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1" r:id="rId13"/>
    <p:sldId id="5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CCFF"/>
    <a:srgbClr val="E97159"/>
    <a:srgbClr val="4D6F0F"/>
    <a:srgbClr val="FF6600"/>
    <a:srgbClr val="6372DF"/>
    <a:srgbClr val="CC0000"/>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9_dr9njVzKM?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vOW6huHvSI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rgbClr val="00B0F0"/>
                </a:solidFill>
                <a:effectLst>
                  <a:outerShdw blurRad="38100" dist="38100" dir="2700000" algn="tl">
                    <a:srgbClr val="000000">
                      <a:alpha val="43137"/>
                    </a:srgbClr>
                  </a:outerShdw>
                </a:effectLst>
                <a:latin typeface="Arial Rounded MT Bold" panose="020F0704030504030204" pitchFamily="34" charset="0"/>
                <a:ea typeface="Cambria" panose="02040503050406030204" pitchFamily="18" charset="0"/>
                <a:cs typeface="AngsanaUPC"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diagonales redondeadas 7">
            <a:extLst>
              <a:ext uri="{FF2B5EF4-FFF2-40B4-BE49-F238E27FC236}">
                <a16:creationId xmlns:a16="http://schemas.microsoft.com/office/drawing/2014/main" id="{36F30F0E-F01A-4171-9FCD-34AF757437C7}"/>
              </a:ext>
            </a:extLst>
          </p:cNvPr>
          <p:cNvSpPr/>
          <p:nvPr/>
        </p:nvSpPr>
        <p:spPr>
          <a:xfrm>
            <a:off x="777160" y="859808"/>
            <a:ext cx="9808184" cy="4399721"/>
          </a:xfrm>
          <a:prstGeom prst="round2DiagRect">
            <a:avLst>
              <a:gd name="adj1" fmla="val 7508"/>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3E647E43-41E9-44E3-9D22-3724B387C29E}"/>
              </a:ext>
            </a:extLst>
          </p:cNvPr>
          <p:cNvSpPr/>
          <p:nvPr/>
        </p:nvSpPr>
        <p:spPr>
          <a:xfrm>
            <a:off x="901147" y="905974"/>
            <a:ext cx="72224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David A. Bednar of the Quorum of the Twelve Apostles. </a:t>
            </a:r>
          </a:p>
        </p:txBody>
      </p:sp>
      <p:sp>
        <p:nvSpPr>
          <p:cNvPr id="4" name="Rectángulo 3">
            <a:extLst>
              <a:ext uri="{FF2B5EF4-FFF2-40B4-BE49-F238E27FC236}">
                <a16:creationId xmlns:a16="http://schemas.microsoft.com/office/drawing/2014/main" id="{2E656AC0-7DE0-4D32-A2E9-64C1A0F5D1AD}"/>
              </a:ext>
            </a:extLst>
          </p:cNvPr>
          <p:cNvSpPr/>
          <p:nvPr/>
        </p:nvSpPr>
        <p:spPr>
          <a:xfrm>
            <a:off x="901145" y="1243044"/>
            <a:ext cx="9568070" cy="3693319"/>
          </a:xfrm>
          <a:prstGeom prst="rect">
            <a:avLst/>
          </a:prstGeom>
        </p:spPr>
        <p:txBody>
          <a:bodyPr wrap="square">
            <a:spAutoFit/>
          </a:bodyPr>
          <a:lstStyle/>
          <a:p>
            <a:pPr algn="just"/>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gate of baptism leads to the strait and narrow path. . . .</a:t>
            </a:r>
          </a:p>
          <a:p>
            <a:pPr algn="just"/>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“We are commanded and instructed to so live that our fallen nature is changed through the sanctifying power of the Holy Ghost. President Marion G. Romney taught that the baptism of fire by the Holy Ghost ‘converts [us] from carnality to spirituality. It cleanses, heals, and purifies the soul. . . . Faith in the Lord Jesus Christ, repentance, and water baptism are all preliminary and prerequisite to it, but [the baptism of fire] is the consummation. To receive [this baptism of fire] is to have one’s garments washed in the atoning blood of Jesus Christ’ (Learning for the Eternities, comp. George J. Romney [1977], 133; see also 3 Nephi 27:19–20).</a:t>
            </a:r>
          </a:p>
          <a:p>
            <a:pPr algn="just"/>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“Hence, as we are born again and strive to always have His Spirit to be with us, the Holy Ghost sanctifies and refines our souls as if by fire (see 2 Nephi 31:13–14, 17). Ultimately, we are to stand spotless before God” (“Clean Hands and a Pure Heart,” Ensign or Liahona, Nov. 2007, 81).</a:t>
            </a:r>
          </a:p>
        </p:txBody>
      </p:sp>
      <p:sp>
        <p:nvSpPr>
          <p:cNvPr id="5" name="Rectángulo 4">
            <a:extLst>
              <a:ext uri="{FF2B5EF4-FFF2-40B4-BE49-F238E27FC236}">
                <a16:creationId xmlns:a16="http://schemas.microsoft.com/office/drawing/2014/main" id="{3DD4FCA7-921D-4389-A4E8-EECC6FA66B0C}"/>
              </a:ext>
            </a:extLst>
          </p:cNvPr>
          <p:cNvSpPr/>
          <p:nvPr/>
        </p:nvSpPr>
        <p:spPr>
          <a:xfrm>
            <a:off x="901146" y="5305695"/>
            <a:ext cx="944880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did Elder Bednar and President Romney say the “baptism of fire” does for us?</a:t>
            </a:r>
          </a:p>
        </p:txBody>
      </p:sp>
      <p:sp>
        <p:nvSpPr>
          <p:cNvPr id="6" name="Rectángulo 5">
            <a:extLst>
              <a:ext uri="{FF2B5EF4-FFF2-40B4-BE49-F238E27FC236}">
                <a16:creationId xmlns:a16="http://schemas.microsoft.com/office/drawing/2014/main" id="{B59116C1-E7BC-429D-8B33-0F4AFE2B996F}"/>
              </a:ext>
            </a:extLst>
          </p:cNvPr>
          <p:cNvSpPr/>
          <p:nvPr/>
        </p:nvSpPr>
        <p:spPr>
          <a:xfrm>
            <a:off x="901145" y="5675027"/>
            <a:ext cx="94488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blessings can we receive through the influence of the Holy Ghost?</a:t>
            </a:r>
          </a:p>
        </p:txBody>
      </p:sp>
      <p:sp>
        <p:nvSpPr>
          <p:cNvPr id="7" name="Rectángulo 6">
            <a:extLst>
              <a:ext uri="{FF2B5EF4-FFF2-40B4-BE49-F238E27FC236}">
                <a16:creationId xmlns:a16="http://schemas.microsoft.com/office/drawing/2014/main" id="{5D776180-4050-446A-89AE-3377BC2701E2}"/>
              </a:ext>
            </a:extLst>
          </p:cNvPr>
          <p:cNvSpPr/>
          <p:nvPr/>
        </p:nvSpPr>
        <p:spPr>
          <a:xfrm>
            <a:off x="901145" y="6090525"/>
            <a:ext cx="82030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“strive to always have His Spirit” to be with you?</a:t>
            </a:r>
          </a:p>
        </p:txBody>
      </p:sp>
    </p:spTree>
    <p:extLst>
      <p:ext uri="{BB962C8B-B14F-4D97-AF65-F5344CB8AC3E}">
        <p14:creationId xmlns:p14="http://schemas.microsoft.com/office/powerpoint/2010/main" val="20283801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6DACC30-16D0-4229-91B4-D8BFCC31963F}"/>
              </a:ext>
            </a:extLst>
          </p:cNvPr>
          <p:cNvSpPr/>
          <p:nvPr/>
        </p:nvSpPr>
        <p:spPr>
          <a:xfrm>
            <a:off x="2360450" y="3562982"/>
            <a:ext cx="7471099" cy="369332"/>
          </a:xfrm>
          <a:prstGeom prst="rect">
            <a:avLst/>
          </a:prstGeom>
        </p:spPr>
        <p:txBody>
          <a:bodyPr wrap="square">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live according to the doctrine of Christ, we will receive eternal life.</a:t>
            </a:r>
          </a:p>
        </p:txBody>
      </p:sp>
      <p:sp>
        <p:nvSpPr>
          <p:cNvPr id="13" name="Rectángulo 12">
            <a:extLst>
              <a:ext uri="{FF2B5EF4-FFF2-40B4-BE49-F238E27FC236}">
                <a16:creationId xmlns:a16="http://schemas.microsoft.com/office/drawing/2014/main" id="{EABA9719-23D5-46B0-AAF6-FA0986FF2D1E}"/>
              </a:ext>
            </a:extLst>
          </p:cNvPr>
          <p:cNvSpPr/>
          <p:nvPr/>
        </p:nvSpPr>
        <p:spPr>
          <a:xfrm>
            <a:off x="1108426" y="4056755"/>
            <a:ext cx="1664891" cy="670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14671409-D158-43B7-BB93-DD4401BBB9AC}"/>
              </a:ext>
            </a:extLst>
          </p:cNvPr>
          <p:cNvSpPr/>
          <p:nvPr/>
        </p:nvSpPr>
        <p:spPr>
          <a:xfrm>
            <a:off x="1108427" y="4412494"/>
            <a:ext cx="9501806" cy="11392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D364E3B-1163-4C7C-91DD-3D0161E352B7}"/>
              </a:ext>
            </a:extLst>
          </p:cNvPr>
          <p:cNvPicPr>
            <a:picLocks noChangeAspect="1"/>
          </p:cNvPicPr>
          <p:nvPr/>
        </p:nvPicPr>
        <p:blipFill rotWithShape="1">
          <a:blip r:embed="rId2"/>
          <a:srcRect l="13058" t="29942" r="20727" b="34678"/>
          <a:stretch/>
        </p:blipFill>
        <p:spPr>
          <a:xfrm>
            <a:off x="1088241" y="879593"/>
            <a:ext cx="9501807" cy="2425148"/>
          </a:xfrm>
          <a:prstGeom prst="rect">
            <a:avLst/>
          </a:prstGeom>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A9DF3A4F-B354-4871-AA95-E40E060D098D}"/>
              </a:ext>
            </a:extLst>
          </p:cNvPr>
          <p:cNvSpPr/>
          <p:nvPr/>
        </p:nvSpPr>
        <p:spPr>
          <a:xfrm>
            <a:off x="4756339" y="1245177"/>
            <a:ext cx="3779871" cy="1169551"/>
          </a:xfrm>
          <a:prstGeom prst="rect">
            <a:avLst/>
          </a:prstGeom>
          <a:solidFill>
            <a:schemeClr val="tx1"/>
          </a:solidFill>
        </p:spPr>
        <p:txBody>
          <a:bodyPr wrap="square">
            <a:spAutoFit/>
          </a:bodyPr>
          <a:lstStyle/>
          <a:p>
            <a:pPr algn="ctr"/>
            <a:r>
              <a:rPr lang="en-US" sz="1400" dirty="0">
                <a:solidFill>
                  <a:schemeClr val="bg1"/>
                </a:solidFill>
                <a:effectLst>
                  <a:outerShdw blurRad="38100" dist="38100" dir="2700000" algn="tl">
                    <a:srgbClr val="000000">
                      <a:alpha val="43137"/>
                    </a:srgbClr>
                  </a:outerShdw>
                </a:effectLst>
              </a:rPr>
              <a:t>continue following the Savior’s example, press forward with a steadfastness in Christ, have faith and hope, love God and all people, feast upon the word of Christ, endure to the end</a:t>
            </a:r>
          </a:p>
        </p:txBody>
      </p:sp>
      <p:sp>
        <p:nvSpPr>
          <p:cNvPr id="5" name="Rectángulo 4">
            <a:extLst>
              <a:ext uri="{FF2B5EF4-FFF2-40B4-BE49-F238E27FC236}">
                <a16:creationId xmlns:a16="http://schemas.microsoft.com/office/drawing/2014/main" id="{4DD1752B-7719-446C-A6C5-8D3229275E5B}"/>
              </a:ext>
            </a:extLst>
          </p:cNvPr>
          <p:cNvSpPr/>
          <p:nvPr/>
        </p:nvSpPr>
        <p:spPr>
          <a:xfrm>
            <a:off x="8829165" y="921719"/>
            <a:ext cx="14414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Eternal Life</a:t>
            </a:r>
          </a:p>
        </p:txBody>
      </p:sp>
      <p:sp>
        <p:nvSpPr>
          <p:cNvPr id="6" name="Rectángulo 5">
            <a:extLst>
              <a:ext uri="{FF2B5EF4-FFF2-40B4-BE49-F238E27FC236}">
                <a16:creationId xmlns:a16="http://schemas.microsoft.com/office/drawing/2014/main" id="{441E57C9-0557-44F2-8414-E25E6FB1F507}"/>
              </a:ext>
            </a:extLst>
          </p:cNvPr>
          <p:cNvSpPr/>
          <p:nvPr/>
        </p:nvSpPr>
        <p:spPr>
          <a:xfrm>
            <a:off x="1319966" y="2208532"/>
            <a:ext cx="1767308"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Repentance and Baptism</a:t>
            </a:r>
          </a:p>
        </p:txBody>
      </p:sp>
      <p:sp>
        <p:nvSpPr>
          <p:cNvPr id="8" name="Rectángulo 7">
            <a:extLst>
              <a:ext uri="{FF2B5EF4-FFF2-40B4-BE49-F238E27FC236}">
                <a16:creationId xmlns:a16="http://schemas.microsoft.com/office/drawing/2014/main" id="{50ED7BC0-5ED1-442A-9895-6417EBC11575}"/>
              </a:ext>
            </a:extLst>
          </p:cNvPr>
          <p:cNvSpPr/>
          <p:nvPr/>
        </p:nvSpPr>
        <p:spPr>
          <a:xfrm>
            <a:off x="1088241" y="4074649"/>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31:20</a:t>
            </a:r>
          </a:p>
        </p:txBody>
      </p:sp>
      <p:sp>
        <p:nvSpPr>
          <p:cNvPr id="9" name="Rectángulo 8">
            <a:extLst>
              <a:ext uri="{FF2B5EF4-FFF2-40B4-BE49-F238E27FC236}">
                <a16:creationId xmlns:a16="http://schemas.microsoft.com/office/drawing/2014/main" id="{0E65B141-1B38-443A-A030-ADC1FAC464BB}"/>
              </a:ext>
            </a:extLst>
          </p:cNvPr>
          <p:cNvSpPr/>
          <p:nvPr/>
        </p:nvSpPr>
        <p:spPr>
          <a:xfrm>
            <a:off x="1088241" y="4412494"/>
            <a:ext cx="9501806" cy="1200329"/>
          </a:xfrm>
          <a:prstGeom prst="rect">
            <a:avLst/>
          </a:prstGeom>
        </p:spPr>
        <p:txBody>
          <a:bodyPr wrap="square">
            <a:spAutoFit/>
          </a:bodyPr>
          <a:lstStyle/>
          <a:p>
            <a:pPr algn="just"/>
            <a:r>
              <a:rPr lang="en-US" dirty="0">
                <a:solidFill>
                  <a:schemeClr val="bg1"/>
                </a:solidFill>
                <a:latin typeface="Palatino"/>
              </a:rPr>
              <a:t>Wherefore, ye must press forward with a steadfastness in Christ, having a perfect brightness of hope, and a love of God and of all men. Wherefore, if ye shall press forward, feasting upon the word of Christ, and endure to the end, behold, thus saith the Father: Ye shall have eternal life.</a:t>
            </a:r>
            <a:endParaRPr lang="en-US" dirty="0">
              <a:solidFill>
                <a:schemeClr val="bg1"/>
              </a:solidFill>
            </a:endParaRPr>
          </a:p>
        </p:txBody>
      </p:sp>
      <p:sp>
        <p:nvSpPr>
          <p:cNvPr id="10" name="Rectángulo 9">
            <a:extLst>
              <a:ext uri="{FF2B5EF4-FFF2-40B4-BE49-F238E27FC236}">
                <a16:creationId xmlns:a16="http://schemas.microsoft.com/office/drawing/2014/main" id="{6DA51A78-8B48-4068-A269-DE39BB9DD1E3}"/>
              </a:ext>
            </a:extLst>
          </p:cNvPr>
          <p:cNvSpPr/>
          <p:nvPr/>
        </p:nvSpPr>
        <p:spPr>
          <a:xfrm>
            <a:off x="1088241" y="5718506"/>
            <a:ext cx="6096000" cy="369332"/>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gives you hope that you can receive eternal life?</a:t>
            </a:r>
          </a:p>
        </p:txBody>
      </p:sp>
      <p:sp>
        <p:nvSpPr>
          <p:cNvPr id="11" name="Rectángulo 10">
            <a:extLst>
              <a:ext uri="{FF2B5EF4-FFF2-40B4-BE49-F238E27FC236}">
                <a16:creationId xmlns:a16="http://schemas.microsoft.com/office/drawing/2014/main" id="{1107DBBC-76AF-4CAE-8CCF-E58A22259E08}"/>
              </a:ext>
            </a:extLst>
          </p:cNvPr>
          <p:cNvSpPr/>
          <p:nvPr/>
        </p:nvSpPr>
        <p:spPr>
          <a:xfrm>
            <a:off x="1108427" y="6074245"/>
            <a:ext cx="86054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the covenant you made at baptism influenced your life?</a:t>
            </a:r>
          </a:p>
        </p:txBody>
      </p:sp>
    </p:spTree>
    <p:extLst>
      <p:ext uri="{BB962C8B-B14F-4D97-AF65-F5344CB8AC3E}">
        <p14:creationId xmlns:p14="http://schemas.microsoft.com/office/powerpoint/2010/main" val="3743949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
                                        <p:tgtEl>
                                          <p:spTgt spid="10"/>
                                        </p:tgtEl>
                                      </p:cBhvr>
                                    </p:animEffect>
                                    <p:anim calcmode="lin" valueType="num">
                                      <p:cBhvr>
                                        <p:cTn id="50" dur="400" fill="hold"/>
                                        <p:tgtEl>
                                          <p:spTgt spid="10"/>
                                        </p:tgtEl>
                                        <p:attrNameLst>
                                          <p:attrName>ppt_x</p:attrName>
                                        </p:attrNameLst>
                                      </p:cBhvr>
                                      <p:tavLst>
                                        <p:tav tm="0">
                                          <p:val>
                                            <p:strVal val="#ppt_x"/>
                                          </p:val>
                                        </p:tav>
                                        <p:tav tm="100000">
                                          <p:val>
                                            <p:strVal val="#ppt_x"/>
                                          </p:val>
                                        </p:tav>
                                      </p:tavLst>
                                    </p:anim>
                                    <p:anim calcmode="lin" valueType="num">
                                      <p:cBhvr>
                                        <p:cTn id="51" dur="400" fill="hold"/>
                                        <p:tgtEl>
                                          <p:spTgt spid="10"/>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2" grpId="0" animBg="1"/>
      <p:bldP spid="2" grpId="0" animBg="1"/>
      <p:bldP spid="5" grpId="0"/>
      <p:bldP spid="6"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Jesus is Baptized by John">
            <a:hlinkClick r:id="" action="ppaction://media"/>
            <a:extLst>
              <a:ext uri="{FF2B5EF4-FFF2-40B4-BE49-F238E27FC236}">
                <a16:creationId xmlns:a16="http://schemas.microsoft.com/office/drawing/2014/main" id="{4DB790EF-0101-4B98-8848-E2D5F4914B10}"/>
              </a:ext>
            </a:extLst>
          </p:cNvPr>
          <p:cNvPicPr>
            <a:picLocks noRot="1" noChangeAspect="1"/>
          </p:cNvPicPr>
          <p:nvPr>
            <a:videoFile r:link="rId1"/>
          </p:nvPr>
        </p:nvPicPr>
        <p:blipFill>
          <a:blip r:embed="rId3"/>
          <a:stretch>
            <a:fillRect/>
          </a:stretch>
        </p:blipFill>
        <p:spPr>
          <a:xfrm>
            <a:off x="2095315" y="1113182"/>
            <a:ext cx="8001369" cy="4500770"/>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38075509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Nephi Teaches the Doctrine of Christ | 2 Nephi 31￢ﾀﾓ32 | Book of Mormon">
            <a:hlinkClick r:id="" action="ppaction://media"/>
            <a:extLst>
              <a:ext uri="{FF2B5EF4-FFF2-40B4-BE49-F238E27FC236}">
                <a16:creationId xmlns:a16="http://schemas.microsoft.com/office/drawing/2014/main" id="{232BAACF-8FCD-480D-B6CE-0B8B46E000BD}"/>
              </a:ext>
            </a:extLst>
          </p:cNvPr>
          <p:cNvPicPr>
            <a:picLocks noRot="1" noChangeAspect="1"/>
          </p:cNvPicPr>
          <p:nvPr>
            <a:videoFile r:link="rId1"/>
          </p:nvPr>
        </p:nvPicPr>
        <p:blipFill>
          <a:blip r:embed="rId3"/>
          <a:stretch>
            <a:fillRect/>
          </a:stretch>
        </p:blipFill>
        <p:spPr>
          <a:xfrm>
            <a:off x="2554724" y="1462708"/>
            <a:ext cx="7530180" cy="4235726"/>
          </a:xfrm>
          <a:prstGeom prst="rect">
            <a:avLst/>
          </a:prstGeom>
          <a:ln w="6350" cap="flat">
            <a:solidFill>
              <a:srgbClr val="BFBFBF"/>
            </a:solidFill>
          </a:ln>
          <a:effectLst>
            <a:outerShdw blurRad="190500" dist="215900" dir="7200000" sx="101000" sy="101000" algn="t" rotWithShape="0">
              <a:srgbClr val="000000">
                <a:alpha val="20000"/>
              </a:srgbClr>
            </a:outerShdw>
          </a:effectLst>
          <a:scene3d>
            <a:camera prst="perspectiveRight" fov="3300000">
              <a:rot lat="0" lon="20100000" rev="0"/>
            </a:camera>
            <a:lightRig rig="threePt" dir="t">
              <a:rot lat="0" lon="0" rev="3600000"/>
            </a:lightRig>
          </a:scene3d>
          <a:sp3d extrusionH="952500">
            <a:extrusionClr>
              <a:srgbClr val="D9D9D9"/>
            </a:extrusionClr>
            <a:contourClr>
              <a:srgbClr val="D9D9D9"/>
            </a:contourClr>
          </a:sp3d>
        </p:spPr>
      </p:pic>
    </p:spTree>
    <p:extLst>
      <p:ext uri="{BB962C8B-B14F-4D97-AF65-F5344CB8AC3E}">
        <p14:creationId xmlns:p14="http://schemas.microsoft.com/office/powerpoint/2010/main" val="16889302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1ACEA8F4-E5AB-46EF-9BB1-9CF1A4F7C3B4}"/>
              </a:ext>
            </a:extLst>
          </p:cNvPr>
          <p:cNvSpPr/>
          <p:nvPr/>
        </p:nvSpPr>
        <p:spPr>
          <a:xfrm>
            <a:off x="4077659" y="2921168"/>
            <a:ext cx="4036682" cy="1015663"/>
          </a:xfrm>
          <a:prstGeom prst="rect">
            <a:avLst/>
          </a:prstGeom>
        </p:spPr>
        <p:txBody>
          <a:bodyPr wrap="none">
            <a:spAutoFit/>
          </a:bodyPr>
          <a:lstStyle/>
          <a:p>
            <a:r>
              <a:rPr lang="en-US" sz="6000" dirty="0">
                <a:solidFill>
                  <a:schemeClr val="accent1">
                    <a:lumMod val="50000"/>
                  </a:schemeClr>
                </a:solidFill>
                <a:latin typeface="Comic Sans MS" panose="030F0702030302020204" pitchFamily="66" charset="0"/>
              </a:rPr>
              <a:t>2 Nephi 31</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7A0BCF0D-D730-4416-99F6-17A78293513E}"/>
              </a:ext>
            </a:extLst>
          </p:cNvPr>
          <p:cNvSpPr/>
          <p:nvPr/>
        </p:nvSpPr>
        <p:spPr>
          <a:xfrm>
            <a:off x="837929" y="743850"/>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31:1–13</a:t>
            </a:r>
          </a:p>
        </p:txBody>
      </p:sp>
      <p:sp>
        <p:nvSpPr>
          <p:cNvPr id="4" name="Rectángulo 3">
            <a:extLst>
              <a:ext uri="{FF2B5EF4-FFF2-40B4-BE49-F238E27FC236}">
                <a16:creationId xmlns:a16="http://schemas.microsoft.com/office/drawing/2014/main" id="{7B0EB5DC-8157-41E4-9759-B5994C230187}"/>
              </a:ext>
            </a:extLst>
          </p:cNvPr>
          <p:cNvSpPr/>
          <p:nvPr/>
        </p:nvSpPr>
        <p:spPr>
          <a:xfrm>
            <a:off x="1802295" y="2459504"/>
            <a:ext cx="8587409" cy="1938992"/>
          </a:xfrm>
          <a:prstGeom prst="rect">
            <a:avLst/>
          </a:prstGeom>
        </p:spPr>
        <p:txBody>
          <a:bodyPr wrap="square">
            <a:spAutoFit/>
          </a:bodyPr>
          <a:lstStyle/>
          <a:p>
            <a:pPr algn="ctr"/>
            <a:r>
              <a:rPr lang="en-US" sz="4000" dirty="0">
                <a:solidFill>
                  <a:srgbClr val="FF0000"/>
                </a:solidFill>
                <a:latin typeface="Comic Sans MS" panose="030F0702030302020204" pitchFamily="66" charset="0"/>
              </a:rPr>
              <a:t>“Nephi teaches that when we are baptized, we follow the Savior’s example”</a:t>
            </a:r>
          </a:p>
        </p:txBody>
      </p:sp>
    </p:spTree>
    <p:extLst>
      <p:ext uri="{BB962C8B-B14F-4D97-AF65-F5344CB8AC3E}">
        <p14:creationId xmlns:p14="http://schemas.microsoft.com/office/powerpoint/2010/main" val="3420526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4521EE85-E4CE-4C4F-9E56-06E505F50A31}"/>
              </a:ext>
            </a:extLst>
          </p:cNvPr>
          <p:cNvSpPr/>
          <p:nvPr/>
        </p:nvSpPr>
        <p:spPr>
          <a:xfrm>
            <a:off x="1053662" y="3603824"/>
            <a:ext cx="1651985" cy="670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59E47B03-9680-4E81-BF8D-C0A553A2D2CA}"/>
              </a:ext>
            </a:extLst>
          </p:cNvPr>
          <p:cNvSpPr/>
          <p:nvPr/>
        </p:nvSpPr>
        <p:spPr>
          <a:xfrm>
            <a:off x="1047076" y="2151791"/>
            <a:ext cx="1490654" cy="670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FC4EC9E-72E8-45A2-A2A2-DAC9846C7436}"/>
              </a:ext>
            </a:extLst>
          </p:cNvPr>
          <p:cNvSpPr/>
          <p:nvPr/>
        </p:nvSpPr>
        <p:spPr>
          <a:xfrm>
            <a:off x="1060248" y="3963355"/>
            <a:ext cx="9832959" cy="124806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245EBA2-9C47-4D4D-9B51-CAA6A17EDF48}"/>
              </a:ext>
            </a:extLst>
          </p:cNvPr>
          <p:cNvSpPr/>
          <p:nvPr/>
        </p:nvSpPr>
        <p:spPr>
          <a:xfrm>
            <a:off x="1060249" y="2547627"/>
            <a:ext cx="9674087" cy="9515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290A9D38-54EE-401C-B145-BA42C5188AFC}"/>
              </a:ext>
            </a:extLst>
          </p:cNvPr>
          <p:cNvSpPr/>
          <p:nvPr/>
        </p:nvSpPr>
        <p:spPr>
          <a:xfrm>
            <a:off x="1020572" y="1601064"/>
            <a:ext cx="48782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you feel when you were baptized?</a:t>
            </a:r>
          </a:p>
        </p:txBody>
      </p:sp>
      <p:sp>
        <p:nvSpPr>
          <p:cNvPr id="4" name="Rectángulo 3">
            <a:extLst>
              <a:ext uri="{FF2B5EF4-FFF2-40B4-BE49-F238E27FC236}">
                <a16:creationId xmlns:a16="http://schemas.microsoft.com/office/drawing/2014/main" id="{8D362D26-AEC1-4B9F-9982-68C04748F726}"/>
              </a:ext>
            </a:extLst>
          </p:cNvPr>
          <p:cNvSpPr/>
          <p:nvPr/>
        </p:nvSpPr>
        <p:spPr>
          <a:xfrm>
            <a:off x="1020572" y="1113182"/>
            <a:ext cx="52790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remember about your baptism?</a:t>
            </a:r>
          </a:p>
        </p:txBody>
      </p:sp>
      <p:sp>
        <p:nvSpPr>
          <p:cNvPr id="6" name="Rectángulo 5">
            <a:extLst>
              <a:ext uri="{FF2B5EF4-FFF2-40B4-BE49-F238E27FC236}">
                <a16:creationId xmlns:a16="http://schemas.microsoft.com/office/drawing/2014/main" id="{A64692D7-EABA-4A26-8D60-5BF7C2CE0743}"/>
              </a:ext>
            </a:extLst>
          </p:cNvPr>
          <p:cNvSpPr/>
          <p:nvPr/>
        </p:nvSpPr>
        <p:spPr>
          <a:xfrm>
            <a:off x="1020572" y="2151791"/>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31:2</a:t>
            </a:r>
          </a:p>
        </p:txBody>
      </p:sp>
      <p:sp>
        <p:nvSpPr>
          <p:cNvPr id="7" name="Rectángulo 6">
            <a:extLst>
              <a:ext uri="{FF2B5EF4-FFF2-40B4-BE49-F238E27FC236}">
                <a16:creationId xmlns:a16="http://schemas.microsoft.com/office/drawing/2014/main" id="{0D792EB8-4DDF-4123-87E2-A25944FC5C60}"/>
              </a:ext>
            </a:extLst>
          </p:cNvPr>
          <p:cNvSpPr/>
          <p:nvPr/>
        </p:nvSpPr>
        <p:spPr>
          <a:xfrm>
            <a:off x="1020571" y="3587926"/>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31:21</a:t>
            </a:r>
          </a:p>
        </p:txBody>
      </p:sp>
      <p:sp>
        <p:nvSpPr>
          <p:cNvPr id="8" name="Rectángulo 7">
            <a:extLst>
              <a:ext uri="{FF2B5EF4-FFF2-40B4-BE49-F238E27FC236}">
                <a16:creationId xmlns:a16="http://schemas.microsoft.com/office/drawing/2014/main" id="{03D3E03E-FD70-4186-86F1-D0883C8931E8}"/>
              </a:ext>
            </a:extLst>
          </p:cNvPr>
          <p:cNvSpPr/>
          <p:nvPr/>
        </p:nvSpPr>
        <p:spPr>
          <a:xfrm>
            <a:off x="1152937" y="5347226"/>
            <a:ext cx="96740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 2 Nephi 31:2, 21 suggest the importance of the “doctrine of Christ”?</a:t>
            </a:r>
          </a:p>
        </p:txBody>
      </p:sp>
      <p:sp>
        <p:nvSpPr>
          <p:cNvPr id="9" name="Rectángulo 8">
            <a:extLst>
              <a:ext uri="{FF2B5EF4-FFF2-40B4-BE49-F238E27FC236}">
                <a16:creationId xmlns:a16="http://schemas.microsoft.com/office/drawing/2014/main" id="{1B858840-9392-4420-B56E-2012D8BE94A3}"/>
              </a:ext>
            </a:extLst>
          </p:cNvPr>
          <p:cNvSpPr/>
          <p:nvPr/>
        </p:nvSpPr>
        <p:spPr>
          <a:xfrm>
            <a:off x="1020571" y="2549317"/>
            <a:ext cx="967408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the things which I have written sufficeth me, save it be a few words which I must speak concerning the doctrine of Christ; wherefore, I shall speak unto you plainly, according to the plainness of my prophesying.</a:t>
            </a:r>
          </a:p>
        </p:txBody>
      </p:sp>
      <p:sp>
        <p:nvSpPr>
          <p:cNvPr id="10" name="Rectángulo 9">
            <a:extLst>
              <a:ext uri="{FF2B5EF4-FFF2-40B4-BE49-F238E27FC236}">
                <a16:creationId xmlns:a16="http://schemas.microsoft.com/office/drawing/2014/main" id="{0DD4AFCB-4F70-402E-B913-0A9173254C4C}"/>
              </a:ext>
            </a:extLst>
          </p:cNvPr>
          <p:cNvSpPr/>
          <p:nvPr/>
        </p:nvSpPr>
        <p:spPr>
          <a:xfrm>
            <a:off x="1086754" y="3939285"/>
            <a:ext cx="9806454"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behold, my beloved brethren, this is the way; and there is none other way nor name given under heaven whereby man can be saved in the kingdom of God. And now, behold, this is the doctrine of Christ, and the only and true doctrine of the Father, and of the Son, and of the Holy Ghost, which is one God, without end. Amen.</a:t>
            </a:r>
          </a:p>
        </p:txBody>
      </p:sp>
    </p:spTree>
    <p:extLst>
      <p:ext uri="{BB962C8B-B14F-4D97-AF65-F5344CB8AC3E}">
        <p14:creationId xmlns:p14="http://schemas.microsoft.com/office/powerpoint/2010/main" val="632952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Scale>
                                      <p:cBhvr>
                                        <p:cTn id="4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4"/>
                                        </p:tgtEl>
                                        <p:attrNameLst>
                                          <p:attrName>ppt_x</p:attrName>
                                          <p:attrName>ppt_y</p:attrName>
                                        </p:attrNameLst>
                                      </p:cBhvr>
                                    </p:animMotion>
                                    <p:animEffect transition="in" filter="fade">
                                      <p:cBhvr>
                                        <p:cTn id="42" dur="1000"/>
                                        <p:tgtEl>
                                          <p:spTgt spid="14"/>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Scale>
                                      <p:cBhvr>
                                        <p:cTn id="4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2"/>
                                        </p:tgtEl>
                                        <p:attrNameLst>
                                          <p:attrName>ppt_x</p:attrName>
                                          <p:attrName>ppt_y</p:attrName>
                                        </p:attrNameLst>
                                      </p:cBhvr>
                                    </p:animMotion>
                                    <p:animEffect transition="in" filter="fade">
                                      <p:cBhvr>
                                        <p:cTn id="47" dur="1000"/>
                                        <p:tgtEl>
                                          <p:spTgt spid="12"/>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Scale>
                                      <p:cBhvr>
                                        <p:cTn id="5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7"/>
                                        </p:tgtEl>
                                        <p:attrNameLst>
                                          <p:attrName>ppt_x</p:attrName>
                                          <p:attrName>ppt_y</p:attrName>
                                        </p:attrNameLst>
                                      </p:cBhvr>
                                    </p:animMotion>
                                    <p:animEffect transition="in" filter="fade">
                                      <p:cBhvr>
                                        <p:cTn id="52" dur="1000"/>
                                        <p:tgtEl>
                                          <p:spTgt spid="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Scale>
                                      <p:cBhvr>
                                        <p:cTn id="5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0"/>
                                        </p:tgtEl>
                                        <p:attrNameLst>
                                          <p:attrName>ppt_x</p:attrName>
                                          <p:attrName>ppt_y</p:attrName>
                                        </p:attrNameLst>
                                      </p:cBhvr>
                                    </p:animMotion>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2"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5960BE2-4DFC-434C-87EA-598F72EB7C9F}"/>
              </a:ext>
            </a:extLst>
          </p:cNvPr>
          <p:cNvSpPr/>
          <p:nvPr/>
        </p:nvSpPr>
        <p:spPr>
          <a:xfrm>
            <a:off x="5910473" y="1789496"/>
            <a:ext cx="1974570" cy="670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3667858-C292-4CE1-9754-4D4C99766E5B}"/>
              </a:ext>
            </a:extLst>
          </p:cNvPr>
          <p:cNvSpPr/>
          <p:nvPr/>
        </p:nvSpPr>
        <p:spPr>
          <a:xfrm>
            <a:off x="5910473" y="2165817"/>
            <a:ext cx="4770780" cy="2852237"/>
          </a:xfrm>
          <a:prstGeom prst="roundRect">
            <a:avLst>
              <a:gd name="adj" fmla="val 1016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5" name="Imagen 4">
            <a:extLst>
              <a:ext uri="{FF2B5EF4-FFF2-40B4-BE49-F238E27FC236}">
                <a16:creationId xmlns:a16="http://schemas.microsoft.com/office/drawing/2014/main" id="{7BFBE30F-10BC-4515-92B7-CDB948612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88" y="739926"/>
            <a:ext cx="4358571" cy="5747143"/>
          </a:xfrm>
          <a:prstGeom prst="rect">
            <a:avLst/>
          </a:prstGeom>
        </p:spPr>
      </p:pic>
      <p:sp>
        <p:nvSpPr>
          <p:cNvPr id="6" name="Rectángulo 5">
            <a:extLst>
              <a:ext uri="{FF2B5EF4-FFF2-40B4-BE49-F238E27FC236}">
                <a16:creationId xmlns:a16="http://schemas.microsoft.com/office/drawing/2014/main" id="{A12F3612-FDBB-40EE-AB53-86B51FC44196}"/>
              </a:ext>
            </a:extLst>
          </p:cNvPr>
          <p:cNvSpPr/>
          <p:nvPr/>
        </p:nvSpPr>
        <p:spPr>
          <a:xfrm>
            <a:off x="5830957" y="945731"/>
            <a:ext cx="45852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“fulfil all righteousness”?</a:t>
            </a:r>
          </a:p>
        </p:txBody>
      </p:sp>
      <p:sp>
        <p:nvSpPr>
          <p:cNvPr id="7" name="Rectángulo 6">
            <a:extLst>
              <a:ext uri="{FF2B5EF4-FFF2-40B4-BE49-F238E27FC236}">
                <a16:creationId xmlns:a16="http://schemas.microsoft.com/office/drawing/2014/main" id="{CD0F818A-56D6-4255-AD4B-ADA48CC9AFC1}"/>
              </a:ext>
            </a:extLst>
          </p:cNvPr>
          <p:cNvSpPr/>
          <p:nvPr/>
        </p:nvSpPr>
        <p:spPr>
          <a:xfrm>
            <a:off x="5910473" y="1801790"/>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31:10-12 </a:t>
            </a:r>
          </a:p>
        </p:txBody>
      </p:sp>
      <p:sp>
        <p:nvSpPr>
          <p:cNvPr id="8" name="Rectángulo 7">
            <a:extLst>
              <a:ext uri="{FF2B5EF4-FFF2-40B4-BE49-F238E27FC236}">
                <a16:creationId xmlns:a16="http://schemas.microsoft.com/office/drawing/2014/main" id="{53922191-5179-4775-A81B-F3EE73F4AE29}"/>
              </a:ext>
            </a:extLst>
          </p:cNvPr>
          <p:cNvSpPr/>
          <p:nvPr/>
        </p:nvSpPr>
        <p:spPr>
          <a:xfrm>
            <a:off x="5910473" y="2171122"/>
            <a:ext cx="4770780"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he said unto the children of men: Follow thou me. Wherefore, my beloved brethren, can we follow Jesus save we shall be willing to keep the commandments of the Father?</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 Father said: Repent ye, repent ye, and be baptized in the name of my Beloved Son.</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also, the voice of the Son came unto me, saying: He that is baptized in my name, to him will the Father give the Holy Ghost, like unto me; wherefore, follow me, and do the things which ye have seen me do.</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AA4B068-CAA9-4129-B938-1F7B977AA6D4}"/>
              </a:ext>
            </a:extLst>
          </p:cNvPr>
          <p:cNvSpPr/>
          <p:nvPr/>
        </p:nvSpPr>
        <p:spPr>
          <a:xfrm>
            <a:off x="5910473" y="5164955"/>
            <a:ext cx="47707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these verses explain the importance of baptism?</a:t>
            </a:r>
          </a:p>
        </p:txBody>
      </p:sp>
    </p:spTree>
    <p:extLst>
      <p:ext uri="{BB962C8B-B14F-4D97-AF65-F5344CB8AC3E}">
        <p14:creationId xmlns:p14="http://schemas.microsoft.com/office/powerpoint/2010/main" val="29022772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plus(in)">
                                      <p:cBhvr>
                                        <p:cTn id="20" dur="2000"/>
                                        <p:tgtEl>
                                          <p:spTgt spid="7"/>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92CE2C-BBEE-456F-9965-233767ECAE48}"/>
              </a:ext>
            </a:extLst>
          </p:cNvPr>
          <p:cNvSpPr/>
          <p:nvPr/>
        </p:nvSpPr>
        <p:spPr>
          <a:xfrm>
            <a:off x="1046920" y="5498353"/>
            <a:ext cx="438774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these phrases mean to you?</a:t>
            </a:r>
          </a:p>
        </p:txBody>
      </p:sp>
      <p:sp>
        <p:nvSpPr>
          <p:cNvPr id="10" name="Rectángulo 9">
            <a:extLst>
              <a:ext uri="{FF2B5EF4-FFF2-40B4-BE49-F238E27FC236}">
                <a16:creationId xmlns:a16="http://schemas.microsoft.com/office/drawing/2014/main" id="{09165C3D-2644-4BF2-A4CB-F260208721F9}"/>
              </a:ext>
            </a:extLst>
          </p:cNvPr>
          <p:cNvSpPr/>
          <p:nvPr/>
        </p:nvSpPr>
        <p:spPr>
          <a:xfrm>
            <a:off x="1046917" y="2907576"/>
            <a:ext cx="1672252" cy="670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828CDB0-E6FA-4AF7-BD40-22F8055CD40C}"/>
              </a:ext>
            </a:extLst>
          </p:cNvPr>
          <p:cNvSpPr/>
          <p:nvPr/>
        </p:nvSpPr>
        <p:spPr>
          <a:xfrm>
            <a:off x="1046919" y="3282362"/>
            <a:ext cx="9647582" cy="2031324"/>
          </a:xfrm>
          <a:prstGeom prst="roundRect">
            <a:avLst>
              <a:gd name="adj" fmla="val 1275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5D07511D-41F7-4B80-B204-5ECE8F931359}"/>
              </a:ext>
            </a:extLst>
          </p:cNvPr>
          <p:cNvSpPr/>
          <p:nvPr/>
        </p:nvSpPr>
        <p:spPr>
          <a:xfrm>
            <a:off x="1046921" y="928516"/>
            <a:ext cx="7487479" cy="369332"/>
          </a:xfrm>
          <a:prstGeom prst="rect">
            <a:avLst/>
          </a:prstGeom>
        </p:spPr>
        <p:txBody>
          <a:bodyPr wrap="square">
            <a:spAutoFit/>
          </a:bodyPr>
          <a:lstStyle/>
          <a:p>
            <a:pPr algn="just"/>
            <a:r>
              <a:rPr lang="en-US" b="1" dirty="0">
                <a:solidFill>
                  <a:schemeClr val="accent1"/>
                </a:solidFill>
                <a:latin typeface="Arial" panose="020B0604020202020204" pitchFamily="34" charset="0"/>
                <a:cs typeface="Arial" panose="020B0604020202020204" pitchFamily="34" charset="0"/>
              </a:rPr>
              <a:t>Jesus Christ set the perfect example of obedience for us to follow.</a:t>
            </a:r>
          </a:p>
        </p:txBody>
      </p:sp>
      <p:sp>
        <p:nvSpPr>
          <p:cNvPr id="4" name="Rectángulo 3">
            <a:extLst>
              <a:ext uri="{FF2B5EF4-FFF2-40B4-BE49-F238E27FC236}">
                <a16:creationId xmlns:a16="http://schemas.microsoft.com/office/drawing/2014/main" id="{ABB22242-A227-452D-A8D6-5F4B81B88DE1}"/>
              </a:ext>
            </a:extLst>
          </p:cNvPr>
          <p:cNvSpPr/>
          <p:nvPr/>
        </p:nvSpPr>
        <p:spPr>
          <a:xfrm>
            <a:off x="1046921" y="1581835"/>
            <a:ext cx="7991062" cy="369332"/>
          </a:xfrm>
          <a:prstGeom prst="rect">
            <a:avLst/>
          </a:prstGeom>
        </p:spPr>
        <p:txBody>
          <a:bodyPr wrap="square">
            <a:spAutoFit/>
          </a:bodyPr>
          <a:lstStyle/>
          <a:p>
            <a:pPr algn="just"/>
            <a:r>
              <a:rPr lang="en-US" b="1" dirty="0">
                <a:solidFill>
                  <a:schemeClr val="accent2">
                    <a:lumMod val="75000"/>
                  </a:schemeClr>
                </a:solidFill>
                <a:latin typeface="Arial" panose="020B0604020202020204" pitchFamily="34" charset="0"/>
                <a:cs typeface="Arial" panose="020B0604020202020204" pitchFamily="34" charset="0"/>
              </a:rPr>
              <a:t>We must follow Jesus Christ, be baptized, and receive the Holy Ghost.</a:t>
            </a:r>
          </a:p>
        </p:txBody>
      </p:sp>
      <p:sp>
        <p:nvSpPr>
          <p:cNvPr id="5" name="Rectángulo 4">
            <a:extLst>
              <a:ext uri="{FF2B5EF4-FFF2-40B4-BE49-F238E27FC236}">
                <a16:creationId xmlns:a16="http://schemas.microsoft.com/office/drawing/2014/main" id="{7763E51B-A341-4095-8969-F1031E9E28F0}"/>
              </a:ext>
            </a:extLst>
          </p:cNvPr>
          <p:cNvSpPr/>
          <p:nvPr/>
        </p:nvSpPr>
        <p:spPr>
          <a:xfrm>
            <a:off x="1046921" y="2178113"/>
            <a:ext cx="7991062" cy="369332"/>
          </a:xfrm>
          <a:prstGeom prst="rect">
            <a:avLst/>
          </a:prstGeom>
        </p:spPr>
        <p:txBody>
          <a:bodyPr wrap="square">
            <a:spAutoFit/>
          </a:bodyPr>
          <a:lstStyle/>
          <a:p>
            <a:pPr algn="just"/>
            <a:r>
              <a:rPr lang="en-US" b="1" dirty="0">
                <a:solidFill>
                  <a:schemeClr val="accent3">
                    <a:lumMod val="50000"/>
                  </a:schemeClr>
                </a:solidFill>
              </a:rPr>
              <a:t>Jesus Christ, though sinless, was baptized to fulfill all righteousness.</a:t>
            </a:r>
          </a:p>
        </p:txBody>
      </p:sp>
      <p:sp>
        <p:nvSpPr>
          <p:cNvPr id="6" name="Rectángulo 5">
            <a:extLst>
              <a:ext uri="{FF2B5EF4-FFF2-40B4-BE49-F238E27FC236}">
                <a16:creationId xmlns:a16="http://schemas.microsoft.com/office/drawing/2014/main" id="{0638398A-A1A6-4D89-A7DB-0A8BD66567FA}"/>
              </a:ext>
            </a:extLst>
          </p:cNvPr>
          <p:cNvSpPr/>
          <p:nvPr/>
        </p:nvSpPr>
        <p:spPr>
          <a:xfrm>
            <a:off x="1046921" y="2913030"/>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31:13</a:t>
            </a:r>
          </a:p>
        </p:txBody>
      </p:sp>
      <p:sp>
        <p:nvSpPr>
          <p:cNvPr id="7" name="Rectángulo 6">
            <a:extLst>
              <a:ext uri="{FF2B5EF4-FFF2-40B4-BE49-F238E27FC236}">
                <a16:creationId xmlns:a16="http://schemas.microsoft.com/office/drawing/2014/main" id="{CCBC59D7-7083-4378-A0CC-2C4C4816AB32}"/>
              </a:ext>
            </a:extLst>
          </p:cNvPr>
          <p:cNvSpPr/>
          <p:nvPr/>
        </p:nvSpPr>
        <p:spPr>
          <a:xfrm>
            <a:off x="1046920" y="3282362"/>
            <a:ext cx="964758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my beloved brethren, I know that if ye shall follow the Son, with full purpose of heart, acting no hypocrisy and no deception before God, but with real intent, repenting of your sins, witnessing unto the Father that ye are willing to take upon you the name of Christ, by baptism—yea, by following your Lord and your Savior down into the water, according to his word, behold, then shall ye receive the Holy Ghost; yea, then cometh the baptism of fire and of the Holy Ghost; and then can ye speak with the tongue of angels, and shout praises unto the Holy One of Israel.</a:t>
            </a:r>
          </a:p>
        </p:txBody>
      </p:sp>
    </p:spTree>
    <p:extLst>
      <p:ext uri="{BB962C8B-B14F-4D97-AF65-F5344CB8AC3E}">
        <p14:creationId xmlns:p14="http://schemas.microsoft.com/office/powerpoint/2010/main" val="3355640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9"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463B1EDC-C876-4C10-AABA-F3187292E0BC}"/>
              </a:ext>
            </a:extLst>
          </p:cNvPr>
          <p:cNvSpPr/>
          <p:nvPr/>
        </p:nvSpPr>
        <p:spPr>
          <a:xfrm>
            <a:off x="1250886" y="92851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31:14–21</a:t>
            </a:r>
          </a:p>
        </p:txBody>
      </p:sp>
      <p:sp>
        <p:nvSpPr>
          <p:cNvPr id="4" name="Rectángulo 3">
            <a:extLst>
              <a:ext uri="{FF2B5EF4-FFF2-40B4-BE49-F238E27FC236}">
                <a16:creationId xmlns:a16="http://schemas.microsoft.com/office/drawing/2014/main" id="{70FEA6CB-C840-49A9-AEB0-70369931243F}"/>
              </a:ext>
            </a:extLst>
          </p:cNvPr>
          <p:cNvSpPr/>
          <p:nvPr/>
        </p:nvSpPr>
        <p:spPr>
          <a:xfrm>
            <a:off x="1822173" y="2274838"/>
            <a:ext cx="8547654" cy="2308324"/>
          </a:xfrm>
          <a:prstGeom prst="rect">
            <a:avLst/>
          </a:prstGeom>
        </p:spPr>
        <p:txBody>
          <a:bodyPr wrap="square">
            <a:spAutoFit/>
          </a:bodyPr>
          <a:lstStyle/>
          <a:p>
            <a:pPr algn="ctr"/>
            <a:r>
              <a:rPr lang="en-US" sz="3600" dirty="0">
                <a:solidFill>
                  <a:schemeClr val="accent2">
                    <a:lumMod val="75000"/>
                  </a:schemeClr>
                </a:solidFill>
                <a:latin typeface="Comic Sans MS" panose="030F0702030302020204" pitchFamily="66" charset="0"/>
              </a:rPr>
              <a:t>“Nephi teaches that after baptism, we need to receive the Holy Ghost and continue following the Savior’s example”</a:t>
            </a:r>
          </a:p>
        </p:txBody>
      </p:sp>
    </p:spTree>
    <p:extLst>
      <p:ext uri="{BB962C8B-B14F-4D97-AF65-F5344CB8AC3E}">
        <p14:creationId xmlns:p14="http://schemas.microsoft.com/office/powerpoint/2010/main" val="39216533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5BAFFA9-B9CC-459E-94AA-B35C874A64F3}"/>
              </a:ext>
            </a:extLst>
          </p:cNvPr>
          <p:cNvSpPr/>
          <p:nvPr/>
        </p:nvSpPr>
        <p:spPr>
          <a:xfrm>
            <a:off x="1152941" y="886310"/>
            <a:ext cx="2160474" cy="7469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07AA149-12AF-4A72-AB71-2C4D71F4797B}"/>
              </a:ext>
            </a:extLst>
          </p:cNvPr>
          <p:cNvSpPr/>
          <p:nvPr/>
        </p:nvSpPr>
        <p:spPr>
          <a:xfrm>
            <a:off x="1152941" y="1255642"/>
            <a:ext cx="9501806" cy="2173357"/>
          </a:xfrm>
          <a:prstGeom prst="roundRect">
            <a:avLst>
              <a:gd name="adj" fmla="val 1239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365036C5-D28B-490B-B9EF-04B346000443}"/>
              </a:ext>
            </a:extLst>
          </p:cNvPr>
          <p:cNvSpPr/>
          <p:nvPr/>
        </p:nvSpPr>
        <p:spPr>
          <a:xfrm>
            <a:off x="1192322" y="886310"/>
            <a:ext cx="21210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31:17–18 </a:t>
            </a:r>
          </a:p>
        </p:txBody>
      </p:sp>
      <p:sp>
        <p:nvSpPr>
          <p:cNvPr id="4" name="Rectángulo 3">
            <a:extLst>
              <a:ext uri="{FF2B5EF4-FFF2-40B4-BE49-F238E27FC236}">
                <a16:creationId xmlns:a16="http://schemas.microsoft.com/office/drawing/2014/main" id="{6EF8FDBC-4FA9-4445-9DD9-7DB1D925B4D8}"/>
              </a:ext>
            </a:extLst>
          </p:cNvPr>
          <p:cNvSpPr/>
          <p:nvPr/>
        </p:nvSpPr>
        <p:spPr>
          <a:xfrm>
            <a:off x="1192322" y="1297848"/>
            <a:ext cx="9462425"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Wherefore, do the things which I have told you I have seen that your Lord and your Redeemer should do; for, for this cause have they been shown unto me, that ye might know the gate by which ye should enter. For the gate by which ye should enter is repentance and baptism by water; and then cometh a remission of your sins by fire and by the Holy Ghost.</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then are ye in this strait and narrow path which leads to eternal life; yea, ye have entered in by the gate; ye have done according to the commandments of the Father and the Son; and ye have received the Holy Ghost, which witnesses of the Father and the Son, unto the fulfilling of the promise which he hath made, that if ye entered in by the way ye should receive.</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FB4AEC42-2E5A-4EAD-8036-6F38C3F15D98}"/>
              </a:ext>
            </a:extLst>
          </p:cNvPr>
          <p:cNvPicPr>
            <a:picLocks noChangeAspect="1"/>
          </p:cNvPicPr>
          <p:nvPr/>
        </p:nvPicPr>
        <p:blipFill rotWithShape="1">
          <a:blip r:embed="rId2"/>
          <a:srcRect l="14674" t="29749" r="22389" b="33518"/>
          <a:stretch/>
        </p:blipFill>
        <p:spPr>
          <a:xfrm>
            <a:off x="2086843" y="3648184"/>
            <a:ext cx="7673382" cy="2517913"/>
          </a:xfrm>
          <a:prstGeom prst="rect">
            <a:avLst/>
          </a:prstGeom>
        </p:spPr>
      </p:pic>
    </p:spTree>
    <p:extLst>
      <p:ext uri="{BB962C8B-B14F-4D97-AF65-F5344CB8AC3E}">
        <p14:creationId xmlns:p14="http://schemas.microsoft.com/office/powerpoint/2010/main" val="822604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40</a:t>
            </a:r>
          </a:p>
          <a:p>
            <a:pPr algn="just"/>
            <a:endParaRPr lang="en-US" b="1" dirty="0">
              <a:solidFill>
                <a:schemeClr val="bg1"/>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C881DD6A-211A-4868-9100-24E4E384B4FF}"/>
              </a:ext>
            </a:extLst>
          </p:cNvPr>
          <p:cNvSpPr/>
          <p:nvPr/>
        </p:nvSpPr>
        <p:spPr>
          <a:xfrm>
            <a:off x="1046921" y="1113182"/>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gate?</a:t>
            </a:r>
          </a:p>
        </p:txBody>
      </p:sp>
      <p:sp>
        <p:nvSpPr>
          <p:cNvPr id="4" name="Rectángulo 3">
            <a:extLst>
              <a:ext uri="{FF2B5EF4-FFF2-40B4-BE49-F238E27FC236}">
                <a16:creationId xmlns:a16="http://schemas.microsoft.com/office/drawing/2014/main" id="{75F2C071-7264-4B65-96C1-3E4945E4A0BA}"/>
              </a:ext>
            </a:extLst>
          </p:cNvPr>
          <p:cNvSpPr/>
          <p:nvPr/>
        </p:nvSpPr>
        <p:spPr>
          <a:xfrm>
            <a:off x="1046921" y="1528680"/>
            <a:ext cx="326243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the path lead to?</a:t>
            </a:r>
          </a:p>
        </p:txBody>
      </p:sp>
      <p:sp>
        <p:nvSpPr>
          <p:cNvPr id="5" name="Rectángulo 4">
            <a:extLst>
              <a:ext uri="{FF2B5EF4-FFF2-40B4-BE49-F238E27FC236}">
                <a16:creationId xmlns:a16="http://schemas.microsoft.com/office/drawing/2014/main" id="{9B1C1101-30D5-4E5C-A3CA-9C56B51D1108}"/>
              </a:ext>
            </a:extLst>
          </p:cNvPr>
          <p:cNvSpPr/>
          <p:nvPr/>
        </p:nvSpPr>
        <p:spPr>
          <a:xfrm>
            <a:off x="1046921" y="2036512"/>
            <a:ext cx="42498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Holy Ghost do for us?</a:t>
            </a:r>
          </a:p>
        </p:txBody>
      </p:sp>
      <p:sp>
        <p:nvSpPr>
          <p:cNvPr id="6" name="Rectángulo 5">
            <a:extLst>
              <a:ext uri="{FF2B5EF4-FFF2-40B4-BE49-F238E27FC236}">
                <a16:creationId xmlns:a16="http://schemas.microsoft.com/office/drawing/2014/main" id="{25E66FAE-8531-4F44-A482-5FE1376283E1}"/>
              </a:ext>
            </a:extLst>
          </p:cNvPr>
          <p:cNvSpPr/>
          <p:nvPr/>
        </p:nvSpPr>
        <p:spPr>
          <a:xfrm>
            <a:off x="3048000" y="2782669"/>
            <a:ext cx="6096000" cy="707886"/>
          </a:xfrm>
          <a:prstGeom prst="rect">
            <a:avLst/>
          </a:prstGeom>
        </p:spPr>
        <p:txBody>
          <a:bodyPr>
            <a:spAutoFit/>
          </a:bodyPr>
          <a:lstStyle/>
          <a:p>
            <a:pPr algn="ctr"/>
            <a:r>
              <a:rPr lang="en-US" sz="2000" i="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cs typeface="AngsanaUPC" panose="02020603050405020304" pitchFamily="18" charset="-34"/>
              </a:rPr>
              <a:t>The Holy Ghost witnesses of the Father and the Son and brings a remission of sins.</a:t>
            </a:r>
          </a:p>
        </p:txBody>
      </p:sp>
      <p:sp>
        <p:nvSpPr>
          <p:cNvPr id="7" name="Rectángulo 6">
            <a:extLst>
              <a:ext uri="{FF2B5EF4-FFF2-40B4-BE49-F238E27FC236}">
                <a16:creationId xmlns:a16="http://schemas.microsoft.com/office/drawing/2014/main" id="{D2B4C4E1-61C8-423B-824C-A00271C379BA}"/>
              </a:ext>
            </a:extLst>
          </p:cNvPr>
          <p:cNvSpPr/>
          <p:nvPr/>
        </p:nvSpPr>
        <p:spPr>
          <a:xfrm>
            <a:off x="1046921" y="3805826"/>
            <a:ext cx="951506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essential for us to receive a testimony of the Father and the Son through the Holy Ghost?</a:t>
            </a:r>
          </a:p>
        </p:txBody>
      </p:sp>
    </p:spTree>
    <p:extLst>
      <p:ext uri="{BB962C8B-B14F-4D97-AF65-F5344CB8AC3E}">
        <p14:creationId xmlns:p14="http://schemas.microsoft.com/office/powerpoint/2010/main" val="35561384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1205</Words>
  <Application>Microsoft Office PowerPoint</Application>
  <PresentationFormat>Panorámica</PresentationFormat>
  <Paragraphs>61</Paragraphs>
  <Slides>13</Slides>
  <Notes>0</Notes>
  <HiddenSlides>0</HiddenSlides>
  <MMClips>2</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Arial Rounded MT Bold</vt:lpstr>
      <vt:lpstr>Calibri</vt:lpstr>
      <vt:lpstr>Century Gothic</vt:lpstr>
      <vt:lpstr>Comic Sans MS</vt:lpstr>
      <vt:lpstr>Palatino</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6307</cp:revision>
  <dcterms:created xsi:type="dcterms:W3CDTF">2018-08-29T04:26:39Z</dcterms:created>
  <dcterms:modified xsi:type="dcterms:W3CDTF">2020-02-04T03:34:27Z</dcterms:modified>
</cp:coreProperties>
</file>