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6F0F"/>
    <a:srgbClr val="E97159"/>
    <a:srgbClr val="FFCCFF"/>
    <a:srgbClr val="FF6600"/>
    <a:srgbClr val="6372DF"/>
    <a:srgbClr val="CC0000"/>
    <a:srgbClr val="FF3300"/>
    <a:srgbClr val="B9DF63"/>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lJnN2FkgD-g?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9Pxxa1sMvK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2">
                    <a:lumMod val="75000"/>
                  </a:schemeClr>
                </a:solidFill>
                <a:effectLst>
                  <a:outerShdw blurRad="38100" dist="38100" dir="2700000" algn="tl">
                    <a:srgbClr val="000000">
                      <a:alpha val="43137"/>
                    </a:srgbClr>
                  </a:outerShdw>
                </a:effectLst>
                <a:latin typeface="Algerian" panose="04020705040A02060702" pitchFamily="82" charset="0"/>
                <a:ea typeface="Cambria" panose="02040503050406030204" pitchFamily="18" charset="0"/>
                <a:cs typeface="Dubai" panose="020B0503030403030204" pitchFamily="34"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
        <p:nvSpPr>
          <p:cNvPr id="8" name="TextBox 9">
            <a:extLst>
              <a:ext uri="{FF2B5EF4-FFF2-40B4-BE49-F238E27FC236}">
                <a16:creationId xmlns:a16="http://schemas.microsoft.com/office/drawing/2014/main" id="{06A058C4-DF2C-48B9-8E18-C084092755EA}"/>
              </a:ext>
            </a:extLst>
          </p:cNvPr>
          <p:cNvSpPr txBox="1"/>
          <p:nvPr/>
        </p:nvSpPr>
        <p:spPr>
          <a:xfrm>
            <a:off x="6679098" y="2921167"/>
            <a:ext cx="4540833" cy="769441"/>
          </a:xfrm>
          <a:prstGeom prst="rect">
            <a:avLst/>
          </a:prstGeom>
          <a:noFill/>
        </p:spPr>
        <p:txBody>
          <a:bodyPr wrap="square" rtlCol="0">
            <a:spAutoFit/>
          </a:bodyPr>
          <a:lstStyle/>
          <a:p>
            <a:pPr algn="ctr"/>
            <a:r>
              <a:rPr lang="en-US" sz="4400" b="1" dirty="0">
                <a:solidFill>
                  <a:schemeClr val="bg2">
                    <a:lumMod val="60000"/>
                    <a:lumOff val="40000"/>
                  </a:schemeClr>
                </a:solidFill>
                <a:effectLst>
                  <a:outerShdw blurRad="38100" dist="38100" dir="2700000" algn="tl">
                    <a:srgbClr val="000000">
                      <a:alpha val="43137"/>
                    </a:srgbClr>
                  </a:outerShdw>
                </a:effectLst>
                <a:latin typeface="Algerian" panose="04020705040A02060702" pitchFamily="82" charset="0"/>
                <a:ea typeface="Cambria" panose="02040503050406030204" pitchFamily="18" charset="0"/>
                <a:cs typeface="Dubai" panose="020B0503030403030204" pitchFamily="34" charset="-78"/>
              </a:rPr>
              <a:t>SEMINARY</a:t>
            </a:r>
          </a:p>
        </p:txBody>
      </p:sp>
      <p:sp>
        <p:nvSpPr>
          <p:cNvPr id="10" name="TextBox 9">
            <a:extLst>
              <a:ext uri="{FF2B5EF4-FFF2-40B4-BE49-F238E27FC236}">
                <a16:creationId xmlns:a16="http://schemas.microsoft.com/office/drawing/2014/main" id="{E0AADD0E-8507-41EF-BFCB-2695C691ED2E}"/>
              </a:ext>
            </a:extLst>
          </p:cNvPr>
          <p:cNvSpPr txBox="1"/>
          <p:nvPr/>
        </p:nvSpPr>
        <p:spPr>
          <a:xfrm>
            <a:off x="6679098" y="2921167"/>
            <a:ext cx="4540833" cy="769441"/>
          </a:xfrm>
          <a:prstGeom prst="rect">
            <a:avLst/>
          </a:prstGeom>
          <a:noFill/>
        </p:spPr>
        <p:txBody>
          <a:bodyPr wrap="square" rtlCol="0">
            <a:spAutoFit/>
          </a:bodyPr>
          <a:lstStyle/>
          <a:p>
            <a:pPr algn="ctr"/>
            <a:r>
              <a:rPr lang="en-US" sz="4400" b="1" dirty="0">
                <a:solidFill>
                  <a:srgbClr val="FFCCFF"/>
                </a:solidFill>
                <a:effectLst>
                  <a:outerShdw blurRad="38100" dist="38100" dir="2700000" algn="tl">
                    <a:srgbClr val="000000">
                      <a:alpha val="43137"/>
                    </a:srgbClr>
                  </a:outerShdw>
                </a:effectLst>
                <a:latin typeface="Algerian" panose="04020705040A02060702" pitchFamily="82" charset="0"/>
                <a:ea typeface="Cambria" panose="02040503050406030204" pitchFamily="18" charset="0"/>
                <a:cs typeface="Dubai" panose="020B0503030403030204" pitchFamily="34" charset="-78"/>
              </a:rPr>
              <a:t>SEMINARY</a:t>
            </a:r>
          </a:p>
        </p:txBody>
      </p:sp>
      <p:sp>
        <p:nvSpPr>
          <p:cNvPr id="12" name="TextBox 9">
            <a:extLst>
              <a:ext uri="{FF2B5EF4-FFF2-40B4-BE49-F238E27FC236}">
                <a16:creationId xmlns:a16="http://schemas.microsoft.com/office/drawing/2014/main" id="{45269695-C281-48EC-BE88-E9448BD94A47}"/>
              </a:ext>
            </a:extLst>
          </p:cNvPr>
          <p:cNvSpPr txBox="1"/>
          <p:nvPr/>
        </p:nvSpPr>
        <p:spPr>
          <a:xfrm>
            <a:off x="6679098" y="2921167"/>
            <a:ext cx="4540833" cy="769441"/>
          </a:xfrm>
          <a:prstGeom prst="rect">
            <a:avLst/>
          </a:prstGeom>
          <a:noFill/>
        </p:spPr>
        <p:txBody>
          <a:bodyPr wrap="square" rtlCol="0">
            <a:spAutoFit/>
          </a:bodyPr>
          <a:lstStyle/>
          <a:p>
            <a:pPr algn="ctr"/>
            <a:r>
              <a:rPr lang="en-US" sz="4400" b="1" dirty="0">
                <a:solidFill>
                  <a:srgbClr val="E97159"/>
                </a:solidFill>
                <a:effectLst>
                  <a:outerShdw blurRad="38100" dist="38100" dir="2700000" algn="tl">
                    <a:srgbClr val="000000">
                      <a:alpha val="43137"/>
                    </a:srgbClr>
                  </a:outerShdw>
                </a:effectLst>
                <a:latin typeface="Algerian" panose="04020705040A02060702" pitchFamily="82" charset="0"/>
                <a:ea typeface="Cambria" panose="02040503050406030204" pitchFamily="18" charset="0"/>
                <a:cs typeface="Dubai" panose="020B0503030403030204" pitchFamily="34" charset="-78"/>
              </a:rPr>
              <a:t>SEMINARY</a:t>
            </a:r>
          </a:p>
        </p:txBody>
      </p:sp>
      <p:sp>
        <p:nvSpPr>
          <p:cNvPr id="9" name="TextBox 9">
            <a:extLst>
              <a:ext uri="{FF2B5EF4-FFF2-40B4-BE49-F238E27FC236}">
                <a16:creationId xmlns:a16="http://schemas.microsoft.com/office/drawing/2014/main" id="{09A8CEA4-7EFE-4F50-B027-FFC4F50D0DFC}"/>
              </a:ext>
            </a:extLst>
          </p:cNvPr>
          <p:cNvSpPr txBox="1"/>
          <p:nvPr/>
        </p:nvSpPr>
        <p:spPr>
          <a:xfrm>
            <a:off x="6679098" y="2921166"/>
            <a:ext cx="4540833" cy="769441"/>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Algerian" panose="04020705040A02060702" pitchFamily="82" charset="0"/>
                <a:ea typeface="Cambria" panose="02040503050406030204" pitchFamily="18" charset="0"/>
                <a:cs typeface="Dubai" panose="020B0503030403030204" pitchFamily="34" charset="-78"/>
              </a:rPr>
              <a:t>SEMINARY</a:t>
            </a:r>
          </a:p>
        </p:txBody>
      </p:sp>
      <p:sp>
        <p:nvSpPr>
          <p:cNvPr id="7" name="TextBox 9">
            <a:extLst>
              <a:ext uri="{FF2B5EF4-FFF2-40B4-BE49-F238E27FC236}">
                <a16:creationId xmlns:a16="http://schemas.microsoft.com/office/drawing/2014/main" id="{60967CB3-7921-47F4-9B30-ACFB433185EE}"/>
              </a:ext>
            </a:extLst>
          </p:cNvPr>
          <p:cNvSpPr txBox="1"/>
          <p:nvPr/>
        </p:nvSpPr>
        <p:spPr>
          <a:xfrm>
            <a:off x="6679098" y="2921165"/>
            <a:ext cx="4540833" cy="769441"/>
          </a:xfrm>
          <a:prstGeom prst="rect">
            <a:avLst/>
          </a:prstGeom>
          <a:noFill/>
        </p:spPr>
        <p:txBody>
          <a:bodyPr wrap="square" rtlCol="0">
            <a:spAutoFit/>
          </a:bodyPr>
          <a:lstStyle/>
          <a:p>
            <a:pPr algn="ctr"/>
            <a:r>
              <a:rPr lang="en-US" sz="4400" b="1" dirty="0">
                <a:solidFill>
                  <a:srgbClr val="00B050"/>
                </a:solidFill>
                <a:effectLst>
                  <a:outerShdw blurRad="38100" dist="38100" dir="2700000" algn="tl">
                    <a:srgbClr val="000000">
                      <a:alpha val="43137"/>
                    </a:srgbClr>
                  </a:outerShdw>
                </a:effectLst>
                <a:latin typeface="Algerian" panose="04020705040A02060702" pitchFamily="82"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grpId="0" nodeType="after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45" presetClass="exit" presetSubtype="0" fill="hold" grpId="0" nodeType="afterEffect">
                                  <p:stCondLst>
                                    <p:cond delay="0"/>
                                  </p:stCondLst>
                                  <p:childTnLst>
                                    <p:animEffect transition="out" filter="fade">
                                      <p:cBhvr>
                                        <p:cTn id="10" dur="2000"/>
                                        <p:tgtEl>
                                          <p:spTgt spid="9"/>
                                        </p:tgtEl>
                                      </p:cBhvr>
                                    </p:animEffect>
                                    <p:anim calcmode="lin" valueType="num">
                                      <p:cBhvr>
                                        <p:cTn id="11"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9"/>
                                        </p:tgtEl>
                                        <p:attrNameLst>
                                          <p:attrName>ppt_h</p:attrName>
                                        </p:attrNameLst>
                                      </p:cBhvr>
                                      <p:tavLst>
                                        <p:tav tm="0">
                                          <p:val>
                                            <p:strVal val="ppt_h"/>
                                          </p:val>
                                        </p:tav>
                                        <p:tav tm="100000">
                                          <p:val>
                                            <p:strVal val="ppt_h"/>
                                          </p:val>
                                        </p:tav>
                                      </p:tavLst>
                                    </p:anim>
                                    <p:set>
                                      <p:cBhvr>
                                        <p:cTn id="13" dur="1" fill="hold">
                                          <p:stCondLst>
                                            <p:cond delay="1999"/>
                                          </p:stCondLst>
                                        </p:cTn>
                                        <p:tgtEl>
                                          <p:spTgt spid="9"/>
                                        </p:tgtEl>
                                        <p:attrNameLst>
                                          <p:attrName>style.visibility</p:attrName>
                                        </p:attrNameLst>
                                      </p:cBhvr>
                                      <p:to>
                                        <p:strVal val="hidden"/>
                                      </p:to>
                                    </p:set>
                                  </p:childTnLst>
                                </p:cTn>
                              </p:par>
                            </p:childTnLst>
                          </p:cTn>
                        </p:par>
                        <p:par>
                          <p:cTn id="14" fill="hold">
                            <p:stCondLst>
                              <p:cond delay="2500"/>
                            </p:stCondLst>
                            <p:childTnLst>
                              <p:par>
                                <p:cTn id="15" presetID="10" presetClass="exit" presetSubtype="0" fill="hold" grpId="0" nodeType="after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3000"/>
                            </p:stCondLst>
                            <p:childTnLst>
                              <p:par>
                                <p:cTn id="19" presetID="6"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p:stCondLst>
                              <p:cond delay="5000"/>
                            </p:stCondLst>
                            <p:childTnLst>
                              <p:par>
                                <p:cTn id="23" presetID="22" presetClass="exit" presetSubtype="2" fill="hold" grpId="0" nodeType="afterEffect">
                                  <p:stCondLst>
                                    <p:cond delay="0"/>
                                  </p:stCondLst>
                                  <p:childTnLst>
                                    <p:animEffect transition="out" filter="wipe(right)">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9B77B61-D3FD-4CFF-8835-C700FEF1C130}"/>
              </a:ext>
            </a:extLst>
          </p:cNvPr>
          <p:cNvSpPr/>
          <p:nvPr/>
        </p:nvSpPr>
        <p:spPr>
          <a:xfrm>
            <a:off x="817597" y="778722"/>
            <a:ext cx="2119202" cy="7465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65092CB0-0B54-4F81-9045-5F82B84F31DB}"/>
              </a:ext>
            </a:extLst>
          </p:cNvPr>
          <p:cNvSpPr/>
          <p:nvPr/>
        </p:nvSpPr>
        <p:spPr>
          <a:xfrm>
            <a:off x="817597" y="1129971"/>
            <a:ext cx="9766854" cy="2251061"/>
          </a:xfrm>
          <a:prstGeom prst="roundRect">
            <a:avLst>
              <a:gd name="adj" fmla="val 1254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E6E12325-1823-45DB-BE36-2C63342E4719}"/>
              </a:ext>
            </a:extLst>
          </p:cNvPr>
          <p:cNvSpPr/>
          <p:nvPr/>
        </p:nvSpPr>
        <p:spPr>
          <a:xfrm>
            <a:off x="879826" y="743850"/>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27:24–26</a:t>
            </a:r>
          </a:p>
        </p:txBody>
      </p:sp>
      <p:sp>
        <p:nvSpPr>
          <p:cNvPr id="4" name="Rectángulo 3">
            <a:extLst>
              <a:ext uri="{FF2B5EF4-FFF2-40B4-BE49-F238E27FC236}">
                <a16:creationId xmlns:a16="http://schemas.microsoft.com/office/drawing/2014/main" id="{0C62D758-A8C0-4494-B58C-7516B69298D7}"/>
              </a:ext>
            </a:extLst>
          </p:cNvPr>
          <p:cNvSpPr/>
          <p:nvPr/>
        </p:nvSpPr>
        <p:spPr>
          <a:xfrm>
            <a:off x="879826" y="1113182"/>
            <a:ext cx="9642400"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again it shall come to pass that the Lord shall say unto him that shall read the words that shall be delivered him:</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Forasmuch as this people draw near unto me with their mouth, and with their lips do honor me, but have removed their hearts far from me, and their fear towards me is taught by the precepts of men—</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Therefore, I will proceed to do a marvelous work among this people, yea, a marvelous work and a wonder, for the wisdom of their wise and learned shall perish, and the understanding of their prudent shall be hid.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92755FB-0DF8-4059-AE53-BBA2487EA851}"/>
              </a:ext>
            </a:extLst>
          </p:cNvPr>
          <p:cNvSpPr/>
          <p:nvPr/>
        </p:nvSpPr>
        <p:spPr>
          <a:xfrm>
            <a:off x="879826" y="3436495"/>
            <a:ext cx="485261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Do you recall hearing these words before?</a:t>
            </a:r>
          </a:p>
        </p:txBody>
      </p:sp>
      <p:sp>
        <p:nvSpPr>
          <p:cNvPr id="6" name="Rectángulo 5">
            <a:extLst>
              <a:ext uri="{FF2B5EF4-FFF2-40B4-BE49-F238E27FC236}">
                <a16:creationId xmlns:a16="http://schemas.microsoft.com/office/drawing/2014/main" id="{871856F2-6F0B-4EED-8E12-F7819045A45F}"/>
              </a:ext>
            </a:extLst>
          </p:cNvPr>
          <p:cNvSpPr/>
          <p:nvPr/>
        </p:nvSpPr>
        <p:spPr>
          <a:xfrm>
            <a:off x="879826" y="3861289"/>
            <a:ext cx="95098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problems does the Lord say will exist among the people of the latter days?</a:t>
            </a:r>
          </a:p>
        </p:txBody>
      </p:sp>
      <p:sp>
        <p:nvSpPr>
          <p:cNvPr id="7" name="Rectángulo 6">
            <a:extLst>
              <a:ext uri="{FF2B5EF4-FFF2-40B4-BE49-F238E27FC236}">
                <a16:creationId xmlns:a16="http://schemas.microsoft.com/office/drawing/2014/main" id="{A9CBFDCA-810A-4085-8B3A-42AABEF37104}"/>
              </a:ext>
            </a:extLst>
          </p:cNvPr>
          <p:cNvSpPr/>
          <p:nvPr/>
        </p:nvSpPr>
        <p:spPr>
          <a:xfrm>
            <a:off x="879825" y="4245610"/>
            <a:ext cx="96423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Book of Mormon and the Restoration of the gospel of Jesus Christ help solve these problems?</a:t>
            </a:r>
          </a:p>
        </p:txBody>
      </p:sp>
    </p:spTree>
    <p:extLst>
      <p:ext uri="{BB962C8B-B14F-4D97-AF65-F5344CB8AC3E}">
        <p14:creationId xmlns:p14="http://schemas.microsoft.com/office/powerpoint/2010/main" val="20459962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2)">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6DE40EC-32F1-4A6D-BE43-F00077A4ED85}"/>
              </a:ext>
            </a:extLst>
          </p:cNvPr>
          <p:cNvSpPr/>
          <p:nvPr/>
        </p:nvSpPr>
        <p:spPr>
          <a:xfrm>
            <a:off x="874640" y="928516"/>
            <a:ext cx="2723823" cy="7465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93E7A148-6F2B-4164-8847-AC24E9C92C53}"/>
              </a:ext>
            </a:extLst>
          </p:cNvPr>
          <p:cNvSpPr/>
          <p:nvPr/>
        </p:nvSpPr>
        <p:spPr>
          <a:xfrm>
            <a:off x="874642" y="1297848"/>
            <a:ext cx="9766854" cy="181588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758E38B2-5D46-4011-A76B-222DEFBF8A18}"/>
              </a:ext>
            </a:extLst>
          </p:cNvPr>
          <p:cNvSpPr/>
          <p:nvPr/>
        </p:nvSpPr>
        <p:spPr>
          <a:xfrm>
            <a:off x="874642" y="928516"/>
            <a:ext cx="27238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27:29-30, 34-35</a:t>
            </a:r>
          </a:p>
        </p:txBody>
      </p:sp>
      <p:sp>
        <p:nvSpPr>
          <p:cNvPr id="4" name="Rectángulo 3">
            <a:extLst>
              <a:ext uri="{FF2B5EF4-FFF2-40B4-BE49-F238E27FC236}">
                <a16:creationId xmlns:a16="http://schemas.microsoft.com/office/drawing/2014/main" id="{7D5A1AC2-A61B-4A65-9FF6-99D7DDD95D9B}"/>
              </a:ext>
            </a:extLst>
          </p:cNvPr>
          <p:cNvSpPr/>
          <p:nvPr/>
        </p:nvSpPr>
        <p:spPr>
          <a:xfrm>
            <a:off x="874642" y="1297848"/>
            <a:ext cx="9766854"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in that day shall the deaf hear the words of the book, and the eyes of the blind shall see out of obscurity and out of darkness.</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And the meek also shall increase, and their joy shall be in the Lord, and the poor among men shall rejoice in the Holy One of Israel.</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But when he seeth his children, the work of my hands, in the midst of him, they shall sanctify my name, and sanctify the Holy One of Jacob, and shall fear the God of Israel.</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They also that erred in spirit shall come to understanding, and they that murmured shall learn doctrine.</a:t>
            </a:r>
          </a:p>
        </p:txBody>
      </p:sp>
      <p:sp>
        <p:nvSpPr>
          <p:cNvPr id="5" name="Rectángulo 4">
            <a:extLst>
              <a:ext uri="{FF2B5EF4-FFF2-40B4-BE49-F238E27FC236}">
                <a16:creationId xmlns:a16="http://schemas.microsoft.com/office/drawing/2014/main" id="{770780D0-1D91-4985-800F-438C1C78704B}"/>
              </a:ext>
            </a:extLst>
          </p:cNvPr>
          <p:cNvSpPr/>
          <p:nvPr/>
        </p:nvSpPr>
        <p:spPr>
          <a:xfrm>
            <a:off x="874642" y="3244334"/>
            <a:ext cx="35974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this means?</a:t>
            </a:r>
          </a:p>
        </p:txBody>
      </p:sp>
      <p:sp>
        <p:nvSpPr>
          <p:cNvPr id="6" name="Rectángulo 5">
            <a:extLst>
              <a:ext uri="{FF2B5EF4-FFF2-40B4-BE49-F238E27FC236}">
                <a16:creationId xmlns:a16="http://schemas.microsoft.com/office/drawing/2014/main" id="{8BABF575-4A7E-415B-8193-164A66597EDA}"/>
              </a:ext>
            </a:extLst>
          </p:cNvPr>
          <p:cNvSpPr/>
          <p:nvPr/>
        </p:nvSpPr>
        <p:spPr>
          <a:xfrm>
            <a:off x="2537791" y="3744270"/>
            <a:ext cx="7116417" cy="923330"/>
          </a:xfrm>
          <a:prstGeom prst="rect">
            <a:avLst/>
          </a:prstGeom>
        </p:spPr>
        <p:txBody>
          <a:bodyPr wrap="square">
            <a:spAutoFit/>
          </a:bodyPr>
          <a:lstStyle/>
          <a:p>
            <a:pPr algn="ctr"/>
            <a:r>
              <a:rPr lang="en-US" dirty="0">
                <a:solidFill>
                  <a:srgbClr val="4D6F0F"/>
                </a:solidFill>
                <a:latin typeface="Algerian" panose="04020705040A02060702" pitchFamily="82" charset="0"/>
              </a:rPr>
              <a:t>the Book of Mormon and the restored gospel of Jesus Christ bring joy and understanding to those who study and accept them. </a:t>
            </a:r>
          </a:p>
        </p:txBody>
      </p:sp>
    </p:spTree>
    <p:extLst>
      <p:ext uri="{BB962C8B-B14F-4D97-AF65-F5344CB8AC3E}">
        <p14:creationId xmlns:p14="http://schemas.microsoft.com/office/powerpoint/2010/main" val="2151812782"/>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pic>
        <p:nvPicPr>
          <p:cNvPr id="2" name="Elementos multimedia en línea 1" title="Restoration of Christ￢ﾀﾙs Church | Now You Know">
            <a:hlinkClick r:id="" action="ppaction://media"/>
            <a:extLst>
              <a:ext uri="{FF2B5EF4-FFF2-40B4-BE49-F238E27FC236}">
                <a16:creationId xmlns:a16="http://schemas.microsoft.com/office/drawing/2014/main" id="{B05803FD-96A6-4969-B105-3C3E8152BB82}"/>
              </a:ext>
            </a:extLst>
          </p:cNvPr>
          <p:cNvPicPr>
            <a:picLocks noRot="1" noChangeAspect="1"/>
          </p:cNvPicPr>
          <p:nvPr>
            <a:videoFile r:link="rId1"/>
          </p:nvPr>
        </p:nvPicPr>
        <p:blipFill>
          <a:blip r:embed="rId3"/>
          <a:stretch>
            <a:fillRect/>
          </a:stretch>
        </p:blipFill>
        <p:spPr>
          <a:xfrm>
            <a:off x="2392017" y="1237422"/>
            <a:ext cx="7407965" cy="4166980"/>
          </a:xfrm>
          <a:prstGeom prst="rect">
            <a:avLst/>
          </a:prstGeom>
        </p:spPr>
      </p:pic>
    </p:spTree>
    <p:extLst>
      <p:ext uri="{BB962C8B-B14F-4D97-AF65-F5344CB8AC3E}">
        <p14:creationId xmlns:p14="http://schemas.microsoft.com/office/powerpoint/2010/main" val="3964635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pic>
        <p:nvPicPr>
          <p:cNvPr id="2" name="Elementos multimedia en línea 1" title="Who was Joseph Smith? | Now You Know">
            <a:hlinkClick r:id="" action="ppaction://media"/>
            <a:extLst>
              <a:ext uri="{FF2B5EF4-FFF2-40B4-BE49-F238E27FC236}">
                <a16:creationId xmlns:a16="http://schemas.microsoft.com/office/drawing/2014/main" id="{23CEFA51-4504-42DB-8FAF-B058475F2808}"/>
              </a:ext>
            </a:extLst>
          </p:cNvPr>
          <p:cNvPicPr>
            <a:picLocks noRot="1" noChangeAspect="1"/>
          </p:cNvPicPr>
          <p:nvPr>
            <a:videoFile r:link="rId1"/>
          </p:nvPr>
        </p:nvPicPr>
        <p:blipFill>
          <a:blip r:embed="rId3"/>
          <a:stretch>
            <a:fillRect/>
          </a:stretch>
        </p:blipFill>
        <p:spPr>
          <a:xfrm>
            <a:off x="1825857" y="1029776"/>
            <a:ext cx="8378318" cy="4712804"/>
          </a:xfrm>
          <a:prstGeom prst="rect">
            <a:avLst/>
          </a:prstGeom>
        </p:spPr>
      </p:pic>
    </p:spTree>
    <p:extLst>
      <p:ext uri="{BB962C8B-B14F-4D97-AF65-F5344CB8AC3E}">
        <p14:creationId xmlns:p14="http://schemas.microsoft.com/office/powerpoint/2010/main" val="30712888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4" name="Rectángulo 3">
            <a:extLst>
              <a:ext uri="{FF2B5EF4-FFF2-40B4-BE49-F238E27FC236}">
                <a16:creationId xmlns:a16="http://schemas.microsoft.com/office/drawing/2014/main" id="{D842F3EB-BCE9-4EB5-ACB2-EFDBA29EF8E3}"/>
              </a:ext>
            </a:extLst>
          </p:cNvPr>
          <p:cNvSpPr/>
          <p:nvPr/>
        </p:nvSpPr>
        <p:spPr>
          <a:xfrm>
            <a:off x="4350169" y="2705725"/>
            <a:ext cx="3491661" cy="1446550"/>
          </a:xfrm>
          <a:prstGeom prst="rect">
            <a:avLst/>
          </a:prstGeom>
        </p:spPr>
        <p:txBody>
          <a:bodyPr wrap="none">
            <a:spAutoFit/>
          </a:bodyPr>
          <a:lstStyle/>
          <a:p>
            <a:r>
              <a:rPr lang="en-US" sz="8800" dirty="0">
                <a:solidFill>
                  <a:srgbClr val="4D6F0F"/>
                </a:solidFill>
                <a:latin typeface="AngsanaUPC" panose="02020603050405020304" pitchFamily="18" charset="-34"/>
                <a:cs typeface="AngsanaUPC" panose="02020603050405020304" pitchFamily="18" charset="-34"/>
              </a:rPr>
              <a:t>2 Nephi 27</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684894BE-AB46-46CF-9D93-4B7915552031}"/>
              </a:ext>
            </a:extLst>
          </p:cNvPr>
          <p:cNvSpPr/>
          <p:nvPr/>
        </p:nvSpPr>
        <p:spPr>
          <a:xfrm>
            <a:off x="887224" y="928516"/>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27:1-5</a:t>
            </a:r>
          </a:p>
        </p:txBody>
      </p:sp>
      <p:sp>
        <p:nvSpPr>
          <p:cNvPr id="4" name="Rectángulo 3">
            <a:extLst>
              <a:ext uri="{FF2B5EF4-FFF2-40B4-BE49-F238E27FC236}">
                <a16:creationId xmlns:a16="http://schemas.microsoft.com/office/drawing/2014/main" id="{6AB0241F-D6F8-4BF6-81CE-2E74260D4F94}"/>
              </a:ext>
            </a:extLst>
          </p:cNvPr>
          <p:cNvSpPr/>
          <p:nvPr/>
        </p:nvSpPr>
        <p:spPr>
          <a:xfrm>
            <a:off x="1407762" y="2274838"/>
            <a:ext cx="9376475" cy="2308324"/>
          </a:xfrm>
          <a:prstGeom prst="rect">
            <a:avLst/>
          </a:prstGeom>
        </p:spPr>
        <p:txBody>
          <a:bodyPr wrap="square">
            <a:spAutoFit/>
          </a:bodyPr>
          <a:lstStyle/>
          <a:p>
            <a:pPr algn="ctr"/>
            <a:r>
              <a:rPr lang="en-US" sz="4800" b="1" dirty="0">
                <a:solidFill>
                  <a:schemeClr val="accent4">
                    <a:lumMod val="50000"/>
                  </a:schemeClr>
                </a:solidFill>
                <a:latin typeface="Bahnschrift Light SemiCondensed" panose="020B0502040204020203" pitchFamily="34" charset="0"/>
              </a:rPr>
              <a:t>“Nephi prophesies that in the last days the earth will be filled with wickedness”</a:t>
            </a:r>
          </a:p>
        </p:txBody>
      </p:sp>
    </p:spTree>
    <p:extLst>
      <p:ext uri="{BB962C8B-B14F-4D97-AF65-F5344CB8AC3E}">
        <p14:creationId xmlns:p14="http://schemas.microsoft.com/office/powerpoint/2010/main" val="10560380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08DAF7F-5D59-4107-B3B4-EE1D0BAFFDFC}"/>
              </a:ext>
            </a:extLst>
          </p:cNvPr>
          <p:cNvSpPr/>
          <p:nvPr/>
        </p:nvSpPr>
        <p:spPr>
          <a:xfrm>
            <a:off x="874640" y="928516"/>
            <a:ext cx="1773991" cy="7465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63FF2AFF-BE4F-492A-8177-5C25E4F5E810}"/>
              </a:ext>
            </a:extLst>
          </p:cNvPr>
          <p:cNvSpPr/>
          <p:nvPr/>
        </p:nvSpPr>
        <p:spPr>
          <a:xfrm>
            <a:off x="874641" y="1297847"/>
            <a:ext cx="9806609" cy="4031873"/>
          </a:xfrm>
          <a:prstGeom prst="roundRect">
            <a:avLst>
              <a:gd name="adj" fmla="val 6149"/>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E5B7BFCA-7ECC-47C2-AB72-7218978A9C04}"/>
              </a:ext>
            </a:extLst>
          </p:cNvPr>
          <p:cNvSpPr/>
          <p:nvPr/>
        </p:nvSpPr>
        <p:spPr>
          <a:xfrm>
            <a:off x="848138" y="928516"/>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27:1–5</a:t>
            </a:r>
          </a:p>
        </p:txBody>
      </p:sp>
      <p:sp>
        <p:nvSpPr>
          <p:cNvPr id="4" name="Rectángulo 3">
            <a:extLst>
              <a:ext uri="{FF2B5EF4-FFF2-40B4-BE49-F238E27FC236}">
                <a16:creationId xmlns:a16="http://schemas.microsoft.com/office/drawing/2014/main" id="{E1B52042-210B-479D-AF46-758D77C6B218}"/>
              </a:ext>
            </a:extLst>
          </p:cNvPr>
          <p:cNvSpPr/>
          <p:nvPr/>
        </p:nvSpPr>
        <p:spPr>
          <a:xfrm>
            <a:off x="848138" y="1297848"/>
            <a:ext cx="9806609" cy="403187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But, behold, in the last days, or in the days of the Gentiles—yea, behold all the nations of the Gentiles and also the Jews, both those who shall come upon this land and those who shall be upon other lands, yea, even upon all the lands of the earth, behold, they will be drunken with iniquity and all manner of abominations—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when that day shall come they shall be visited of the Lord of Hosts, with thunder and with earthquake, and with a great noise, and with storm, and with tempest, and with the flame of devouring fire.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all the nations that fight against Zion, and that distress her, shall be as a dream of a night vision; yea, it shall be unto them, even as unto a hungry man which dreameth, and behold he eateth but he awaketh and his soul is empty; or like unto a thirsty man which dreameth, and behold he drinketh but he awaketh and behold he is faint, and his soul hath appetite; yea, even so shall the multitude of all the nations be that fight against Mount Zion.</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behold, all ye that doeth iniquity, stay yourselves and wonder, for ye shall cry out, and cry; yea, ye shall be drunken but not with wine, ye shall stagger but not with strong drink.</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For behold, the Lord hath poured out upon you the spirit of deep sleep. For behold, ye have closed your eyes, and ye have rejected the prophets; and your rulers, and the seers hath he covered because of your iniquity.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FCB5773-1104-4370-A627-128A5B9B5AB1}"/>
              </a:ext>
            </a:extLst>
          </p:cNvPr>
          <p:cNvSpPr/>
          <p:nvPr/>
        </p:nvSpPr>
        <p:spPr>
          <a:xfrm>
            <a:off x="848137" y="5338478"/>
            <a:ext cx="67321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“drunken with iniquity”?</a:t>
            </a:r>
          </a:p>
        </p:txBody>
      </p:sp>
      <p:sp>
        <p:nvSpPr>
          <p:cNvPr id="6" name="Rectángulo 5">
            <a:extLst>
              <a:ext uri="{FF2B5EF4-FFF2-40B4-BE49-F238E27FC236}">
                <a16:creationId xmlns:a16="http://schemas.microsoft.com/office/drawing/2014/main" id="{2E490513-F8B2-4B82-853A-3D9AB5F554E1}"/>
              </a:ext>
            </a:extLst>
          </p:cNvPr>
          <p:cNvSpPr/>
          <p:nvPr/>
        </p:nvSpPr>
        <p:spPr>
          <a:xfrm>
            <a:off x="848137" y="5699053"/>
            <a:ext cx="339067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a:t>
            </a:r>
          </a:p>
        </p:txBody>
      </p:sp>
      <p:sp>
        <p:nvSpPr>
          <p:cNvPr id="7" name="Rectángulo 6">
            <a:extLst>
              <a:ext uri="{FF2B5EF4-FFF2-40B4-BE49-F238E27FC236}">
                <a16:creationId xmlns:a16="http://schemas.microsoft.com/office/drawing/2014/main" id="{44EC371C-4D70-46B2-8F4B-0E3E5ECD08D7}"/>
              </a:ext>
            </a:extLst>
          </p:cNvPr>
          <p:cNvSpPr/>
          <p:nvPr/>
        </p:nvSpPr>
        <p:spPr>
          <a:xfrm>
            <a:off x="874640" y="6068385"/>
            <a:ext cx="76862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“ye have closed your eyes” means?</a:t>
            </a:r>
          </a:p>
        </p:txBody>
      </p:sp>
    </p:spTree>
    <p:extLst>
      <p:ext uri="{BB962C8B-B14F-4D97-AF65-F5344CB8AC3E}">
        <p14:creationId xmlns:p14="http://schemas.microsoft.com/office/powerpoint/2010/main" val="233816043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E212B322-338D-490F-9C76-DF72BE03DE78}"/>
              </a:ext>
            </a:extLst>
          </p:cNvPr>
          <p:cNvSpPr/>
          <p:nvPr/>
        </p:nvSpPr>
        <p:spPr>
          <a:xfrm>
            <a:off x="731912" y="739926"/>
            <a:ext cx="192873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27:6–23</a:t>
            </a:r>
          </a:p>
        </p:txBody>
      </p:sp>
      <p:sp>
        <p:nvSpPr>
          <p:cNvPr id="4" name="Rectángulo 3">
            <a:extLst>
              <a:ext uri="{FF2B5EF4-FFF2-40B4-BE49-F238E27FC236}">
                <a16:creationId xmlns:a16="http://schemas.microsoft.com/office/drawing/2014/main" id="{6C50C1AC-84FF-4CD9-A67F-85D7E531B5F3}"/>
              </a:ext>
            </a:extLst>
          </p:cNvPr>
          <p:cNvSpPr/>
          <p:nvPr/>
        </p:nvSpPr>
        <p:spPr>
          <a:xfrm>
            <a:off x="2126974" y="2367171"/>
            <a:ext cx="7938052" cy="2123658"/>
          </a:xfrm>
          <a:prstGeom prst="rect">
            <a:avLst/>
          </a:prstGeom>
        </p:spPr>
        <p:txBody>
          <a:bodyPr wrap="square">
            <a:spAutoFit/>
          </a:bodyPr>
          <a:lstStyle/>
          <a:p>
            <a:pPr algn="ctr"/>
            <a:r>
              <a:rPr lang="en-US" sz="6600" dirty="0">
                <a:solidFill>
                  <a:srgbClr val="4D6F0F"/>
                </a:solidFill>
                <a:latin typeface="AngsanaUPC" panose="02020603050405020304" pitchFamily="18" charset="-34"/>
                <a:cs typeface="AngsanaUPC" panose="02020603050405020304" pitchFamily="18" charset="-34"/>
              </a:rPr>
              <a:t>“Nephi prophesies of the coming forth of the Book of Mormon”</a:t>
            </a:r>
          </a:p>
        </p:txBody>
      </p:sp>
    </p:spTree>
    <p:extLst>
      <p:ext uri="{BB962C8B-B14F-4D97-AF65-F5344CB8AC3E}">
        <p14:creationId xmlns:p14="http://schemas.microsoft.com/office/powerpoint/2010/main" val="11211737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304F76B-F737-4EEC-A9CA-6D8CF4DF74D8}"/>
              </a:ext>
            </a:extLst>
          </p:cNvPr>
          <p:cNvSpPr/>
          <p:nvPr/>
        </p:nvSpPr>
        <p:spPr>
          <a:xfrm>
            <a:off x="967408" y="4005485"/>
            <a:ext cx="60821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book do you think these verses are describing?</a:t>
            </a:r>
          </a:p>
        </p:txBody>
      </p:sp>
      <p:sp>
        <p:nvSpPr>
          <p:cNvPr id="10" name="Rectángulo 9">
            <a:extLst>
              <a:ext uri="{FF2B5EF4-FFF2-40B4-BE49-F238E27FC236}">
                <a16:creationId xmlns:a16="http://schemas.microsoft.com/office/drawing/2014/main" id="{383A8D6E-859B-4D8A-9C5E-E55ADD8F41B2}"/>
              </a:ext>
            </a:extLst>
          </p:cNvPr>
          <p:cNvSpPr/>
          <p:nvPr/>
        </p:nvSpPr>
        <p:spPr>
          <a:xfrm>
            <a:off x="901144" y="1140551"/>
            <a:ext cx="1773991" cy="7465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EA348BB5-D4DE-49E7-9EA9-6DF3014C6D8F}"/>
              </a:ext>
            </a:extLst>
          </p:cNvPr>
          <p:cNvSpPr/>
          <p:nvPr/>
        </p:nvSpPr>
        <p:spPr>
          <a:xfrm>
            <a:off x="907772" y="1472545"/>
            <a:ext cx="9766854" cy="120033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55415DCC-73A0-4C59-9DB0-0831258EE60E}"/>
              </a:ext>
            </a:extLst>
          </p:cNvPr>
          <p:cNvSpPr/>
          <p:nvPr/>
        </p:nvSpPr>
        <p:spPr>
          <a:xfrm>
            <a:off x="967408" y="1113181"/>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27:6-7 </a:t>
            </a:r>
          </a:p>
        </p:txBody>
      </p:sp>
      <p:sp>
        <p:nvSpPr>
          <p:cNvPr id="5" name="Rectángulo 4">
            <a:extLst>
              <a:ext uri="{FF2B5EF4-FFF2-40B4-BE49-F238E27FC236}">
                <a16:creationId xmlns:a16="http://schemas.microsoft.com/office/drawing/2014/main" id="{3F06C800-2322-4805-8C5F-1CD0D785B861}"/>
              </a:ext>
            </a:extLst>
          </p:cNvPr>
          <p:cNvSpPr/>
          <p:nvPr/>
        </p:nvSpPr>
        <p:spPr>
          <a:xfrm>
            <a:off x="967408" y="1482513"/>
            <a:ext cx="9647583" cy="1200329"/>
          </a:xfrm>
          <a:prstGeom prst="rect">
            <a:avLst/>
          </a:prstGeom>
        </p:spPr>
        <p:txBody>
          <a:bodyPr wrap="square">
            <a:spAutoFit/>
          </a:bodyPr>
          <a:lstStyle/>
          <a:p>
            <a:pPr algn="just" fontAlgn="base"/>
            <a:r>
              <a:rPr lang="en-US" b="1" dirty="0">
                <a:solidFill>
                  <a:srgbClr val="0D0F10"/>
                </a:solidFill>
                <a:latin typeface="Arial" panose="020B0604020202020204" pitchFamily="34" charset="0"/>
                <a:cs typeface="Arial" panose="020B0604020202020204" pitchFamily="34" charset="0"/>
              </a:rPr>
              <a:t>6 </a:t>
            </a:r>
            <a:r>
              <a:rPr lang="en-US" dirty="0">
                <a:solidFill>
                  <a:srgbClr val="0D0F10"/>
                </a:solidFill>
                <a:latin typeface="Arial" panose="020B0604020202020204" pitchFamily="34" charset="0"/>
                <a:cs typeface="Arial" panose="020B0604020202020204" pitchFamily="34" charset="0"/>
              </a:rPr>
              <a:t>And it shall come to pass that the Lord God shall bring forth unto you the words of a book, and they shall be the words of them which have slumbered.</a:t>
            </a:r>
          </a:p>
          <a:p>
            <a:pPr algn="just" fontAlgn="base"/>
            <a:r>
              <a:rPr lang="en-US" b="1" dirty="0">
                <a:solidFill>
                  <a:srgbClr val="0D0F10"/>
                </a:solidFill>
                <a:latin typeface="Arial" panose="020B0604020202020204" pitchFamily="34" charset="0"/>
                <a:cs typeface="Arial" panose="020B0604020202020204" pitchFamily="34" charset="0"/>
              </a:rPr>
              <a:t>7 </a:t>
            </a:r>
            <a:r>
              <a:rPr lang="en-US" dirty="0">
                <a:solidFill>
                  <a:srgbClr val="0D0F10"/>
                </a:solidFill>
                <a:latin typeface="Arial" panose="020B0604020202020204" pitchFamily="34" charset="0"/>
                <a:cs typeface="Arial" panose="020B0604020202020204" pitchFamily="34" charset="0"/>
              </a:rPr>
              <a:t>And behold the book shall be sealed; and in the book shall be a revelation from God, from the beginning of the world to the ending thereof.</a:t>
            </a:r>
            <a:endParaRPr lang="en-US" b="0" i="0" dirty="0">
              <a:solidFill>
                <a:srgbClr val="0D0F10"/>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ECE7607-0744-4CB7-AAB4-070AF4B837BD}"/>
              </a:ext>
            </a:extLst>
          </p:cNvPr>
          <p:cNvSpPr/>
          <p:nvPr/>
        </p:nvSpPr>
        <p:spPr>
          <a:xfrm>
            <a:off x="967408" y="2867507"/>
            <a:ext cx="35060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the Lord provide?</a:t>
            </a:r>
          </a:p>
        </p:txBody>
      </p:sp>
      <p:sp>
        <p:nvSpPr>
          <p:cNvPr id="7" name="Rectángulo 6">
            <a:extLst>
              <a:ext uri="{FF2B5EF4-FFF2-40B4-BE49-F238E27FC236}">
                <a16:creationId xmlns:a16="http://schemas.microsoft.com/office/drawing/2014/main" id="{AD924F1E-9F79-4021-8653-A18B1E58F3FE}"/>
              </a:ext>
            </a:extLst>
          </p:cNvPr>
          <p:cNvSpPr/>
          <p:nvPr/>
        </p:nvSpPr>
        <p:spPr>
          <a:xfrm>
            <a:off x="967408" y="3436496"/>
            <a:ext cx="35317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would the book contain?</a:t>
            </a:r>
          </a:p>
        </p:txBody>
      </p:sp>
    </p:spTree>
    <p:extLst>
      <p:ext uri="{BB962C8B-B14F-4D97-AF65-F5344CB8AC3E}">
        <p14:creationId xmlns:p14="http://schemas.microsoft.com/office/powerpoint/2010/main" val="327020408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CA0BB58-60D8-467D-9D46-F149B6AD8A29}"/>
              </a:ext>
            </a:extLst>
          </p:cNvPr>
          <p:cNvSpPr/>
          <p:nvPr/>
        </p:nvSpPr>
        <p:spPr>
          <a:xfrm>
            <a:off x="907771" y="776167"/>
            <a:ext cx="2260243" cy="74651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A4051CE-BF8B-459C-A4B4-B7E5471CB557}"/>
              </a:ext>
            </a:extLst>
          </p:cNvPr>
          <p:cNvSpPr/>
          <p:nvPr/>
        </p:nvSpPr>
        <p:spPr>
          <a:xfrm>
            <a:off x="907771" y="1109666"/>
            <a:ext cx="9766854" cy="2518304"/>
          </a:xfrm>
          <a:prstGeom prst="roundRect">
            <a:avLst>
              <a:gd name="adj" fmla="val 9300"/>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786CD31A-FC62-4783-8DB6-B925E657C9F9}"/>
              </a:ext>
            </a:extLst>
          </p:cNvPr>
          <p:cNvSpPr/>
          <p:nvPr/>
        </p:nvSpPr>
        <p:spPr>
          <a:xfrm>
            <a:off x="1046921" y="743850"/>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27:12–14 </a:t>
            </a:r>
          </a:p>
        </p:txBody>
      </p:sp>
      <p:sp>
        <p:nvSpPr>
          <p:cNvPr id="4" name="Rectángulo 3">
            <a:extLst>
              <a:ext uri="{FF2B5EF4-FFF2-40B4-BE49-F238E27FC236}">
                <a16:creationId xmlns:a16="http://schemas.microsoft.com/office/drawing/2014/main" id="{9D851911-C4BE-4E80-B02C-C15502CABBA2}"/>
              </a:ext>
            </a:extLst>
          </p:cNvPr>
          <p:cNvSpPr/>
          <p:nvPr/>
        </p:nvSpPr>
        <p:spPr>
          <a:xfrm>
            <a:off x="1046920" y="1073425"/>
            <a:ext cx="9488557"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Wherefore, at that day when the book shall be delivered unto the man of whom I have spoken, the book shall be hid from the eyes of the world, that the eyes of none shall behold it save it be that three witnesses shall behold it, by the power of God, besides him to whom the book shall be delivered; and they shall testify to the truth of the book and the things therein.</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there is none other which shall view it, save it be a few according to the will of God, to bear testimony of his word unto the children of men; for the Lord God hath said that the words of the faithful should speak as if it were from the dead.</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Wherefore, the Lord God will proceed to bring forth the words of the book; and in the mouth of as many witnesses as seemeth him good will he establish his word; and wo be unto him that rejecteth the word of God!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CBF43DA-74A9-48E8-A03B-757FC4510ECC}"/>
              </a:ext>
            </a:extLst>
          </p:cNvPr>
          <p:cNvSpPr/>
          <p:nvPr/>
        </p:nvSpPr>
        <p:spPr>
          <a:xfrm>
            <a:off x="1046920" y="3914484"/>
            <a:ext cx="947456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were the three witnesses who were allowed to see the Book of Mormon “by the power of God”?</a:t>
            </a:r>
          </a:p>
        </p:txBody>
      </p:sp>
      <p:sp>
        <p:nvSpPr>
          <p:cNvPr id="6" name="Rectángulo 5">
            <a:extLst>
              <a:ext uri="{FF2B5EF4-FFF2-40B4-BE49-F238E27FC236}">
                <a16:creationId xmlns:a16="http://schemas.microsoft.com/office/drawing/2014/main" id="{76C1A635-AC20-4315-8074-FE7697A59A57}"/>
              </a:ext>
            </a:extLst>
          </p:cNvPr>
          <p:cNvSpPr/>
          <p:nvPr/>
        </p:nvSpPr>
        <p:spPr>
          <a:xfrm>
            <a:off x="1046920" y="4597605"/>
            <a:ext cx="532229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do you think these other witnesses were?</a:t>
            </a:r>
          </a:p>
        </p:txBody>
      </p:sp>
      <p:sp>
        <p:nvSpPr>
          <p:cNvPr id="7" name="Rectángulo 6">
            <a:extLst>
              <a:ext uri="{FF2B5EF4-FFF2-40B4-BE49-F238E27FC236}">
                <a16:creationId xmlns:a16="http://schemas.microsoft.com/office/drawing/2014/main" id="{FFB9D13B-982B-47DA-AC53-43757E42B7B7}"/>
              </a:ext>
            </a:extLst>
          </p:cNvPr>
          <p:cNvSpPr/>
          <p:nvPr/>
        </p:nvSpPr>
        <p:spPr>
          <a:xfrm>
            <a:off x="1046920" y="5060599"/>
            <a:ext cx="94885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Nephi meant when he said that witnesses will establish God’s word?</a:t>
            </a:r>
          </a:p>
        </p:txBody>
      </p:sp>
      <p:sp>
        <p:nvSpPr>
          <p:cNvPr id="9" name="Rectángulo 8">
            <a:extLst>
              <a:ext uri="{FF2B5EF4-FFF2-40B4-BE49-F238E27FC236}">
                <a16:creationId xmlns:a16="http://schemas.microsoft.com/office/drawing/2014/main" id="{F9ACDDEA-ADE5-41A1-AD85-BB47C356AC3C}"/>
              </a:ext>
            </a:extLst>
          </p:cNvPr>
          <p:cNvSpPr/>
          <p:nvPr/>
        </p:nvSpPr>
        <p:spPr>
          <a:xfrm>
            <a:off x="1046920" y="5800592"/>
            <a:ext cx="90637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shared your testimony of the Book of Mormon with others?</a:t>
            </a:r>
          </a:p>
        </p:txBody>
      </p:sp>
    </p:spTree>
    <p:extLst>
      <p:ext uri="{BB962C8B-B14F-4D97-AF65-F5344CB8AC3E}">
        <p14:creationId xmlns:p14="http://schemas.microsoft.com/office/powerpoint/2010/main" val="37034083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graphicFrame>
        <p:nvGraphicFramePr>
          <p:cNvPr id="4" name="Tabla 4">
            <a:extLst>
              <a:ext uri="{FF2B5EF4-FFF2-40B4-BE49-F238E27FC236}">
                <a16:creationId xmlns:a16="http://schemas.microsoft.com/office/drawing/2014/main" id="{0F37C129-3FD8-4369-9AA4-562C13C415E9}"/>
              </a:ext>
            </a:extLst>
          </p:cNvPr>
          <p:cNvGraphicFramePr>
            <a:graphicFrameLocks noGrp="1"/>
          </p:cNvGraphicFramePr>
          <p:nvPr>
            <p:extLst>
              <p:ext uri="{D42A27DB-BD31-4B8C-83A1-F6EECF244321}">
                <p14:modId xmlns:p14="http://schemas.microsoft.com/office/powerpoint/2010/main" val="2863980730"/>
              </p:ext>
            </p:extLst>
          </p:nvPr>
        </p:nvGraphicFramePr>
        <p:xfrm>
          <a:off x="1793460" y="1395527"/>
          <a:ext cx="8128000" cy="2805412"/>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13003597"/>
                    </a:ext>
                  </a:extLst>
                </a:gridCol>
                <a:gridCol w="2032000">
                  <a:extLst>
                    <a:ext uri="{9D8B030D-6E8A-4147-A177-3AD203B41FA5}">
                      <a16:colId xmlns:a16="http://schemas.microsoft.com/office/drawing/2014/main" val="3108398133"/>
                    </a:ext>
                  </a:extLst>
                </a:gridCol>
                <a:gridCol w="2032000">
                  <a:extLst>
                    <a:ext uri="{9D8B030D-6E8A-4147-A177-3AD203B41FA5}">
                      <a16:colId xmlns:a16="http://schemas.microsoft.com/office/drawing/2014/main" val="150561161"/>
                    </a:ext>
                  </a:extLst>
                </a:gridCol>
                <a:gridCol w="2032000">
                  <a:extLst>
                    <a:ext uri="{9D8B030D-6E8A-4147-A177-3AD203B41FA5}">
                      <a16:colId xmlns:a16="http://schemas.microsoft.com/office/drawing/2014/main" val="3195366116"/>
                    </a:ext>
                  </a:extLst>
                </a:gridCol>
              </a:tblGrid>
              <a:tr h="701353">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62851030"/>
                  </a:ext>
                </a:extLst>
              </a:tr>
              <a:tr h="7013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94459378"/>
                  </a:ext>
                </a:extLst>
              </a:tr>
              <a:tr h="7013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75942591"/>
                  </a:ext>
                </a:extLst>
              </a:tr>
              <a:tr h="701353">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39466475"/>
                  </a:ext>
                </a:extLst>
              </a:tr>
            </a:tbl>
          </a:graphicData>
        </a:graphic>
      </p:graphicFrame>
      <p:sp>
        <p:nvSpPr>
          <p:cNvPr id="6" name="Rectángulo 5">
            <a:extLst>
              <a:ext uri="{FF2B5EF4-FFF2-40B4-BE49-F238E27FC236}">
                <a16:creationId xmlns:a16="http://schemas.microsoft.com/office/drawing/2014/main" id="{5513E196-C72D-464F-9DF4-166DCCCE317D}"/>
              </a:ext>
            </a:extLst>
          </p:cNvPr>
          <p:cNvSpPr/>
          <p:nvPr/>
        </p:nvSpPr>
        <p:spPr>
          <a:xfrm>
            <a:off x="3857640" y="1395527"/>
            <a:ext cx="1893804" cy="738664"/>
          </a:xfrm>
          <a:prstGeom prst="rect">
            <a:avLst/>
          </a:prstGeom>
        </p:spPr>
        <p:txBody>
          <a:bodyPr wrap="square">
            <a:spAutoFit/>
          </a:bodyPr>
          <a:lstStyle/>
          <a:p>
            <a:pPr algn="ctr"/>
            <a:r>
              <a:rPr lang="en-US" sz="1400" b="1" dirty="0">
                <a:solidFill>
                  <a:schemeClr val="bg1"/>
                </a:solidFill>
                <a:effectLst>
                  <a:outerShdw blurRad="38100" dist="38100" dir="2700000" algn="tl">
                    <a:srgbClr val="000000">
                      <a:alpha val="43137"/>
                    </a:srgbClr>
                  </a:outerShdw>
                </a:effectLst>
              </a:rPr>
              <a:t>Nephi’s prophecy of what the man would do</a:t>
            </a:r>
          </a:p>
        </p:txBody>
      </p:sp>
      <p:sp>
        <p:nvSpPr>
          <p:cNvPr id="7" name="Rectángulo 6">
            <a:extLst>
              <a:ext uri="{FF2B5EF4-FFF2-40B4-BE49-F238E27FC236}">
                <a16:creationId xmlns:a16="http://schemas.microsoft.com/office/drawing/2014/main" id="{74C896C0-147B-4E4A-A29E-6A49E5708852}"/>
              </a:ext>
            </a:extLst>
          </p:cNvPr>
          <p:cNvSpPr/>
          <p:nvPr/>
        </p:nvSpPr>
        <p:spPr>
          <a:xfrm>
            <a:off x="5991086" y="1595582"/>
            <a:ext cx="1824538" cy="338554"/>
          </a:xfrm>
          <a:prstGeom prst="rect">
            <a:avLst/>
          </a:prstGeom>
        </p:spPr>
        <p:txBody>
          <a:bodyPr wrap="none">
            <a:spAutoFit/>
          </a:bodyPr>
          <a:lstStyle/>
          <a:p>
            <a:r>
              <a:rPr lang="en-US" sz="1600" b="1" dirty="0">
                <a:solidFill>
                  <a:schemeClr val="bg1"/>
                </a:solidFill>
              </a:rPr>
              <a:t>The man’s name</a:t>
            </a:r>
          </a:p>
        </p:txBody>
      </p:sp>
      <p:sp>
        <p:nvSpPr>
          <p:cNvPr id="8" name="Rectángulo 7">
            <a:extLst>
              <a:ext uri="{FF2B5EF4-FFF2-40B4-BE49-F238E27FC236}">
                <a16:creationId xmlns:a16="http://schemas.microsoft.com/office/drawing/2014/main" id="{AB87215A-8E8B-458A-B3D4-14A6061E3496}"/>
              </a:ext>
            </a:extLst>
          </p:cNvPr>
          <p:cNvSpPr/>
          <p:nvPr/>
        </p:nvSpPr>
        <p:spPr>
          <a:xfrm>
            <a:off x="7855381" y="1395527"/>
            <a:ext cx="2066079" cy="646331"/>
          </a:xfrm>
          <a:prstGeom prst="rect">
            <a:avLst/>
          </a:prstGeom>
        </p:spPr>
        <p:txBody>
          <a:bodyPr wrap="square">
            <a:spAutoFit/>
          </a:bodyPr>
          <a:lstStyle/>
          <a:p>
            <a:pPr algn="just"/>
            <a:r>
              <a:rPr lang="en-US" sz="1200" b="1" dirty="0">
                <a:solidFill>
                  <a:schemeClr val="bg1"/>
                </a:solidFill>
                <a:latin typeface="Arial" panose="020B0604020202020204" pitchFamily="34" charset="0"/>
                <a:cs typeface="Arial" panose="020B0604020202020204" pitchFamily="34" charset="0"/>
              </a:rPr>
              <a:t>The fulfillment of the prophecy Joseph Smith— History 1:63–65</a:t>
            </a:r>
          </a:p>
        </p:txBody>
      </p:sp>
      <p:sp>
        <p:nvSpPr>
          <p:cNvPr id="9" name="Rectángulo 8">
            <a:extLst>
              <a:ext uri="{FF2B5EF4-FFF2-40B4-BE49-F238E27FC236}">
                <a16:creationId xmlns:a16="http://schemas.microsoft.com/office/drawing/2014/main" id="{2E874E2B-E898-42F7-8526-DB17F8FB3D30}"/>
              </a:ext>
            </a:extLst>
          </p:cNvPr>
          <p:cNvSpPr/>
          <p:nvPr/>
        </p:nvSpPr>
        <p:spPr>
          <a:xfrm>
            <a:off x="1793460" y="2088024"/>
            <a:ext cx="1893805" cy="738664"/>
          </a:xfrm>
          <a:prstGeom prst="rect">
            <a:avLst/>
          </a:prstGeom>
        </p:spPr>
        <p:txBody>
          <a:bodyPr wrap="square">
            <a:spAutoFit/>
          </a:bodyPr>
          <a:lstStyle/>
          <a:p>
            <a:pPr algn="just"/>
            <a:r>
              <a:rPr lang="en-US" sz="1400" b="1" dirty="0">
                <a:solidFill>
                  <a:schemeClr val="bg1"/>
                </a:solidFill>
                <a:effectLst>
                  <a:outerShdw blurRad="38100" dist="38100" dir="2700000" algn="tl">
                    <a:srgbClr val="000000">
                      <a:alpha val="43137"/>
                    </a:srgbClr>
                  </a:outerShdw>
                </a:effectLst>
              </a:rPr>
              <a:t>1st Man (“not learned”) 2 Nephi 27:9, 15, 19</a:t>
            </a:r>
          </a:p>
        </p:txBody>
      </p:sp>
      <p:sp>
        <p:nvSpPr>
          <p:cNvPr id="10" name="Rectángulo 9">
            <a:extLst>
              <a:ext uri="{FF2B5EF4-FFF2-40B4-BE49-F238E27FC236}">
                <a16:creationId xmlns:a16="http://schemas.microsoft.com/office/drawing/2014/main" id="{A27E442C-34BF-4526-938D-38A424C0F35A}"/>
              </a:ext>
            </a:extLst>
          </p:cNvPr>
          <p:cNvSpPr/>
          <p:nvPr/>
        </p:nvSpPr>
        <p:spPr>
          <a:xfrm>
            <a:off x="1793460" y="2847423"/>
            <a:ext cx="2441544" cy="523220"/>
          </a:xfrm>
          <a:prstGeom prst="rect">
            <a:avLst/>
          </a:prstGeom>
        </p:spPr>
        <p:txBody>
          <a:bodyPr wrap="square">
            <a:spAutoFit/>
          </a:bodyPr>
          <a:lstStyle/>
          <a:p>
            <a:r>
              <a:rPr lang="en-US" sz="1400" b="1" dirty="0">
                <a:solidFill>
                  <a:schemeClr val="bg1"/>
                </a:solidFill>
              </a:rPr>
              <a:t>2nd Man (“another”) 2 Nephi 27:15, 17</a:t>
            </a:r>
          </a:p>
        </p:txBody>
      </p:sp>
      <p:sp>
        <p:nvSpPr>
          <p:cNvPr id="11" name="Rectángulo 10">
            <a:extLst>
              <a:ext uri="{FF2B5EF4-FFF2-40B4-BE49-F238E27FC236}">
                <a16:creationId xmlns:a16="http://schemas.microsoft.com/office/drawing/2014/main" id="{CF8AD044-64E3-4154-9776-4EC4DA6221B5}"/>
              </a:ext>
            </a:extLst>
          </p:cNvPr>
          <p:cNvSpPr/>
          <p:nvPr/>
        </p:nvSpPr>
        <p:spPr>
          <a:xfrm>
            <a:off x="1793461" y="3539920"/>
            <a:ext cx="2064180" cy="523220"/>
          </a:xfrm>
          <a:prstGeom prst="rect">
            <a:avLst/>
          </a:prstGeom>
        </p:spPr>
        <p:txBody>
          <a:bodyPr wrap="square">
            <a:spAutoFit/>
          </a:bodyPr>
          <a:lstStyle/>
          <a:p>
            <a:r>
              <a:rPr lang="en-US" sz="1400" b="1" dirty="0">
                <a:solidFill>
                  <a:schemeClr val="bg1"/>
                </a:solidFill>
              </a:rPr>
              <a:t>3rd Man (“learned”) 2 Nephi 27:15–18</a:t>
            </a:r>
          </a:p>
        </p:txBody>
      </p:sp>
      <p:sp>
        <p:nvSpPr>
          <p:cNvPr id="12" name="Rectángulo 11">
            <a:extLst>
              <a:ext uri="{FF2B5EF4-FFF2-40B4-BE49-F238E27FC236}">
                <a16:creationId xmlns:a16="http://schemas.microsoft.com/office/drawing/2014/main" id="{45613F79-AE95-4834-87DA-3E5875C2245C}"/>
              </a:ext>
            </a:extLst>
          </p:cNvPr>
          <p:cNvSpPr/>
          <p:nvPr/>
        </p:nvSpPr>
        <p:spPr>
          <a:xfrm>
            <a:off x="954157" y="4616087"/>
            <a:ext cx="87199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is the learned man to whom Martin Harris took the words of the book?</a:t>
            </a:r>
          </a:p>
        </p:txBody>
      </p:sp>
      <p:sp>
        <p:nvSpPr>
          <p:cNvPr id="13" name="Rectángulo 12">
            <a:extLst>
              <a:ext uri="{FF2B5EF4-FFF2-40B4-BE49-F238E27FC236}">
                <a16:creationId xmlns:a16="http://schemas.microsoft.com/office/drawing/2014/main" id="{14844163-510C-47D3-AB98-AFFDAF8851BC}"/>
              </a:ext>
            </a:extLst>
          </p:cNvPr>
          <p:cNvSpPr/>
          <p:nvPr/>
        </p:nvSpPr>
        <p:spPr>
          <a:xfrm>
            <a:off x="954157" y="4985418"/>
            <a:ext cx="96475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someone without a formal education, like Joseph Smith, be better suited to translate the Book of Mormon than a scholar like Charles Anthon?</a:t>
            </a:r>
          </a:p>
        </p:txBody>
      </p:sp>
    </p:spTree>
    <p:extLst>
      <p:ext uri="{BB962C8B-B14F-4D97-AF65-F5344CB8AC3E}">
        <p14:creationId xmlns:p14="http://schemas.microsoft.com/office/powerpoint/2010/main" val="277451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37</a:t>
            </a:r>
          </a:p>
        </p:txBody>
      </p:sp>
      <p:sp>
        <p:nvSpPr>
          <p:cNvPr id="2" name="Rectángulo 1">
            <a:extLst>
              <a:ext uri="{FF2B5EF4-FFF2-40B4-BE49-F238E27FC236}">
                <a16:creationId xmlns:a16="http://schemas.microsoft.com/office/drawing/2014/main" id="{BBF8C490-AC3C-4745-8187-BCC106C2676B}"/>
              </a:ext>
            </a:extLst>
          </p:cNvPr>
          <p:cNvSpPr/>
          <p:nvPr/>
        </p:nvSpPr>
        <p:spPr>
          <a:xfrm>
            <a:off x="1158122" y="928516"/>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27:24–35</a:t>
            </a:r>
          </a:p>
        </p:txBody>
      </p:sp>
      <p:sp>
        <p:nvSpPr>
          <p:cNvPr id="4" name="Rectángulo 3">
            <a:extLst>
              <a:ext uri="{FF2B5EF4-FFF2-40B4-BE49-F238E27FC236}">
                <a16:creationId xmlns:a16="http://schemas.microsoft.com/office/drawing/2014/main" id="{383BD0D3-2334-45D4-B881-7039DFEA5D62}"/>
              </a:ext>
            </a:extLst>
          </p:cNvPr>
          <p:cNvSpPr/>
          <p:nvPr/>
        </p:nvSpPr>
        <p:spPr>
          <a:xfrm>
            <a:off x="2299252" y="2136338"/>
            <a:ext cx="7593496" cy="2585323"/>
          </a:xfrm>
          <a:prstGeom prst="rect">
            <a:avLst/>
          </a:prstGeom>
        </p:spPr>
        <p:txBody>
          <a:bodyPr wrap="square">
            <a:spAutoFit/>
          </a:bodyPr>
          <a:lstStyle/>
          <a:p>
            <a:pPr algn="ctr"/>
            <a:r>
              <a:rPr lang="en-US" sz="5400" b="1" dirty="0">
                <a:solidFill>
                  <a:srgbClr val="4D6F0F"/>
                </a:solidFill>
                <a:latin typeface="AngsanaUPC" panose="02020603050405020304" pitchFamily="18" charset="-34"/>
                <a:cs typeface="AngsanaUPC" panose="02020603050405020304" pitchFamily="18" charset="-34"/>
              </a:rPr>
              <a:t>“Nephi prophesies of the positive impact of the restored gospel of Jesus Christ and the Book of Mormon”</a:t>
            </a:r>
          </a:p>
        </p:txBody>
      </p:sp>
    </p:spTree>
    <p:extLst>
      <p:ext uri="{BB962C8B-B14F-4D97-AF65-F5344CB8AC3E}">
        <p14:creationId xmlns:p14="http://schemas.microsoft.com/office/powerpoint/2010/main" val="29736315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1202</Words>
  <Application>Microsoft Office PowerPoint</Application>
  <PresentationFormat>Panorámica</PresentationFormat>
  <Paragraphs>71</Paragraphs>
  <Slides>13</Slides>
  <Notes>0</Notes>
  <HiddenSlides>0</HiddenSlides>
  <MMClips>2</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Algerian</vt:lpstr>
      <vt:lpstr>AngsanaUPC</vt:lpstr>
      <vt:lpstr>Arial</vt:lpstr>
      <vt:lpstr>Bahnschrift Light SemiCondensed</vt:lpstr>
      <vt:lpstr>Calibri</vt:lpstr>
      <vt:lpstr>Century Gothic</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6281</cp:revision>
  <dcterms:created xsi:type="dcterms:W3CDTF">2018-08-29T04:26:39Z</dcterms:created>
  <dcterms:modified xsi:type="dcterms:W3CDTF">2020-02-04T01:42:00Z</dcterms:modified>
</cp:coreProperties>
</file>