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560" r:id="rId3"/>
    <p:sldId id="561" r:id="rId4"/>
    <p:sldId id="562" r:id="rId5"/>
    <p:sldId id="563" r:id="rId6"/>
    <p:sldId id="564" r:id="rId7"/>
    <p:sldId id="565" r:id="rId8"/>
    <p:sldId id="566" r:id="rId9"/>
    <p:sldId id="567" r:id="rId10"/>
    <p:sldId id="568" r:id="rId11"/>
    <p:sldId id="5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FF6600"/>
    <a:srgbClr val="4D6F0F"/>
    <a:srgbClr val="6372DF"/>
    <a:srgbClr val="CC0000"/>
    <a:srgbClr val="FF3300"/>
    <a:srgbClr val="B9DF63"/>
    <a:srgbClr val="FFCCFF"/>
    <a:srgbClr val="D6E51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2" d="100"/>
          <a:sy n="62" d="100"/>
        </p:scale>
        <p:origin x="102"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ynVgDWKWHtU?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zkC8kZb1Rd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churchofjesuschrist.org/#note20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ea typeface="Cambria" panose="02040503050406030204" pitchFamily="18"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36</a:t>
            </a:r>
          </a:p>
        </p:txBody>
      </p:sp>
      <p:pic>
        <p:nvPicPr>
          <p:cNvPr id="2" name="Elementos multimedia en línea 1" title="Inviting All to Come Unto Christ: Sharing the gospel">
            <a:hlinkClick r:id="" action="ppaction://media"/>
            <a:extLst>
              <a:ext uri="{FF2B5EF4-FFF2-40B4-BE49-F238E27FC236}">
                <a16:creationId xmlns:a16="http://schemas.microsoft.com/office/drawing/2014/main" id="{7143099F-E5F4-41D3-8539-54D8DC5D6B04}"/>
              </a:ext>
            </a:extLst>
          </p:cNvPr>
          <p:cNvPicPr>
            <a:picLocks noRot="1" noChangeAspect="1"/>
          </p:cNvPicPr>
          <p:nvPr>
            <a:videoFile r:link="rId1"/>
          </p:nvPr>
        </p:nvPicPr>
        <p:blipFill>
          <a:blip r:embed="rId3"/>
          <a:stretch>
            <a:fillRect/>
          </a:stretch>
        </p:blipFill>
        <p:spPr>
          <a:xfrm>
            <a:off x="1959077" y="1110066"/>
            <a:ext cx="8245098" cy="4637868"/>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2269450753"/>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36</a:t>
            </a:r>
          </a:p>
        </p:txBody>
      </p:sp>
      <p:pic>
        <p:nvPicPr>
          <p:cNvPr id="2" name="Elementos multimedia en línea 1" title="An Invitation to Come Unto Christ">
            <a:hlinkClick r:id="" action="ppaction://media"/>
            <a:extLst>
              <a:ext uri="{FF2B5EF4-FFF2-40B4-BE49-F238E27FC236}">
                <a16:creationId xmlns:a16="http://schemas.microsoft.com/office/drawing/2014/main" id="{D8C36502-6B55-4DA3-A73F-AFF2D9DA4302}"/>
              </a:ext>
            </a:extLst>
          </p:cNvPr>
          <p:cNvPicPr>
            <a:picLocks noRot="1" noChangeAspect="1"/>
          </p:cNvPicPr>
          <p:nvPr>
            <a:videoFile r:link="rId1"/>
          </p:nvPr>
        </p:nvPicPr>
        <p:blipFill>
          <a:blip r:embed="rId3"/>
          <a:stretch>
            <a:fillRect/>
          </a:stretch>
        </p:blipFill>
        <p:spPr>
          <a:xfrm>
            <a:off x="2013058" y="1132345"/>
            <a:ext cx="8165884" cy="4593310"/>
          </a:xfrm>
          <a:prstGeom prst="rect">
            <a:avLst/>
          </a:prstGeom>
          <a:ln>
            <a:noFill/>
          </a:ln>
          <a:effectLst/>
          <a:scene3d>
            <a:camera prst="orthographicFront"/>
            <a:lightRig rig="balanced" dir="t"/>
          </a:scene3d>
          <a:sp3d prstMaterial="softEdge">
            <a:bevelT w="203200" h="101600" prst="cross"/>
            <a:contourClr>
              <a:srgbClr val="FFFFFF"/>
            </a:contourClr>
          </a:sp3d>
        </p:spPr>
      </p:pic>
    </p:spTree>
    <p:extLst>
      <p:ext uri="{BB962C8B-B14F-4D97-AF65-F5344CB8AC3E}">
        <p14:creationId xmlns:p14="http://schemas.microsoft.com/office/powerpoint/2010/main" val="3705847877"/>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36</a:t>
            </a:r>
          </a:p>
        </p:txBody>
      </p:sp>
      <p:sp>
        <p:nvSpPr>
          <p:cNvPr id="2" name="Rectángulo 1">
            <a:extLst>
              <a:ext uri="{FF2B5EF4-FFF2-40B4-BE49-F238E27FC236}">
                <a16:creationId xmlns:a16="http://schemas.microsoft.com/office/drawing/2014/main" id="{70BB4CE9-8FC3-47EE-BA57-EA84836DE8F7}"/>
              </a:ext>
            </a:extLst>
          </p:cNvPr>
          <p:cNvSpPr/>
          <p:nvPr/>
        </p:nvSpPr>
        <p:spPr>
          <a:xfrm>
            <a:off x="4238761" y="2967335"/>
            <a:ext cx="3714478" cy="923330"/>
          </a:xfrm>
          <a:prstGeom prst="rect">
            <a:avLst/>
          </a:prstGeom>
        </p:spPr>
        <p:txBody>
          <a:bodyPr wrap="none">
            <a:spAutoFit/>
          </a:bodyPr>
          <a:lstStyle/>
          <a:p>
            <a:r>
              <a:rPr lang="en-US" sz="5400" dirty="0">
                <a:solidFill>
                  <a:schemeClr val="tx2">
                    <a:lumMod val="25000"/>
                  </a:schemeClr>
                </a:solidFill>
                <a:latin typeface="Algerian" panose="04020705040A02060702" pitchFamily="82" charset="0"/>
              </a:rPr>
              <a:t>2 Nephi 26</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36</a:t>
            </a:r>
          </a:p>
        </p:txBody>
      </p:sp>
      <p:sp>
        <p:nvSpPr>
          <p:cNvPr id="2" name="Rectángulo 1">
            <a:extLst>
              <a:ext uri="{FF2B5EF4-FFF2-40B4-BE49-F238E27FC236}">
                <a16:creationId xmlns:a16="http://schemas.microsoft.com/office/drawing/2014/main" id="{1AD0D6EE-0907-4C0C-BA47-09A3AEB834BB}"/>
              </a:ext>
            </a:extLst>
          </p:cNvPr>
          <p:cNvSpPr/>
          <p:nvPr/>
        </p:nvSpPr>
        <p:spPr>
          <a:xfrm>
            <a:off x="1046921" y="928516"/>
            <a:ext cx="1928733" cy="369332"/>
          </a:xfrm>
          <a:prstGeom prst="rect">
            <a:avLst/>
          </a:prstGeom>
        </p:spPr>
        <p:txBody>
          <a:bodyPr wrap="none">
            <a:spAutoFit/>
          </a:bodyPr>
          <a:lstStyle/>
          <a:p>
            <a:r>
              <a:rPr lang="en-US" b="1" dirty="0">
                <a:solidFill>
                  <a:schemeClr val="tx2">
                    <a:lumMod val="25000"/>
                  </a:schemeClr>
                </a:solidFill>
                <a:latin typeface="Arial" panose="020B0604020202020204" pitchFamily="34" charset="0"/>
                <a:cs typeface="Arial" panose="020B0604020202020204" pitchFamily="34" charset="0"/>
              </a:rPr>
              <a:t>2 Nephi 26:1–13</a:t>
            </a:r>
          </a:p>
        </p:txBody>
      </p:sp>
      <p:sp>
        <p:nvSpPr>
          <p:cNvPr id="4" name="Rectángulo 3">
            <a:extLst>
              <a:ext uri="{FF2B5EF4-FFF2-40B4-BE49-F238E27FC236}">
                <a16:creationId xmlns:a16="http://schemas.microsoft.com/office/drawing/2014/main" id="{A6279A6E-B513-4922-80A4-9E3209442034}"/>
              </a:ext>
            </a:extLst>
          </p:cNvPr>
          <p:cNvSpPr/>
          <p:nvPr/>
        </p:nvSpPr>
        <p:spPr>
          <a:xfrm>
            <a:off x="1524000" y="2274838"/>
            <a:ext cx="9144000" cy="2308324"/>
          </a:xfrm>
          <a:prstGeom prst="rect">
            <a:avLst/>
          </a:prstGeom>
        </p:spPr>
        <p:txBody>
          <a:bodyPr wrap="square">
            <a:spAutoFit/>
          </a:bodyPr>
          <a:lstStyle/>
          <a:p>
            <a:pPr algn="ctr"/>
            <a:r>
              <a:rPr lang="en-US" sz="4800" dirty="0">
                <a:solidFill>
                  <a:schemeClr val="bg2">
                    <a:lumMod val="50000"/>
                  </a:schemeClr>
                </a:solidFill>
                <a:latin typeface="Georgia" panose="02040502050405020303" pitchFamily="18" charset="0"/>
              </a:rPr>
              <a:t>“Nephi prophesies that his people will be destroyed because they will reject Jesus Christ”</a:t>
            </a:r>
          </a:p>
        </p:txBody>
      </p:sp>
    </p:spTree>
    <p:extLst>
      <p:ext uri="{BB962C8B-B14F-4D97-AF65-F5344CB8AC3E}">
        <p14:creationId xmlns:p14="http://schemas.microsoft.com/office/powerpoint/2010/main" val="337857239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4624475-24BD-4B0B-A47C-A54BA4E7E993}"/>
              </a:ext>
            </a:extLst>
          </p:cNvPr>
          <p:cNvSpPr/>
          <p:nvPr/>
        </p:nvSpPr>
        <p:spPr>
          <a:xfrm>
            <a:off x="883785" y="1851846"/>
            <a:ext cx="1461850" cy="56005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94B3B362-46F1-4661-95E3-8A7F35E2E691}"/>
              </a:ext>
            </a:extLst>
          </p:cNvPr>
          <p:cNvSpPr/>
          <p:nvPr/>
        </p:nvSpPr>
        <p:spPr>
          <a:xfrm>
            <a:off x="883786" y="2196259"/>
            <a:ext cx="9678195" cy="923330"/>
          </a:xfrm>
          <a:prstGeom prst="roundRect">
            <a:avLst>
              <a:gd name="adj" fmla="val 1089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36</a:t>
            </a:r>
          </a:p>
        </p:txBody>
      </p:sp>
      <p:sp>
        <p:nvSpPr>
          <p:cNvPr id="2" name="Rectángulo 1">
            <a:extLst>
              <a:ext uri="{FF2B5EF4-FFF2-40B4-BE49-F238E27FC236}">
                <a16:creationId xmlns:a16="http://schemas.microsoft.com/office/drawing/2014/main" id="{70C984B8-7ED8-4905-B84B-FC34216840EC}"/>
              </a:ext>
            </a:extLst>
          </p:cNvPr>
          <p:cNvSpPr/>
          <p:nvPr/>
        </p:nvSpPr>
        <p:spPr>
          <a:xfrm>
            <a:off x="4919235" y="928516"/>
            <a:ext cx="1994457" cy="369332"/>
          </a:xfrm>
          <a:prstGeom prst="rect">
            <a:avLst/>
          </a:prstGeom>
        </p:spPr>
        <p:txBody>
          <a:bodyPr wrap="none">
            <a:spAutoFit/>
          </a:bodyPr>
          <a:lstStyle/>
          <a:p>
            <a:r>
              <a:rPr lang="en-US" b="1" dirty="0">
                <a:solidFill>
                  <a:srgbClr val="4D6F0F"/>
                </a:solidFill>
                <a:effectLst>
                  <a:outerShdw blurRad="38100" dist="38100" dir="2700000" algn="tl">
                    <a:srgbClr val="000000">
                      <a:alpha val="43137"/>
                    </a:srgbClr>
                  </a:outerShdw>
                </a:effectLst>
                <a:latin typeface="Candara Light" panose="020E0502030303020204" pitchFamily="34" charset="0"/>
              </a:rPr>
              <a:t>Judgments of God.</a:t>
            </a:r>
          </a:p>
        </p:txBody>
      </p:sp>
      <p:sp>
        <p:nvSpPr>
          <p:cNvPr id="4" name="Rectángulo 3">
            <a:extLst>
              <a:ext uri="{FF2B5EF4-FFF2-40B4-BE49-F238E27FC236}">
                <a16:creationId xmlns:a16="http://schemas.microsoft.com/office/drawing/2014/main" id="{85617F44-3FE2-478C-8750-8EF1BCDCE3DF}"/>
              </a:ext>
            </a:extLst>
          </p:cNvPr>
          <p:cNvSpPr/>
          <p:nvPr/>
        </p:nvSpPr>
        <p:spPr>
          <a:xfrm>
            <a:off x="817691" y="1297848"/>
            <a:ext cx="79419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you see or hear this phrase, what thoughts come to your mind?</a:t>
            </a:r>
          </a:p>
        </p:txBody>
      </p:sp>
      <p:sp>
        <p:nvSpPr>
          <p:cNvPr id="5" name="Rectángulo 4">
            <a:extLst>
              <a:ext uri="{FF2B5EF4-FFF2-40B4-BE49-F238E27FC236}">
                <a16:creationId xmlns:a16="http://schemas.microsoft.com/office/drawing/2014/main" id="{EDADDC1E-C7CE-4175-8F5B-DB97F3788B5B}"/>
              </a:ext>
            </a:extLst>
          </p:cNvPr>
          <p:cNvSpPr/>
          <p:nvPr/>
        </p:nvSpPr>
        <p:spPr>
          <a:xfrm>
            <a:off x="817691" y="1851846"/>
            <a:ext cx="162095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26:7 </a:t>
            </a:r>
          </a:p>
        </p:txBody>
      </p:sp>
      <p:sp>
        <p:nvSpPr>
          <p:cNvPr id="6" name="Rectángulo 5">
            <a:extLst>
              <a:ext uri="{FF2B5EF4-FFF2-40B4-BE49-F238E27FC236}">
                <a16:creationId xmlns:a16="http://schemas.microsoft.com/office/drawing/2014/main" id="{798E7E31-61AA-4285-AE68-098F6686995F}"/>
              </a:ext>
            </a:extLst>
          </p:cNvPr>
          <p:cNvSpPr/>
          <p:nvPr/>
        </p:nvSpPr>
        <p:spPr>
          <a:xfrm>
            <a:off x="817691" y="3279335"/>
            <a:ext cx="67492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statement “Thy ways are just” mean to you?</a:t>
            </a:r>
          </a:p>
        </p:txBody>
      </p:sp>
      <p:sp>
        <p:nvSpPr>
          <p:cNvPr id="7" name="Rectángulo 6">
            <a:extLst>
              <a:ext uri="{FF2B5EF4-FFF2-40B4-BE49-F238E27FC236}">
                <a16:creationId xmlns:a16="http://schemas.microsoft.com/office/drawing/2014/main" id="{1C22ECD4-1B91-4352-8C8B-46B5EAC0C353}"/>
              </a:ext>
            </a:extLst>
          </p:cNvPr>
          <p:cNvSpPr/>
          <p:nvPr/>
        </p:nvSpPr>
        <p:spPr>
          <a:xfrm>
            <a:off x="817691" y="2171339"/>
            <a:ext cx="9744291"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O the pain, and the anguish of my soul for the loss of the slain of my people! For I, Nephi, have seen it, and it well nigh </a:t>
            </a:r>
            <a:r>
              <a:rPr lang="en-US" dirty="0" err="1">
                <a:solidFill>
                  <a:schemeClr val="bg1"/>
                </a:solidFill>
                <a:latin typeface="Arial" panose="020B0604020202020204" pitchFamily="34" charset="0"/>
                <a:cs typeface="Arial" panose="020B0604020202020204" pitchFamily="34" charset="0"/>
              </a:rPr>
              <a:t>consumeth</a:t>
            </a:r>
            <a:r>
              <a:rPr lang="en-US" dirty="0">
                <a:solidFill>
                  <a:schemeClr val="bg1"/>
                </a:solidFill>
                <a:latin typeface="Arial" panose="020B0604020202020204" pitchFamily="34" charset="0"/>
                <a:cs typeface="Arial" panose="020B0604020202020204" pitchFamily="34" charset="0"/>
              </a:rPr>
              <a:t> me before the presence of the Lord; but I must cry unto my God: Thy ways are just.</a:t>
            </a:r>
          </a:p>
        </p:txBody>
      </p:sp>
    </p:spTree>
    <p:extLst>
      <p:ext uri="{BB962C8B-B14F-4D97-AF65-F5344CB8AC3E}">
        <p14:creationId xmlns:p14="http://schemas.microsoft.com/office/powerpoint/2010/main" val="165603427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
                                        <p:tgtEl>
                                          <p:spTgt spid="9"/>
                                        </p:tgtEl>
                                      </p:cBhvr>
                                    </p:animEffect>
                                    <p:anim calcmode="lin" valueType="num">
                                      <p:cBhvr>
                                        <p:cTn id="20" dur="400" fill="hold"/>
                                        <p:tgtEl>
                                          <p:spTgt spid="9"/>
                                        </p:tgtEl>
                                        <p:attrNameLst>
                                          <p:attrName>ppt_x</p:attrName>
                                        </p:attrNameLst>
                                      </p:cBhvr>
                                      <p:tavLst>
                                        <p:tav tm="0">
                                          <p:val>
                                            <p:strVal val="#ppt_x"/>
                                          </p:val>
                                        </p:tav>
                                        <p:tav tm="100000">
                                          <p:val>
                                            <p:strVal val="#ppt_x"/>
                                          </p:val>
                                        </p:tav>
                                      </p:tavLst>
                                    </p:anim>
                                    <p:anim calcmode="lin" valueType="num">
                                      <p:cBhvr>
                                        <p:cTn id="21" dur="400" fill="hold"/>
                                        <p:tgtEl>
                                          <p:spTgt spid="9"/>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4" presetID="43"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
                                        <p:tgtEl>
                                          <p:spTgt spid="8"/>
                                        </p:tgtEl>
                                      </p:cBhvr>
                                    </p:animEffect>
                                    <p:anim calcmode="lin" valueType="num">
                                      <p:cBhvr>
                                        <p:cTn id="27" dur="400" fill="hold"/>
                                        <p:tgtEl>
                                          <p:spTgt spid="8"/>
                                        </p:tgtEl>
                                        <p:attrNameLst>
                                          <p:attrName>ppt_x</p:attrName>
                                        </p:attrNameLst>
                                      </p:cBhvr>
                                      <p:tavLst>
                                        <p:tav tm="0">
                                          <p:val>
                                            <p:strVal val="#ppt_x"/>
                                          </p:val>
                                        </p:tav>
                                        <p:tav tm="100000">
                                          <p:val>
                                            <p:strVal val="#ppt_x"/>
                                          </p:val>
                                        </p:tav>
                                      </p:tavLst>
                                    </p:anim>
                                    <p:anim calcmode="lin" valueType="num">
                                      <p:cBhvr>
                                        <p:cTn id="28" dur="400" fill="hold"/>
                                        <p:tgtEl>
                                          <p:spTgt spid="8"/>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1" presetID="43"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
                                        <p:tgtEl>
                                          <p:spTgt spid="5"/>
                                        </p:tgtEl>
                                      </p:cBhvr>
                                    </p:animEffect>
                                    <p:anim calcmode="lin" valueType="num">
                                      <p:cBhvr>
                                        <p:cTn id="34" dur="400" fill="hold"/>
                                        <p:tgtEl>
                                          <p:spTgt spid="5"/>
                                        </p:tgtEl>
                                        <p:attrNameLst>
                                          <p:attrName>ppt_x</p:attrName>
                                        </p:attrNameLst>
                                      </p:cBhvr>
                                      <p:tavLst>
                                        <p:tav tm="0">
                                          <p:val>
                                            <p:strVal val="#ppt_x"/>
                                          </p:val>
                                        </p:tav>
                                        <p:tav tm="100000">
                                          <p:val>
                                            <p:strVal val="#ppt_x"/>
                                          </p:val>
                                        </p:tav>
                                      </p:tavLst>
                                    </p:anim>
                                    <p:anim calcmode="lin" valueType="num">
                                      <p:cBhvr>
                                        <p:cTn id="35" dur="400" fill="hold"/>
                                        <p:tgtEl>
                                          <p:spTgt spid="5"/>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8" presetID="43"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
                                        <p:tgtEl>
                                          <p:spTgt spid="7"/>
                                        </p:tgtEl>
                                      </p:cBhvr>
                                    </p:animEffect>
                                    <p:anim calcmode="lin" valueType="num">
                                      <p:cBhvr>
                                        <p:cTn id="41" dur="400" fill="hold"/>
                                        <p:tgtEl>
                                          <p:spTgt spid="7"/>
                                        </p:tgtEl>
                                        <p:attrNameLst>
                                          <p:attrName>ppt_x</p:attrName>
                                        </p:attrNameLst>
                                      </p:cBhvr>
                                      <p:tavLst>
                                        <p:tav tm="0">
                                          <p:val>
                                            <p:strVal val="#ppt_x"/>
                                          </p:val>
                                        </p:tav>
                                        <p:tav tm="100000">
                                          <p:val>
                                            <p:strVal val="#ppt_x"/>
                                          </p:val>
                                        </p:tav>
                                      </p:tavLst>
                                    </p:anim>
                                    <p:anim calcmode="lin" valueType="num">
                                      <p:cBhvr>
                                        <p:cTn id="42" dur="400" fill="hold"/>
                                        <p:tgtEl>
                                          <p:spTgt spid="7"/>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strips(upRight)">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B6D5AC63-E388-4EEF-85BB-3D6C7215B14E}"/>
              </a:ext>
            </a:extLst>
          </p:cNvPr>
          <p:cNvSpPr/>
          <p:nvPr/>
        </p:nvSpPr>
        <p:spPr>
          <a:xfrm>
            <a:off x="976389" y="5425897"/>
            <a:ext cx="73459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witnessed the blessings mentioned in verse 13?</a:t>
            </a:r>
          </a:p>
        </p:txBody>
      </p:sp>
      <p:sp>
        <p:nvSpPr>
          <p:cNvPr id="7" name="Rectángulo 6">
            <a:extLst>
              <a:ext uri="{FF2B5EF4-FFF2-40B4-BE49-F238E27FC236}">
                <a16:creationId xmlns:a16="http://schemas.microsoft.com/office/drawing/2014/main" id="{D754C161-9B93-494B-B5D1-1B7B8B27282D}"/>
              </a:ext>
            </a:extLst>
          </p:cNvPr>
          <p:cNvSpPr/>
          <p:nvPr/>
        </p:nvSpPr>
        <p:spPr>
          <a:xfrm>
            <a:off x="976389" y="5053107"/>
            <a:ext cx="59426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phrases describe the actions of the righteous?</a:t>
            </a:r>
          </a:p>
        </p:txBody>
      </p:sp>
      <p:sp>
        <p:nvSpPr>
          <p:cNvPr id="13" name="Rectángulo 12">
            <a:extLst>
              <a:ext uri="{FF2B5EF4-FFF2-40B4-BE49-F238E27FC236}">
                <a16:creationId xmlns:a16="http://schemas.microsoft.com/office/drawing/2014/main" id="{9480802B-A441-42A4-8588-8F2746AFB39F}"/>
              </a:ext>
            </a:extLst>
          </p:cNvPr>
          <p:cNvSpPr/>
          <p:nvPr/>
        </p:nvSpPr>
        <p:spPr>
          <a:xfrm>
            <a:off x="976387" y="2236925"/>
            <a:ext cx="2249333" cy="56005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323502D4-76B9-4937-8AA6-277248324F09}"/>
              </a:ext>
            </a:extLst>
          </p:cNvPr>
          <p:cNvSpPr/>
          <p:nvPr/>
        </p:nvSpPr>
        <p:spPr>
          <a:xfrm>
            <a:off x="976388" y="934753"/>
            <a:ext cx="4019049" cy="56005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B65DE4A4-C7D2-4886-ACA8-744F240EB620}"/>
              </a:ext>
            </a:extLst>
          </p:cNvPr>
          <p:cNvSpPr/>
          <p:nvPr/>
        </p:nvSpPr>
        <p:spPr>
          <a:xfrm>
            <a:off x="976389" y="1270307"/>
            <a:ext cx="9612098" cy="830391"/>
          </a:xfrm>
          <a:prstGeom prst="roundRect">
            <a:avLst>
              <a:gd name="adj" fmla="val 1089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B6EE1EC9-1A47-455C-8258-B9BA70CFB989}"/>
              </a:ext>
            </a:extLst>
          </p:cNvPr>
          <p:cNvSpPr/>
          <p:nvPr/>
        </p:nvSpPr>
        <p:spPr>
          <a:xfrm>
            <a:off x="976389" y="2568268"/>
            <a:ext cx="9612098" cy="2296715"/>
          </a:xfrm>
          <a:prstGeom prst="roundRect">
            <a:avLst>
              <a:gd name="adj" fmla="val 1089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36</a:t>
            </a:r>
          </a:p>
        </p:txBody>
      </p:sp>
      <p:sp>
        <p:nvSpPr>
          <p:cNvPr id="2" name="Rectángulo 1">
            <a:extLst>
              <a:ext uri="{FF2B5EF4-FFF2-40B4-BE49-F238E27FC236}">
                <a16:creationId xmlns:a16="http://schemas.microsoft.com/office/drawing/2014/main" id="{FDB87C42-BFC9-4AD0-B418-4A3A5661F431}"/>
              </a:ext>
            </a:extLst>
          </p:cNvPr>
          <p:cNvSpPr/>
          <p:nvPr/>
        </p:nvSpPr>
        <p:spPr>
          <a:xfrm>
            <a:off x="976389" y="928516"/>
            <a:ext cx="401904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Doctrine and Covenants 130:20-21.</a:t>
            </a:r>
          </a:p>
        </p:txBody>
      </p:sp>
      <p:sp>
        <p:nvSpPr>
          <p:cNvPr id="4" name="Rectángulo 3">
            <a:extLst>
              <a:ext uri="{FF2B5EF4-FFF2-40B4-BE49-F238E27FC236}">
                <a16:creationId xmlns:a16="http://schemas.microsoft.com/office/drawing/2014/main" id="{0A75AF6E-4EE1-41B6-A6FC-B932D854BB48}"/>
              </a:ext>
            </a:extLst>
          </p:cNvPr>
          <p:cNvSpPr/>
          <p:nvPr/>
        </p:nvSpPr>
        <p:spPr>
          <a:xfrm>
            <a:off x="976389" y="1258092"/>
            <a:ext cx="9612098" cy="83099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There is a law, irrevocably decreed in heaven before the foundations of this world, upon which all blessings are predicated—</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when we obtain any blessing from God, it is by obedience to that law upon which it is predicated.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A7133AC-7B73-470C-89E4-894E64A2FAAC}"/>
              </a:ext>
            </a:extLst>
          </p:cNvPr>
          <p:cNvSpPr/>
          <p:nvPr/>
        </p:nvSpPr>
        <p:spPr>
          <a:xfrm>
            <a:off x="976389" y="2187327"/>
            <a:ext cx="2249334" cy="369332"/>
          </a:xfrm>
          <a:prstGeom prst="rect">
            <a:avLst/>
          </a:prstGeom>
        </p:spPr>
        <p:txBody>
          <a:bodyPr wrap="none">
            <a:spAutoFit/>
          </a:bodyPr>
          <a:lstStyle/>
          <a:p>
            <a:r>
              <a:rPr lang="it-IT" b="1" dirty="0">
                <a:solidFill>
                  <a:schemeClr val="bg1"/>
                </a:solidFill>
                <a:latin typeface="Arial" panose="020B0604020202020204" pitchFamily="34" charset="0"/>
                <a:cs typeface="Arial" panose="020B0604020202020204" pitchFamily="34" charset="0"/>
              </a:rPr>
              <a:t>2 Nephi 26:8– 9, 13</a:t>
            </a:r>
            <a:endParaRPr lang="en-US"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28D240E-A697-4A41-9966-577BC0090C72}"/>
              </a:ext>
            </a:extLst>
          </p:cNvPr>
          <p:cNvSpPr/>
          <p:nvPr/>
        </p:nvSpPr>
        <p:spPr>
          <a:xfrm>
            <a:off x="976389" y="2556659"/>
            <a:ext cx="9612098"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But behold, the righteous that hearken unto the words of the prophets, and destroy them not, but look forward unto Christ with steadfastness for the signs which are given, notwithstanding all persecution—behold, they are they which shall not perish.</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But the Son of Righteousness shall appear unto them; and he shall heal them, and they shall have peace with him, until three generations shall have passed away, and many of the fourth generation shall have passed away in righteousness.</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that he manifesteth himself unto all those who believe in him, by the power of the Holy Ghost; yea, unto every nation, kindred, tongue, and people, working mighty miracles, signs, and wonders, among the children of men according to their faith.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35EF419A-D2CA-474B-9B11-60AB40B86F4E}"/>
              </a:ext>
            </a:extLst>
          </p:cNvPr>
          <p:cNvSpPr/>
          <p:nvPr/>
        </p:nvSpPr>
        <p:spPr>
          <a:xfrm>
            <a:off x="2113721" y="5929484"/>
            <a:ext cx="7964557" cy="646331"/>
          </a:xfrm>
          <a:prstGeom prst="rect">
            <a:avLst/>
          </a:prstGeom>
        </p:spPr>
        <p:txBody>
          <a:bodyPr wrap="square">
            <a:spAutoFit/>
          </a:bodyPr>
          <a:lstStyle/>
          <a:p>
            <a:pPr algn="ctr"/>
            <a:r>
              <a:rPr lang="en-US" dirty="0">
                <a:solidFill>
                  <a:schemeClr val="accent1">
                    <a:lumMod val="75000"/>
                  </a:schemeClr>
                </a:solidFill>
                <a:latin typeface="Arial" panose="020B0604020202020204" pitchFamily="34" charset="0"/>
                <a:cs typeface="Arial" panose="020B0604020202020204" pitchFamily="34" charset="0"/>
              </a:rPr>
              <a:t>As we exercise faith in Jesus Christ, He manifests Himself to us by the power of the Holy Ghost.</a:t>
            </a:r>
          </a:p>
        </p:txBody>
      </p:sp>
    </p:spTree>
    <p:extLst>
      <p:ext uri="{BB962C8B-B14F-4D97-AF65-F5344CB8AC3E}">
        <p14:creationId xmlns:p14="http://schemas.microsoft.com/office/powerpoint/2010/main" val="12435751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500" fill="hold"/>
                                        <p:tgtEl>
                                          <p:spTgt spid="13"/>
                                        </p:tgtEl>
                                        <p:attrNameLst>
                                          <p:attrName>ppt_w</p:attrName>
                                        </p:attrNameLst>
                                      </p:cBhvr>
                                      <p:tavLst>
                                        <p:tav tm="0">
                                          <p:val>
                                            <p:fltVal val="0"/>
                                          </p:val>
                                        </p:tav>
                                        <p:tav tm="100000">
                                          <p:val>
                                            <p:strVal val="#ppt_w"/>
                                          </p:val>
                                        </p:tav>
                                      </p:tavLst>
                                    </p:anim>
                                    <p:anim calcmode="lin" valueType="num">
                                      <p:cBhvr>
                                        <p:cTn id="8" dur="1500" fill="hold"/>
                                        <p:tgtEl>
                                          <p:spTgt spid="13"/>
                                        </p:tgtEl>
                                        <p:attrNameLst>
                                          <p:attrName>ppt_h</p:attrName>
                                        </p:attrNameLst>
                                      </p:cBhvr>
                                      <p:tavLst>
                                        <p:tav tm="0">
                                          <p:val>
                                            <p:fltVal val="0"/>
                                          </p:val>
                                        </p:tav>
                                        <p:tav tm="100000">
                                          <p:val>
                                            <p:strVal val="#ppt_h"/>
                                          </p:val>
                                        </p:tav>
                                      </p:tavLst>
                                    </p:anim>
                                    <p:animEffect transition="in" filter="fade">
                                      <p:cBhvr>
                                        <p:cTn id="9" dur="1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500" fill="hold"/>
                                        <p:tgtEl>
                                          <p:spTgt spid="10"/>
                                        </p:tgtEl>
                                        <p:attrNameLst>
                                          <p:attrName>ppt_w</p:attrName>
                                        </p:attrNameLst>
                                      </p:cBhvr>
                                      <p:tavLst>
                                        <p:tav tm="0">
                                          <p:val>
                                            <p:fltVal val="0"/>
                                          </p:val>
                                        </p:tav>
                                        <p:tav tm="100000">
                                          <p:val>
                                            <p:strVal val="#ppt_w"/>
                                          </p:val>
                                        </p:tav>
                                      </p:tavLst>
                                    </p:anim>
                                    <p:anim calcmode="lin" valueType="num">
                                      <p:cBhvr>
                                        <p:cTn id="13" dur="1500" fill="hold"/>
                                        <p:tgtEl>
                                          <p:spTgt spid="10"/>
                                        </p:tgtEl>
                                        <p:attrNameLst>
                                          <p:attrName>ppt_h</p:attrName>
                                        </p:attrNameLst>
                                      </p:cBhvr>
                                      <p:tavLst>
                                        <p:tav tm="0">
                                          <p:val>
                                            <p:fltVal val="0"/>
                                          </p:val>
                                        </p:tav>
                                        <p:tav tm="100000">
                                          <p:val>
                                            <p:strVal val="#ppt_h"/>
                                          </p:val>
                                        </p:tav>
                                      </p:tavLst>
                                    </p:anim>
                                    <p:animEffect transition="in" filter="fade">
                                      <p:cBhvr>
                                        <p:cTn id="14" dur="1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500" fill="hold"/>
                                        <p:tgtEl>
                                          <p:spTgt spid="5"/>
                                        </p:tgtEl>
                                        <p:attrNameLst>
                                          <p:attrName>ppt_w</p:attrName>
                                        </p:attrNameLst>
                                      </p:cBhvr>
                                      <p:tavLst>
                                        <p:tav tm="0">
                                          <p:val>
                                            <p:fltVal val="0"/>
                                          </p:val>
                                        </p:tav>
                                        <p:tav tm="100000">
                                          <p:val>
                                            <p:strVal val="#ppt_w"/>
                                          </p:val>
                                        </p:tav>
                                      </p:tavLst>
                                    </p:anim>
                                    <p:anim calcmode="lin" valueType="num">
                                      <p:cBhvr>
                                        <p:cTn id="18" dur="1500" fill="hold"/>
                                        <p:tgtEl>
                                          <p:spTgt spid="5"/>
                                        </p:tgtEl>
                                        <p:attrNameLst>
                                          <p:attrName>ppt_h</p:attrName>
                                        </p:attrNameLst>
                                      </p:cBhvr>
                                      <p:tavLst>
                                        <p:tav tm="0">
                                          <p:val>
                                            <p:fltVal val="0"/>
                                          </p:val>
                                        </p:tav>
                                        <p:tav tm="100000">
                                          <p:val>
                                            <p:strVal val="#ppt_h"/>
                                          </p:val>
                                        </p:tav>
                                      </p:tavLst>
                                    </p:anim>
                                    <p:animEffect transition="in" filter="fade">
                                      <p:cBhvr>
                                        <p:cTn id="19" dur="1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500" fill="hold"/>
                                        <p:tgtEl>
                                          <p:spTgt spid="6"/>
                                        </p:tgtEl>
                                        <p:attrNameLst>
                                          <p:attrName>ppt_w</p:attrName>
                                        </p:attrNameLst>
                                      </p:cBhvr>
                                      <p:tavLst>
                                        <p:tav tm="0">
                                          <p:val>
                                            <p:fltVal val="0"/>
                                          </p:val>
                                        </p:tav>
                                        <p:tav tm="100000">
                                          <p:val>
                                            <p:strVal val="#ppt_w"/>
                                          </p:val>
                                        </p:tav>
                                      </p:tavLst>
                                    </p:anim>
                                    <p:anim calcmode="lin" valueType="num">
                                      <p:cBhvr>
                                        <p:cTn id="23" dur="1500" fill="hold"/>
                                        <p:tgtEl>
                                          <p:spTgt spid="6"/>
                                        </p:tgtEl>
                                        <p:attrNameLst>
                                          <p:attrName>ppt_h</p:attrName>
                                        </p:attrNameLst>
                                      </p:cBhvr>
                                      <p:tavLst>
                                        <p:tav tm="0">
                                          <p:val>
                                            <p:fltVal val="0"/>
                                          </p:val>
                                        </p:tav>
                                        <p:tav tm="100000">
                                          <p:val>
                                            <p:strVal val="#ppt_h"/>
                                          </p:val>
                                        </p:tav>
                                      </p:tavLst>
                                    </p:anim>
                                    <p:animEffect transition="in" filter="fade">
                                      <p:cBhvr>
                                        <p:cTn id="24" dur="1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80">
                                          <p:stCondLst>
                                            <p:cond delay="0"/>
                                          </p:stCondLst>
                                        </p:cTn>
                                        <p:tgtEl>
                                          <p:spTgt spid="9"/>
                                        </p:tgtEl>
                                      </p:cBhvr>
                                    </p:animEffect>
                                    <p:anim calcmode="lin" valueType="num">
                                      <p:cBhvr>
                                        <p:cTn id="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0" dur="26">
                                          <p:stCondLst>
                                            <p:cond delay="650"/>
                                          </p:stCondLst>
                                        </p:cTn>
                                        <p:tgtEl>
                                          <p:spTgt spid="9"/>
                                        </p:tgtEl>
                                      </p:cBhvr>
                                      <p:to x="100000" y="60000"/>
                                    </p:animScale>
                                    <p:animScale>
                                      <p:cBhvr>
                                        <p:cTn id="51" dur="166" decel="50000">
                                          <p:stCondLst>
                                            <p:cond delay="67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3" grpId="0" animBg="1"/>
      <p:bldP spid="10" grpId="0" animBg="1"/>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36</a:t>
            </a:r>
          </a:p>
        </p:txBody>
      </p:sp>
      <p:sp>
        <p:nvSpPr>
          <p:cNvPr id="2" name="Rectángulo 1">
            <a:extLst>
              <a:ext uri="{FF2B5EF4-FFF2-40B4-BE49-F238E27FC236}">
                <a16:creationId xmlns:a16="http://schemas.microsoft.com/office/drawing/2014/main" id="{3D2F6DFD-990C-4D41-8200-553EAC724208}"/>
              </a:ext>
            </a:extLst>
          </p:cNvPr>
          <p:cNvSpPr/>
          <p:nvPr/>
        </p:nvSpPr>
        <p:spPr>
          <a:xfrm>
            <a:off x="893078" y="739926"/>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26:14–33</a:t>
            </a:r>
          </a:p>
        </p:txBody>
      </p:sp>
      <p:sp>
        <p:nvSpPr>
          <p:cNvPr id="4" name="Rectángulo 3">
            <a:extLst>
              <a:ext uri="{FF2B5EF4-FFF2-40B4-BE49-F238E27FC236}">
                <a16:creationId xmlns:a16="http://schemas.microsoft.com/office/drawing/2014/main" id="{8151B070-36BC-4C38-B964-15DFF839D682}"/>
              </a:ext>
            </a:extLst>
          </p:cNvPr>
          <p:cNvSpPr/>
          <p:nvPr/>
        </p:nvSpPr>
        <p:spPr>
          <a:xfrm>
            <a:off x="1775791" y="2274838"/>
            <a:ext cx="8640417" cy="2308324"/>
          </a:xfrm>
          <a:prstGeom prst="rect">
            <a:avLst/>
          </a:prstGeom>
        </p:spPr>
        <p:txBody>
          <a:bodyPr wrap="square">
            <a:spAutoFit/>
          </a:bodyPr>
          <a:lstStyle/>
          <a:p>
            <a:pPr algn="ctr"/>
            <a:r>
              <a:rPr lang="en-US" sz="4800" dirty="0">
                <a:solidFill>
                  <a:schemeClr val="bg2">
                    <a:lumMod val="75000"/>
                  </a:schemeClr>
                </a:solidFill>
                <a:latin typeface="Georgia" panose="02040502050405020303" pitchFamily="18" charset="0"/>
              </a:rPr>
              <a:t>“Nephi prophesies concerning the last days and invites all to come unto Christ”</a:t>
            </a:r>
          </a:p>
        </p:txBody>
      </p:sp>
    </p:spTree>
    <p:extLst>
      <p:ext uri="{BB962C8B-B14F-4D97-AF65-F5344CB8AC3E}">
        <p14:creationId xmlns:p14="http://schemas.microsoft.com/office/powerpoint/2010/main" val="2230971337"/>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6CFD2A9-1144-4169-AFDD-4DD000337511}"/>
              </a:ext>
            </a:extLst>
          </p:cNvPr>
          <p:cNvSpPr/>
          <p:nvPr/>
        </p:nvSpPr>
        <p:spPr>
          <a:xfrm>
            <a:off x="1158109" y="1368079"/>
            <a:ext cx="93243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obstacles that Nephi saw that would cause the Gentiles to stumble?</a:t>
            </a:r>
          </a:p>
        </p:txBody>
      </p:sp>
      <p:sp>
        <p:nvSpPr>
          <p:cNvPr id="15" name="Rectángulo 14">
            <a:extLst>
              <a:ext uri="{FF2B5EF4-FFF2-40B4-BE49-F238E27FC236}">
                <a16:creationId xmlns:a16="http://schemas.microsoft.com/office/drawing/2014/main" id="{8FC0BC88-5133-4324-86F9-63DFA84054CC}"/>
              </a:ext>
            </a:extLst>
          </p:cNvPr>
          <p:cNvSpPr/>
          <p:nvPr/>
        </p:nvSpPr>
        <p:spPr>
          <a:xfrm>
            <a:off x="1158096" y="3708806"/>
            <a:ext cx="1685077" cy="56005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ECD9D909-19FE-42B9-B009-558B7C2245F0}"/>
              </a:ext>
            </a:extLst>
          </p:cNvPr>
          <p:cNvSpPr/>
          <p:nvPr/>
        </p:nvSpPr>
        <p:spPr>
          <a:xfrm>
            <a:off x="1158097" y="980409"/>
            <a:ext cx="2056973" cy="56005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32B87690-1849-4ACA-B289-267E5690CFCF}"/>
              </a:ext>
            </a:extLst>
          </p:cNvPr>
          <p:cNvSpPr/>
          <p:nvPr/>
        </p:nvSpPr>
        <p:spPr>
          <a:xfrm>
            <a:off x="1158110" y="4069542"/>
            <a:ext cx="9443623" cy="105606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DA791512-CE47-4C91-AA58-A9FB127F21A8}"/>
              </a:ext>
            </a:extLst>
          </p:cNvPr>
          <p:cNvSpPr/>
          <p:nvPr/>
        </p:nvSpPr>
        <p:spPr>
          <a:xfrm>
            <a:off x="1158110" y="1289711"/>
            <a:ext cx="9324347" cy="134996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36</a:t>
            </a:r>
          </a:p>
        </p:txBody>
      </p:sp>
      <p:sp>
        <p:nvSpPr>
          <p:cNvPr id="2" name="Rectángulo 1">
            <a:extLst>
              <a:ext uri="{FF2B5EF4-FFF2-40B4-BE49-F238E27FC236}">
                <a16:creationId xmlns:a16="http://schemas.microsoft.com/office/drawing/2014/main" id="{7ADDC54B-47FF-4708-837C-0625882C623F}"/>
              </a:ext>
            </a:extLst>
          </p:cNvPr>
          <p:cNvSpPr/>
          <p:nvPr/>
        </p:nvSpPr>
        <p:spPr>
          <a:xfrm>
            <a:off x="1158121" y="928516"/>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26:20–21</a:t>
            </a:r>
          </a:p>
        </p:txBody>
      </p:sp>
      <p:sp>
        <p:nvSpPr>
          <p:cNvPr id="4" name="Rectángulo 3">
            <a:extLst>
              <a:ext uri="{FF2B5EF4-FFF2-40B4-BE49-F238E27FC236}">
                <a16:creationId xmlns:a16="http://schemas.microsoft.com/office/drawing/2014/main" id="{7A0E31A3-FDDF-48A9-9FFD-48C767CFD132}"/>
              </a:ext>
            </a:extLst>
          </p:cNvPr>
          <p:cNvSpPr/>
          <p:nvPr/>
        </p:nvSpPr>
        <p:spPr>
          <a:xfrm>
            <a:off x="1158120" y="1297848"/>
            <a:ext cx="9324349" cy="140038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And the Gentiles are lifted up in the pride of their eyes, and have stumbled, because of the greatness of their stumbling block, that they have built up many churches; nevertheless, they put down the power and miracles of God, and preach up unto themselves their own wisdom and their own </a:t>
            </a:r>
            <a:r>
              <a:rPr lang="en-US" sz="17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a:t>
            </a:r>
            <a:r>
              <a:rPr lang="en-US" sz="1700" dirty="0">
                <a:solidFill>
                  <a:schemeClr val="bg1"/>
                </a:solidFill>
                <a:latin typeface="Arial" panose="020B0604020202020204" pitchFamily="34" charset="0"/>
                <a:cs typeface="Arial" panose="020B0604020202020204" pitchFamily="34" charset="0"/>
              </a:rPr>
              <a:t>earning, that they may get gain and grind upon the face of the poor.</a:t>
            </a:r>
          </a:p>
          <a:p>
            <a:pPr algn="just" fontAlgn="base"/>
            <a:r>
              <a:rPr lang="en-US" sz="1700" b="1" dirty="0">
                <a:solidFill>
                  <a:schemeClr val="bg1"/>
                </a:solidFill>
                <a:latin typeface="Arial" panose="020B0604020202020204" pitchFamily="34" charset="0"/>
                <a:cs typeface="Arial" panose="020B0604020202020204" pitchFamily="34" charset="0"/>
              </a:rPr>
              <a:t>21 </a:t>
            </a:r>
            <a:r>
              <a:rPr lang="en-US" sz="1700" dirty="0">
                <a:solidFill>
                  <a:schemeClr val="bg1"/>
                </a:solidFill>
                <a:latin typeface="Arial" panose="020B0604020202020204" pitchFamily="34" charset="0"/>
                <a:cs typeface="Arial" panose="020B0604020202020204" pitchFamily="34" charset="0"/>
              </a:rPr>
              <a:t>And there are many churches built up which cause envyings, and strifes, and malice.</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0534C04-BC9F-48DE-91B1-244D7B883FD0}"/>
              </a:ext>
            </a:extLst>
          </p:cNvPr>
          <p:cNvSpPr/>
          <p:nvPr/>
        </p:nvSpPr>
        <p:spPr>
          <a:xfrm>
            <a:off x="1158110" y="3250187"/>
            <a:ext cx="932434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other examples of obstacles that Satan uses to lead people to stumble?</a:t>
            </a:r>
          </a:p>
        </p:txBody>
      </p:sp>
      <p:sp>
        <p:nvSpPr>
          <p:cNvPr id="7" name="Rectángulo 6">
            <a:extLst>
              <a:ext uri="{FF2B5EF4-FFF2-40B4-BE49-F238E27FC236}">
                <a16:creationId xmlns:a16="http://schemas.microsoft.com/office/drawing/2014/main" id="{291B70DD-9A80-49C5-BDF8-2C81F6D544D7}"/>
              </a:ext>
            </a:extLst>
          </p:cNvPr>
          <p:cNvSpPr/>
          <p:nvPr/>
        </p:nvSpPr>
        <p:spPr>
          <a:xfrm>
            <a:off x="1158111" y="3710052"/>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26:22</a:t>
            </a:r>
          </a:p>
        </p:txBody>
      </p:sp>
      <p:sp>
        <p:nvSpPr>
          <p:cNvPr id="8" name="Rectángulo 7">
            <a:extLst>
              <a:ext uri="{FF2B5EF4-FFF2-40B4-BE49-F238E27FC236}">
                <a16:creationId xmlns:a16="http://schemas.microsoft.com/office/drawing/2014/main" id="{249B4C68-3B21-479B-BD90-E20DFD3A9D48}"/>
              </a:ext>
            </a:extLst>
          </p:cNvPr>
          <p:cNvSpPr/>
          <p:nvPr/>
        </p:nvSpPr>
        <p:spPr>
          <a:xfrm>
            <a:off x="1158110" y="4010987"/>
            <a:ext cx="9443623" cy="113877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And there are also secret combinations, even as in times of old, according to the combinations of the devil, for he is the founder of all these things; yea, the founder of murder, and works of darkness; yea, and he leadeth them by the neck with a flaxen cord, until he bindeth them with his strong cords forever.</a:t>
            </a:r>
          </a:p>
        </p:txBody>
      </p:sp>
      <p:sp>
        <p:nvSpPr>
          <p:cNvPr id="9" name="Rectángulo 8">
            <a:extLst>
              <a:ext uri="{FF2B5EF4-FFF2-40B4-BE49-F238E27FC236}">
                <a16:creationId xmlns:a16="http://schemas.microsoft.com/office/drawing/2014/main" id="{2E07279F-D786-421C-8D7E-F2ACD1BD9480}"/>
              </a:ext>
            </a:extLst>
          </p:cNvPr>
          <p:cNvSpPr/>
          <p:nvPr/>
        </p:nvSpPr>
        <p:spPr>
          <a:xfrm>
            <a:off x="1158110" y="5214810"/>
            <a:ext cx="676668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this verse teach you about how Satan works?</a:t>
            </a:r>
          </a:p>
        </p:txBody>
      </p:sp>
      <p:sp>
        <p:nvSpPr>
          <p:cNvPr id="10" name="Rectángulo 9">
            <a:extLst>
              <a:ext uri="{FF2B5EF4-FFF2-40B4-BE49-F238E27FC236}">
                <a16:creationId xmlns:a16="http://schemas.microsoft.com/office/drawing/2014/main" id="{4E14B408-0B4A-4BA5-99EC-1ECBDAD312F5}"/>
              </a:ext>
            </a:extLst>
          </p:cNvPr>
          <p:cNvSpPr/>
          <p:nvPr/>
        </p:nvSpPr>
        <p:spPr>
          <a:xfrm>
            <a:off x="1158110" y="5636292"/>
            <a:ext cx="71642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seen Satan leading people with “flaxen cords”?</a:t>
            </a:r>
          </a:p>
        </p:txBody>
      </p:sp>
      <p:sp>
        <p:nvSpPr>
          <p:cNvPr id="11" name="Rectángulo 10">
            <a:extLst>
              <a:ext uri="{FF2B5EF4-FFF2-40B4-BE49-F238E27FC236}">
                <a16:creationId xmlns:a16="http://schemas.microsoft.com/office/drawing/2014/main" id="{373C1181-F8ED-4E69-82BD-7B0BE5D296EA}"/>
              </a:ext>
            </a:extLst>
          </p:cNvPr>
          <p:cNvSpPr/>
          <p:nvPr/>
        </p:nvSpPr>
        <p:spPr>
          <a:xfrm>
            <a:off x="1158111" y="6094826"/>
            <a:ext cx="9324346"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Which of these sins (flaxen cords) do you think are most dangerous for people your age?</a:t>
            </a:r>
          </a:p>
        </p:txBody>
      </p:sp>
    </p:spTree>
    <p:extLst>
      <p:ext uri="{BB962C8B-B14F-4D97-AF65-F5344CB8AC3E}">
        <p14:creationId xmlns:p14="http://schemas.microsoft.com/office/powerpoint/2010/main" val="156413562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1.11111E-6 L 0.00196 0.21088 " pathEditMode="relative" rAng="0" ptsTypes="AA">
                                      <p:cBhvr>
                                        <p:cTn id="6" dur="2000" fill="hold"/>
                                        <p:tgtEl>
                                          <p:spTgt spid="5"/>
                                        </p:tgtEl>
                                        <p:attrNameLst>
                                          <p:attrName>ppt_x</p:attrName>
                                          <p:attrName>ppt_y</p:attrName>
                                        </p:attrNameLst>
                                      </p:cBhvr>
                                      <p:rCtr x="91" y="10532"/>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800" decel="100000"/>
                                        <p:tgtEl>
                                          <p:spTgt spid="15"/>
                                        </p:tgtEl>
                                      </p:cBhvr>
                                    </p:animEffect>
                                    <p:anim calcmode="lin" valueType="num">
                                      <p:cBhvr>
                                        <p:cTn id="17" dur="800" decel="100000" fill="hold"/>
                                        <p:tgtEl>
                                          <p:spTgt spid="15"/>
                                        </p:tgtEl>
                                        <p:attrNameLst>
                                          <p:attrName>style.rotation</p:attrName>
                                        </p:attrNameLst>
                                      </p:cBhvr>
                                      <p:tavLst>
                                        <p:tav tm="0">
                                          <p:val>
                                            <p:fltVal val="-90"/>
                                          </p:val>
                                        </p:tav>
                                        <p:tav tm="100000">
                                          <p:val>
                                            <p:fltVal val="0"/>
                                          </p:val>
                                        </p:tav>
                                      </p:tavLst>
                                    </p:anim>
                                    <p:anim calcmode="lin" valueType="num">
                                      <p:cBhvr>
                                        <p:cTn id="18" dur="800" decel="100000" fill="hold"/>
                                        <p:tgtEl>
                                          <p:spTgt spid="15"/>
                                        </p:tgtEl>
                                        <p:attrNameLst>
                                          <p:attrName>ppt_x</p:attrName>
                                        </p:attrNameLst>
                                      </p:cBhvr>
                                      <p:tavLst>
                                        <p:tav tm="0">
                                          <p:val>
                                            <p:strVal val="#ppt_x+0.4"/>
                                          </p:val>
                                        </p:tav>
                                        <p:tav tm="100000">
                                          <p:val>
                                            <p:strVal val="#ppt_x-0.05"/>
                                          </p:val>
                                        </p:tav>
                                      </p:tavLst>
                                    </p:anim>
                                    <p:anim calcmode="lin" valueType="num">
                                      <p:cBhvr>
                                        <p:cTn id="19" dur="800" decel="100000" fill="hold"/>
                                        <p:tgtEl>
                                          <p:spTgt spid="1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800" decel="100000"/>
                                        <p:tgtEl>
                                          <p:spTgt spid="13"/>
                                        </p:tgtEl>
                                      </p:cBhvr>
                                    </p:animEffect>
                                    <p:anim calcmode="lin" valueType="num">
                                      <p:cBhvr>
                                        <p:cTn id="25" dur="800" decel="100000" fill="hold"/>
                                        <p:tgtEl>
                                          <p:spTgt spid="13"/>
                                        </p:tgtEl>
                                        <p:attrNameLst>
                                          <p:attrName>style.rotation</p:attrName>
                                        </p:attrNameLst>
                                      </p:cBhvr>
                                      <p:tavLst>
                                        <p:tav tm="0">
                                          <p:val>
                                            <p:fltVal val="-90"/>
                                          </p:val>
                                        </p:tav>
                                        <p:tav tm="100000">
                                          <p:val>
                                            <p:fltVal val="0"/>
                                          </p:val>
                                        </p:tav>
                                      </p:tavLst>
                                    </p:anim>
                                    <p:anim calcmode="lin" valueType="num">
                                      <p:cBhvr>
                                        <p:cTn id="26" dur="800" decel="100000" fill="hold"/>
                                        <p:tgtEl>
                                          <p:spTgt spid="13"/>
                                        </p:tgtEl>
                                        <p:attrNameLst>
                                          <p:attrName>ppt_x</p:attrName>
                                        </p:attrNameLst>
                                      </p:cBhvr>
                                      <p:tavLst>
                                        <p:tav tm="0">
                                          <p:val>
                                            <p:strVal val="#ppt_x+0.4"/>
                                          </p:val>
                                        </p:tav>
                                        <p:tav tm="100000">
                                          <p:val>
                                            <p:strVal val="#ppt_x-0.05"/>
                                          </p:val>
                                        </p:tav>
                                      </p:tavLst>
                                    </p:anim>
                                    <p:anim calcmode="lin" valueType="num">
                                      <p:cBhvr>
                                        <p:cTn id="27" dur="800" decel="100000" fill="hold"/>
                                        <p:tgtEl>
                                          <p:spTgt spid="1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800" decel="100000"/>
                                        <p:tgtEl>
                                          <p:spTgt spid="8"/>
                                        </p:tgtEl>
                                      </p:cBhvr>
                                    </p:animEffect>
                                    <p:anim calcmode="lin" valueType="num">
                                      <p:cBhvr>
                                        <p:cTn id="41" dur="800" decel="100000" fill="hold"/>
                                        <p:tgtEl>
                                          <p:spTgt spid="8"/>
                                        </p:tgtEl>
                                        <p:attrNameLst>
                                          <p:attrName>style.rotation</p:attrName>
                                        </p:attrNameLst>
                                      </p:cBhvr>
                                      <p:tavLst>
                                        <p:tav tm="0">
                                          <p:val>
                                            <p:fltVal val="-90"/>
                                          </p:val>
                                        </p:tav>
                                        <p:tav tm="100000">
                                          <p:val>
                                            <p:fltVal val="0"/>
                                          </p:val>
                                        </p:tav>
                                      </p:tavLst>
                                    </p:anim>
                                    <p:anim calcmode="lin" valueType="num">
                                      <p:cBhvr>
                                        <p:cTn id="42" dur="800" decel="100000" fill="hold"/>
                                        <p:tgtEl>
                                          <p:spTgt spid="8"/>
                                        </p:tgtEl>
                                        <p:attrNameLst>
                                          <p:attrName>ppt_x</p:attrName>
                                        </p:attrNameLst>
                                      </p:cBhvr>
                                      <p:tavLst>
                                        <p:tav tm="0">
                                          <p:val>
                                            <p:strVal val="#ppt_x+0.4"/>
                                          </p:val>
                                        </p:tav>
                                        <p:tav tm="100000">
                                          <p:val>
                                            <p:strVal val="#ppt_x-0.05"/>
                                          </p:val>
                                        </p:tav>
                                      </p:tavLst>
                                    </p:anim>
                                    <p:anim calcmode="lin" valueType="num">
                                      <p:cBhvr>
                                        <p:cTn id="43" dur="800" decel="100000" fill="hold"/>
                                        <p:tgtEl>
                                          <p:spTgt spid="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900" decel="100000" fill="hold"/>
                                        <p:tgtEl>
                                          <p:spTgt spid="9"/>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outVertical)">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3" grpId="0" animBg="1"/>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4B8869B-CD5E-4498-A84E-7F901FB3E1E1}"/>
              </a:ext>
            </a:extLst>
          </p:cNvPr>
          <p:cNvSpPr/>
          <p:nvPr/>
        </p:nvSpPr>
        <p:spPr>
          <a:xfrm>
            <a:off x="2226365" y="4787683"/>
            <a:ext cx="7739270" cy="646331"/>
          </a:xfrm>
          <a:prstGeom prst="rect">
            <a:avLst/>
          </a:prstGeom>
        </p:spPr>
        <p:txBody>
          <a:bodyPr wrap="square">
            <a:spAutoFit/>
          </a:bodyPr>
          <a:lstStyle/>
          <a:p>
            <a:pPr algn="ctr"/>
            <a:r>
              <a:rPr lang="en-US"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loves all people and invites all to come unto Him and partake of His salvation.</a:t>
            </a:r>
          </a:p>
        </p:txBody>
      </p:sp>
      <p:sp>
        <p:nvSpPr>
          <p:cNvPr id="11" name="Rectángulo 10">
            <a:extLst>
              <a:ext uri="{FF2B5EF4-FFF2-40B4-BE49-F238E27FC236}">
                <a16:creationId xmlns:a16="http://schemas.microsoft.com/office/drawing/2014/main" id="{4F13D4D7-8CB0-4059-AAEE-09015BA82613}"/>
              </a:ext>
            </a:extLst>
          </p:cNvPr>
          <p:cNvSpPr/>
          <p:nvPr/>
        </p:nvSpPr>
        <p:spPr>
          <a:xfrm>
            <a:off x="1007166" y="902972"/>
            <a:ext cx="2040833" cy="56005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877AF3DA-F43E-4C0B-B91B-ACF700F7F98F}"/>
              </a:ext>
            </a:extLst>
          </p:cNvPr>
          <p:cNvSpPr/>
          <p:nvPr/>
        </p:nvSpPr>
        <p:spPr>
          <a:xfrm>
            <a:off x="1007167" y="1231587"/>
            <a:ext cx="9568068" cy="2462213"/>
          </a:xfrm>
          <a:prstGeom prst="roundRect">
            <a:avLst>
              <a:gd name="adj" fmla="val 12899"/>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36</a:t>
            </a:r>
          </a:p>
        </p:txBody>
      </p:sp>
      <p:sp>
        <p:nvSpPr>
          <p:cNvPr id="2" name="Rectángulo 1">
            <a:extLst>
              <a:ext uri="{FF2B5EF4-FFF2-40B4-BE49-F238E27FC236}">
                <a16:creationId xmlns:a16="http://schemas.microsoft.com/office/drawing/2014/main" id="{D2CCA0A6-4B37-4FDA-9111-534435AEB64E}"/>
              </a:ext>
            </a:extLst>
          </p:cNvPr>
          <p:cNvSpPr/>
          <p:nvPr/>
        </p:nvSpPr>
        <p:spPr>
          <a:xfrm>
            <a:off x="1072569" y="864465"/>
            <a:ext cx="20697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26:24-28</a:t>
            </a:r>
          </a:p>
        </p:txBody>
      </p:sp>
      <p:sp>
        <p:nvSpPr>
          <p:cNvPr id="4" name="Rectángulo 3">
            <a:extLst>
              <a:ext uri="{FF2B5EF4-FFF2-40B4-BE49-F238E27FC236}">
                <a16:creationId xmlns:a16="http://schemas.microsoft.com/office/drawing/2014/main" id="{403CC0D5-0BA6-47D2-89B0-F440A93B6B29}"/>
              </a:ext>
            </a:extLst>
          </p:cNvPr>
          <p:cNvSpPr/>
          <p:nvPr/>
        </p:nvSpPr>
        <p:spPr>
          <a:xfrm>
            <a:off x="1072569" y="1231588"/>
            <a:ext cx="9502666" cy="2462213"/>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24 </a:t>
            </a:r>
            <a:r>
              <a:rPr lang="en-US" sz="1400" dirty="0">
                <a:solidFill>
                  <a:schemeClr val="bg1"/>
                </a:solidFill>
                <a:latin typeface="Arial" panose="020B0604020202020204" pitchFamily="34" charset="0"/>
                <a:cs typeface="Arial" panose="020B0604020202020204" pitchFamily="34" charset="0"/>
              </a:rPr>
              <a:t>He doeth not anything save it be for the benefit of the world; for he loveth the world, even that he layeth down his own life that he may draw all men unto him. Wherefore, he commandeth none that they shall not partake of his salvation.</a:t>
            </a:r>
          </a:p>
          <a:p>
            <a:pPr algn="just" fontAlgn="base"/>
            <a:r>
              <a:rPr lang="en-US" sz="1400" b="1" dirty="0">
                <a:solidFill>
                  <a:schemeClr val="bg1"/>
                </a:solidFill>
                <a:latin typeface="Arial" panose="020B0604020202020204" pitchFamily="34" charset="0"/>
                <a:cs typeface="Arial" panose="020B0604020202020204" pitchFamily="34" charset="0"/>
              </a:rPr>
              <a:t>25 </a:t>
            </a:r>
            <a:r>
              <a:rPr lang="en-US" sz="1400" dirty="0">
                <a:solidFill>
                  <a:schemeClr val="bg1"/>
                </a:solidFill>
                <a:latin typeface="Arial" panose="020B0604020202020204" pitchFamily="34" charset="0"/>
                <a:cs typeface="Arial" panose="020B0604020202020204" pitchFamily="34" charset="0"/>
              </a:rPr>
              <a:t>Behold, doth he cry unto any, saying: Depart from me? Behold, I say unto you, Nay; but he saith: Come unto me all ye ends of the earth, buy milk and honey, without money and without price.</a:t>
            </a:r>
          </a:p>
          <a:p>
            <a:pPr algn="just" fontAlgn="base"/>
            <a:r>
              <a:rPr lang="en-US" sz="1400" b="1" dirty="0">
                <a:solidFill>
                  <a:schemeClr val="bg1"/>
                </a:solidFill>
                <a:latin typeface="Arial" panose="020B0604020202020204" pitchFamily="34" charset="0"/>
                <a:cs typeface="Arial" panose="020B0604020202020204" pitchFamily="34" charset="0"/>
              </a:rPr>
              <a:t>26 </a:t>
            </a:r>
            <a:r>
              <a:rPr lang="en-US" sz="1400" dirty="0">
                <a:solidFill>
                  <a:schemeClr val="bg1"/>
                </a:solidFill>
                <a:latin typeface="Arial" panose="020B0604020202020204" pitchFamily="34" charset="0"/>
                <a:cs typeface="Arial" panose="020B0604020202020204" pitchFamily="34" charset="0"/>
              </a:rPr>
              <a:t>Behold, hath he commanded any that they should depart out of the synagogues, or out of the houses of worship? Behold, I say unto you, Nay.</a:t>
            </a:r>
          </a:p>
          <a:p>
            <a:pPr algn="just" fontAlgn="base"/>
            <a:r>
              <a:rPr lang="en-US" sz="1400" b="1" dirty="0">
                <a:solidFill>
                  <a:schemeClr val="bg1"/>
                </a:solidFill>
                <a:latin typeface="Arial" panose="020B0604020202020204" pitchFamily="34" charset="0"/>
                <a:cs typeface="Arial" panose="020B0604020202020204" pitchFamily="34" charset="0"/>
              </a:rPr>
              <a:t>27 </a:t>
            </a:r>
            <a:r>
              <a:rPr lang="en-US" sz="1400" dirty="0">
                <a:solidFill>
                  <a:schemeClr val="bg1"/>
                </a:solidFill>
                <a:latin typeface="Arial" panose="020B0604020202020204" pitchFamily="34" charset="0"/>
                <a:cs typeface="Arial" panose="020B0604020202020204" pitchFamily="34" charset="0"/>
              </a:rPr>
              <a:t>Hath he commanded any that they should not partake of his salvation? Behold I say unto you, Nay; but he hath given it free for all men; and he hath commanded his people that they should persuade all men to repentance.</a:t>
            </a:r>
          </a:p>
          <a:p>
            <a:pPr algn="just" fontAlgn="base"/>
            <a:r>
              <a:rPr lang="en-US" sz="1400" b="1" dirty="0">
                <a:solidFill>
                  <a:schemeClr val="bg1"/>
                </a:solidFill>
                <a:latin typeface="Arial" panose="020B0604020202020204" pitchFamily="34" charset="0"/>
                <a:cs typeface="Arial" panose="020B0604020202020204" pitchFamily="34" charset="0"/>
              </a:rPr>
              <a:t>28 </a:t>
            </a:r>
            <a:r>
              <a:rPr lang="en-US" sz="1400" dirty="0">
                <a:solidFill>
                  <a:schemeClr val="bg1"/>
                </a:solidFill>
                <a:latin typeface="Arial" panose="020B0604020202020204" pitchFamily="34" charset="0"/>
                <a:cs typeface="Arial" panose="020B0604020202020204" pitchFamily="34" charset="0"/>
              </a:rPr>
              <a:t>Behold, hath the Lord commanded any that they should not partake of his goodness? Behold I say unto you, Nay; but all men are privileged the one like unto the other, and none are forbidden.</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98E5599-C1B3-4C83-9A13-03D689ADD9E6}"/>
              </a:ext>
            </a:extLst>
          </p:cNvPr>
          <p:cNvSpPr/>
          <p:nvPr/>
        </p:nvSpPr>
        <p:spPr>
          <a:xfrm>
            <a:off x="1072569" y="3812207"/>
            <a:ext cx="56669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purpose of everything the Lord does?</a:t>
            </a:r>
          </a:p>
        </p:txBody>
      </p:sp>
      <p:sp>
        <p:nvSpPr>
          <p:cNvPr id="6" name="Rectángulo 5">
            <a:extLst>
              <a:ext uri="{FF2B5EF4-FFF2-40B4-BE49-F238E27FC236}">
                <a16:creationId xmlns:a16="http://schemas.microsoft.com/office/drawing/2014/main" id="{D873DF53-CAC9-44D6-9257-EC4B1B41D1E8}"/>
              </a:ext>
            </a:extLst>
          </p:cNvPr>
          <p:cNvSpPr/>
          <p:nvPr/>
        </p:nvSpPr>
        <p:spPr>
          <a:xfrm>
            <a:off x="3048000" y="4299945"/>
            <a:ext cx="6096000" cy="369332"/>
          </a:xfrm>
          <a:prstGeom prst="rect">
            <a:avLst/>
          </a:prstGeom>
        </p:spPr>
        <p:txBody>
          <a:bodyPr>
            <a:spAutoFit/>
          </a:bodyPr>
          <a:lstStyle/>
          <a:p>
            <a:pPr algn="just"/>
            <a:r>
              <a:rPr lang="en-US"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Everything the Lord does is for the benefit of the world.</a:t>
            </a:r>
          </a:p>
        </p:txBody>
      </p:sp>
      <p:sp>
        <p:nvSpPr>
          <p:cNvPr id="8" name="Rectángulo 7">
            <a:extLst>
              <a:ext uri="{FF2B5EF4-FFF2-40B4-BE49-F238E27FC236}">
                <a16:creationId xmlns:a16="http://schemas.microsoft.com/office/drawing/2014/main" id="{7EB24BA2-4621-40AB-87C2-938697E84D12}"/>
              </a:ext>
            </a:extLst>
          </p:cNvPr>
          <p:cNvSpPr/>
          <p:nvPr/>
        </p:nvSpPr>
        <p:spPr>
          <a:xfrm>
            <a:off x="1072569" y="5482604"/>
            <a:ext cx="73955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recognized the goodness of the Lord in your life?</a:t>
            </a:r>
          </a:p>
        </p:txBody>
      </p:sp>
    </p:spTree>
    <p:extLst>
      <p:ext uri="{BB962C8B-B14F-4D97-AF65-F5344CB8AC3E}">
        <p14:creationId xmlns:p14="http://schemas.microsoft.com/office/powerpoint/2010/main" val="1919956974"/>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841A689-9DA1-43D4-A7F6-728D393DE821}"/>
              </a:ext>
            </a:extLst>
          </p:cNvPr>
          <p:cNvSpPr/>
          <p:nvPr/>
        </p:nvSpPr>
        <p:spPr>
          <a:xfrm>
            <a:off x="923943" y="793832"/>
            <a:ext cx="2192775" cy="56005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603D994-B74F-47A7-AF2C-A9D1E6C6D8B4}"/>
              </a:ext>
            </a:extLst>
          </p:cNvPr>
          <p:cNvSpPr/>
          <p:nvPr/>
        </p:nvSpPr>
        <p:spPr>
          <a:xfrm>
            <a:off x="940904" y="1113182"/>
            <a:ext cx="9568068" cy="181588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diagonales cortadas 6">
            <a:extLst>
              <a:ext uri="{FF2B5EF4-FFF2-40B4-BE49-F238E27FC236}">
                <a16:creationId xmlns:a16="http://schemas.microsoft.com/office/drawing/2014/main" id="{075B3FE9-EBFA-4991-B0DE-6555025C704C}"/>
              </a:ext>
            </a:extLst>
          </p:cNvPr>
          <p:cNvSpPr/>
          <p:nvPr/>
        </p:nvSpPr>
        <p:spPr>
          <a:xfrm>
            <a:off x="940904" y="3260364"/>
            <a:ext cx="9568069" cy="2815754"/>
          </a:xfrm>
          <a:prstGeom prst="snip2DiagRect">
            <a:avLst>
              <a:gd name="adj1" fmla="val 0"/>
              <a:gd name="adj2" fmla="val 678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36</a:t>
            </a:r>
          </a:p>
        </p:txBody>
      </p:sp>
      <p:sp>
        <p:nvSpPr>
          <p:cNvPr id="2" name="Rectángulo 1">
            <a:extLst>
              <a:ext uri="{FF2B5EF4-FFF2-40B4-BE49-F238E27FC236}">
                <a16:creationId xmlns:a16="http://schemas.microsoft.com/office/drawing/2014/main" id="{674AC749-3BE5-4390-87FA-C7BBFBFC6F91}"/>
              </a:ext>
            </a:extLst>
          </p:cNvPr>
          <p:cNvSpPr/>
          <p:nvPr/>
        </p:nvSpPr>
        <p:spPr>
          <a:xfrm>
            <a:off x="1046921" y="743850"/>
            <a:ext cx="20697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26:25, 33</a:t>
            </a:r>
          </a:p>
        </p:txBody>
      </p:sp>
      <p:sp>
        <p:nvSpPr>
          <p:cNvPr id="4" name="Rectángulo 3">
            <a:extLst>
              <a:ext uri="{FF2B5EF4-FFF2-40B4-BE49-F238E27FC236}">
                <a16:creationId xmlns:a16="http://schemas.microsoft.com/office/drawing/2014/main" id="{2E4E493A-ED6E-4F95-993F-001971C0B142}"/>
              </a:ext>
            </a:extLst>
          </p:cNvPr>
          <p:cNvSpPr/>
          <p:nvPr/>
        </p:nvSpPr>
        <p:spPr>
          <a:xfrm>
            <a:off x="1046920" y="1113182"/>
            <a:ext cx="9462053"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Behold, doth he cry unto any, saying: Depart from me? Behold, I say unto you, Nay; but he saith: Come unto me all ye ends of the earth, buy milk and honey, without money and without price.</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For none of these iniquities come of the Lord; for he doeth that which is good among the children of men; and he doeth nothing save it be plain unto the children of men; and he inviteth them all to come unto him and partake of his goodness; and he denieth none that come unto him, black and white, bond and free, male and female; and he remembereth the heathen; and all are alike unto God, both Jew and Gentile.</a:t>
            </a:r>
          </a:p>
        </p:txBody>
      </p:sp>
      <p:sp>
        <p:nvSpPr>
          <p:cNvPr id="5" name="Rectángulo 4">
            <a:extLst>
              <a:ext uri="{FF2B5EF4-FFF2-40B4-BE49-F238E27FC236}">
                <a16:creationId xmlns:a16="http://schemas.microsoft.com/office/drawing/2014/main" id="{A3A11AA1-D712-48A6-A04F-A61624E7121D}"/>
              </a:ext>
            </a:extLst>
          </p:cNvPr>
          <p:cNvSpPr/>
          <p:nvPr/>
        </p:nvSpPr>
        <p:spPr>
          <a:xfrm>
            <a:off x="1046920" y="3339014"/>
            <a:ext cx="46773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Dieter F. Uchtdorf of the twelve Apostles:</a:t>
            </a:r>
          </a:p>
        </p:txBody>
      </p:sp>
      <p:sp>
        <p:nvSpPr>
          <p:cNvPr id="6" name="Rectángulo 5">
            <a:extLst>
              <a:ext uri="{FF2B5EF4-FFF2-40B4-BE49-F238E27FC236}">
                <a16:creationId xmlns:a16="http://schemas.microsoft.com/office/drawing/2014/main" id="{CC98DB2C-75D8-4116-9AB2-2D06DC85E496}"/>
              </a:ext>
            </a:extLst>
          </p:cNvPr>
          <p:cNvSpPr/>
          <p:nvPr/>
        </p:nvSpPr>
        <p:spPr>
          <a:xfrm>
            <a:off x="1046920" y="3708346"/>
            <a:ext cx="9462052" cy="2308324"/>
          </a:xfrm>
          <a:prstGeom prst="rect">
            <a:avLst/>
          </a:prstGeom>
        </p:spPr>
        <p:txBody>
          <a:bodyPr wrap="square">
            <a:spAutoFit/>
          </a:bodyPr>
          <a:lstStyle/>
          <a:p>
            <a:pPr algn="just"/>
            <a:r>
              <a:rPr lang="en-US" sz="1600" i="1" dirty="0">
                <a:solidFill>
                  <a:schemeClr val="accent2">
                    <a:lumMod val="50000"/>
                  </a:schemeClr>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“I hope that we welcome and love all of God’s children, including those who might dress, look, speak, or just do things differently. It is not good to make others feel as though they are deficient. Let us lift those around us. Let us extend a welcoming hand. Let us bestow upon our brothers and sisters in the Church a special measure of humanity, compassion, and charity so that they feel, at long last, they have finally found home. . . . “It seems only right and proper that we extend to others that which we so earnestly desire for ourselves.</a:t>
            </a:r>
          </a:p>
          <a:p>
            <a:pPr algn="just"/>
            <a:r>
              <a:rPr lang="en-US" sz="1600" i="1" dirty="0">
                <a:solidFill>
                  <a:schemeClr val="accent2">
                    <a:lumMod val="50000"/>
                  </a:schemeClr>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“I am not suggesting that we accept sin or overlook evil, in our personal life or in the world. Nevertheless, in our zeal, we sometimes confuse sin with sinner, and we condemn too quickly and with too little compassion. . . . “. . . Let our hearts and hands be stretched out in compassion toward others, for everyone is walking his or her own difficult path” (“You Are My Hands,” Ensign, May 2010, 68–69).</a:t>
            </a:r>
          </a:p>
        </p:txBody>
      </p:sp>
    </p:spTree>
    <p:extLst>
      <p:ext uri="{BB962C8B-B14F-4D97-AF65-F5344CB8AC3E}">
        <p14:creationId xmlns:p14="http://schemas.microsoft.com/office/powerpoint/2010/main" val="395363166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1283</Words>
  <Application>Microsoft Office PowerPoint</Application>
  <PresentationFormat>Panorámica</PresentationFormat>
  <Paragraphs>58</Paragraphs>
  <Slides>11</Slides>
  <Notes>0</Notes>
  <HiddenSlides>0</HiddenSlides>
  <MMClips>2</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Algerian</vt:lpstr>
      <vt:lpstr>Arial</vt:lpstr>
      <vt:lpstr>Calibri</vt:lpstr>
      <vt:lpstr>Candara</vt:lpstr>
      <vt:lpstr>Candara Light</vt:lpstr>
      <vt:lpstr>Century Gothic</vt:lpstr>
      <vt:lpstr>Georgia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6271</cp:revision>
  <dcterms:created xsi:type="dcterms:W3CDTF">2018-08-29T04:26:39Z</dcterms:created>
  <dcterms:modified xsi:type="dcterms:W3CDTF">2020-02-04T00:56:18Z</dcterms:modified>
</cp:coreProperties>
</file>