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60" r:id="rId3"/>
    <p:sldId id="561" r:id="rId4"/>
    <p:sldId id="562" r:id="rId5"/>
    <p:sldId id="563" r:id="rId6"/>
    <p:sldId id="564" r:id="rId7"/>
    <p:sldId id="565" r:id="rId8"/>
    <p:sldId id="567" r:id="rId9"/>
    <p:sldId id="566" r:id="rId10"/>
    <p:sldId id="568" r:id="rId11"/>
    <p:sldId id="569" r:id="rId12"/>
    <p:sldId id="570" r:id="rId13"/>
    <p:sldId id="5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372DF"/>
    <a:srgbClr val="CC0000"/>
    <a:srgbClr val="E97159"/>
    <a:srgbClr val="FF3300"/>
    <a:srgbClr val="B9DF63"/>
    <a:srgbClr val="4D6F0F"/>
    <a:srgbClr val="FFCCFF"/>
    <a:srgbClr val="D6E51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62" d="100"/>
          <a:sy n="62" d="100"/>
        </p:scale>
        <p:origin x="102" y="4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H4NcI1AVVA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rgbClr val="6372DF"/>
                </a:solidFill>
                <a:effectLst>
                  <a:outerShdw blurRad="38100" dist="38100" dir="2700000" algn="tl">
                    <a:srgbClr val="000000">
                      <a:alpha val="43137"/>
                    </a:srgbClr>
                  </a:outerShdw>
                </a:effectLst>
                <a:latin typeface="Georgia" panose="02040502050405020303" pitchFamily="18" charset="0"/>
                <a:ea typeface="Cambria" panose="02040503050406030204" pitchFamily="18"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AF3A4E0-A35B-42A0-842B-EEC1D870CC9E}"/>
              </a:ext>
            </a:extLst>
          </p:cNvPr>
          <p:cNvSpPr/>
          <p:nvPr/>
        </p:nvSpPr>
        <p:spPr>
          <a:xfrm>
            <a:off x="779375" y="1220502"/>
            <a:ext cx="2390398" cy="66694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5933227-775F-49C4-8627-1ED5B7E458AE}"/>
              </a:ext>
            </a:extLst>
          </p:cNvPr>
          <p:cNvSpPr/>
          <p:nvPr/>
        </p:nvSpPr>
        <p:spPr>
          <a:xfrm>
            <a:off x="779375" y="1558175"/>
            <a:ext cx="9941634" cy="3355646"/>
          </a:xfrm>
          <a:prstGeom prst="roundRect">
            <a:avLst>
              <a:gd name="adj" fmla="val 1153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2" name="Rectángulo 1">
            <a:extLst>
              <a:ext uri="{FF2B5EF4-FFF2-40B4-BE49-F238E27FC236}">
                <a16:creationId xmlns:a16="http://schemas.microsoft.com/office/drawing/2014/main" id="{267D410C-A1EF-42C7-B2E8-A33365F5A265}"/>
              </a:ext>
            </a:extLst>
          </p:cNvPr>
          <p:cNvSpPr/>
          <p:nvPr/>
        </p:nvSpPr>
        <p:spPr>
          <a:xfrm>
            <a:off x="3695343" y="863013"/>
            <a:ext cx="4801314"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believing in Jesus Christ is the right way</a:t>
            </a:r>
          </a:p>
        </p:txBody>
      </p:sp>
      <p:sp>
        <p:nvSpPr>
          <p:cNvPr id="4" name="Rectángulo 3">
            <a:extLst>
              <a:ext uri="{FF2B5EF4-FFF2-40B4-BE49-F238E27FC236}">
                <a16:creationId xmlns:a16="http://schemas.microsoft.com/office/drawing/2014/main" id="{2FB29F36-639D-4B5C-B5E6-7D4734C22858}"/>
              </a:ext>
            </a:extLst>
          </p:cNvPr>
          <p:cNvSpPr/>
          <p:nvPr/>
        </p:nvSpPr>
        <p:spPr>
          <a:xfrm>
            <a:off x="779375" y="1232345"/>
            <a:ext cx="239039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25:20, 23-26</a:t>
            </a:r>
          </a:p>
        </p:txBody>
      </p:sp>
      <p:sp>
        <p:nvSpPr>
          <p:cNvPr id="5" name="Rectángulo 4">
            <a:extLst>
              <a:ext uri="{FF2B5EF4-FFF2-40B4-BE49-F238E27FC236}">
                <a16:creationId xmlns:a16="http://schemas.microsoft.com/office/drawing/2014/main" id="{A9C4FB2A-57CA-4DB5-A718-B810BAD9CE6B}"/>
              </a:ext>
            </a:extLst>
          </p:cNvPr>
          <p:cNvSpPr/>
          <p:nvPr/>
        </p:nvSpPr>
        <p:spPr>
          <a:xfrm>
            <a:off x="779375" y="5034674"/>
            <a:ext cx="49936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Salvation comes only through Jesus Christ.</a:t>
            </a:r>
          </a:p>
        </p:txBody>
      </p:sp>
      <p:sp>
        <p:nvSpPr>
          <p:cNvPr id="6" name="Rectángulo 5">
            <a:extLst>
              <a:ext uri="{FF2B5EF4-FFF2-40B4-BE49-F238E27FC236}">
                <a16:creationId xmlns:a16="http://schemas.microsoft.com/office/drawing/2014/main" id="{382A7E29-300C-4240-B330-7535C6256357}"/>
              </a:ext>
            </a:extLst>
          </p:cNvPr>
          <p:cNvSpPr/>
          <p:nvPr/>
        </p:nvSpPr>
        <p:spPr>
          <a:xfrm>
            <a:off x="779375" y="1589834"/>
            <a:ext cx="9941634" cy="3323987"/>
          </a:xfrm>
          <a:prstGeom prst="rect">
            <a:avLst/>
          </a:prstGeom>
        </p:spPr>
        <p:txBody>
          <a:bodyPr wrap="square">
            <a:spAutoFit/>
          </a:bodyPr>
          <a:lstStyle/>
          <a:p>
            <a:pPr algn="just"/>
            <a:r>
              <a:rPr lang="en-US" sz="1500" b="1" dirty="0">
                <a:solidFill>
                  <a:schemeClr val="bg1"/>
                </a:solidFill>
                <a:latin typeface="Arial" panose="020B0604020202020204" pitchFamily="34" charset="0"/>
                <a:cs typeface="Arial" panose="020B0604020202020204" pitchFamily="34" charset="0"/>
              </a:rPr>
              <a:t>20 </a:t>
            </a:r>
            <a:r>
              <a:rPr lang="en-US" sz="1500" dirty="0">
                <a:solidFill>
                  <a:schemeClr val="bg1"/>
                </a:solidFill>
                <a:latin typeface="Arial" panose="020B0604020202020204" pitchFamily="34" charset="0"/>
                <a:cs typeface="Arial" panose="020B0604020202020204" pitchFamily="34" charset="0"/>
              </a:rPr>
              <a:t>And now, my brethren, I have spoken plainly that ye cannot err. And as the Lord God liveth that brought Israel up out of the land of Egypt, and gave unto Moses power that he should heal the nations after they had been bitten by the poisonous serpents, if they would cast their eyes unto the serpent which he did raise up before them, and also gave him power that he should smite the rock and the water should come forth; yea, behold I say unto you, that as these things are true, and as the Lord God liveth, there is none other name given under heaven save it be this Jesus Christ, of which I have spoken, whereby man can be saved.</a:t>
            </a:r>
          </a:p>
          <a:p>
            <a:pPr algn="just" fontAlgn="base"/>
            <a:r>
              <a:rPr lang="en-US" sz="1500" b="1" dirty="0">
                <a:solidFill>
                  <a:schemeClr val="bg1"/>
                </a:solidFill>
                <a:latin typeface="Arial" panose="020B0604020202020204" pitchFamily="34" charset="0"/>
                <a:cs typeface="Arial" panose="020B0604020202020204" pitchFamily="34" charset="0"/>
              </a:rPr>
              <a:t>23 </a:t>
            </a:r>
            <a:r>
              <a:rPr lang="en-US" sz="1500" dirty="0">
                <a:solidFill>
                  <a:schemeClr val="bg1"/>
                </a:solidFill>
                <a:latin typeface="Arial" panose="020B0604020202020204" pitchFamily="34" charset="0"/>
                <a:cs typeface="Arial" panose="020B0604020202020204" pitchFamily="34" charset="0"/>
              </a:rPr>
              <a:t>For we labor diligently to write, to persuade our children, and also our brethren, to believe in Christ, and to be reconciled to God; for we know that it is by grace that we are saved, after all we can do.</a:t>
            </a:r>
          </a:p>
          <a:p>
            <a:pPr algn="just" fontAlgn="base"/>
            <a:r>
              <a:rPr lang="en-US" sz="1500" b="1" dirty="0">
                <a:solidFill>
                  <a:schemeClr val="bg1"/>
                </a:solidFill>
                <a:latin typeface="Arial" panose="020B0604020202020204" pitchFamily="34" charset="0"/>
                <a:cs typeface="Arial" panose="020B0604020202020204" pitchFamily="34" charset="0"/>
              </a:rPr>
              <a:t>24 </a:t>
            </a:r>
            <a:r>
              <a:rPr lang="en-US" sz="1500" dirty="0">
                <a:solidFill>
                  <a:schemeClr val="bg1"/>
                </a:solidFill>
                <a:latin typeface="Arial" panose="020B0604020202020204" pitchFamily="34" charset="0"/>
                <a:cs typeface="Arial" panose="020B0604020202020204" pitchFamily="34" charset="0"/>
              </a:rPr>
              <a:t>And, notwithstanding we believe in Christ, we keep the law of Moses, and look forward with steadfastness unto Christ, until the law shall be fulfilled.</a:t>
            </a:r>
          </a:p>
          <a:p>
            <a:pPr algn="just" fontAlgn="base"/>
            <a:r>
              <a:rPr lang="en-US" sz="1500" b="1" dirty="0">
                <a:solidFill>
                  <a:schemeClr val="bg1"/>
                </a:solidFill>
                <a:latin typeface="Arial" panose="020B0604020202020204" pitchFamily="34" charset="0"/>
                <a:cs typeface="Arial" panose="020B0604020202020204" pitchFamily="34" charset="0"/>
              </a:rPr>
              <a:t>25 </a:t>
            </a:r>
            <a:r>
              <a:rPr lang="en-US" sz="1500" dirty="0">
                <a:solidFill>
                  <a:schemeClr val="bg1"/>
                </a:solidFill>
                <a:latin typeface="Arial" panose="020B0604020202020204" pitchFamily="34" charset="0"/>
                <a:cs typeface="Arial" panose="020B0604020202020204" pitchFamily="34" charset="0"/>
              </a:rPr>
              <a:t>For, for this end was the law given; wherefore the law hath become dead unto us, and we are made alive in Christ because of our faith; yet we keep the law because of the commandments.</a:t>
            </a:r>
          </a:p>
          <a:p>
            <a:pPr algn="just" fontAlgn="base"/>
            <a:r>
              <a:rPr lang="en-US" sz="1500" b="1" dirty="0">
                <a:solidFill>
                  <a:schemeClr val="bg1"/>
                </a:solidFill>
                <a:latin typeface="Arial" panose="020B0604020202020204" pitchFamily="34" charset="0"/>
                <a:cs typeface="Arial" panose="020B0604020202020204" pitchFamily="34" charset="0"/>
              </a:rPr>
              <a:t>26 </a:t>
            </a:r>
            <a:r>
              <a:rPr lang="en-US" sz="1500" dirty="0">
                <a:solidFill>
                  <a:schemeClr val="bg1"/>
                </a:solidFill>
                <a:latin typeface="Arial" panose="020B0604020202020204" pitchFamily="34" charset="0"/>
                <a:cs typeface="Arial" panose="020B0604020202020204" pitchFamily="34" charset="0"/>
              </a:rPr>
              <a:t>And we talk of Christ, we rejoice in Christ, we preach of Christ, we prophesy of Christ, and we write according to our prophecies, that our children may know to what source they may look for a remission of their sins.</a:t>
            </a:r>
          </a:p>
        </p:txBody>
      </p:sp>
      <p:sp>
        <p:nvSpPr>
          <p:cNvPr id="8" name="Rectángulo 7">
            <a:extLst>
              <a:ext uri="{FF2B5EF4-FFF2-40B4-BE49-F238E27FC236}">
                <a16:creationId xmlns:a16="http://schemas.microsoft.com/office/drawing/2014/main" id="{639699E8-BAA6-4D47-A6E6-1430081A8B2F}"/>
              </a:ext>
            </a:extLst>
          </p:cNvPr>
          <p:cNvSpPr/>
          <p:nvPr/>
        </p:nvSpPr>
        <p:spPr>
          <a:xfrm>
            <a:off x="779375" y="5404006"/>
            <a:ext cx="79670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Because of Jesus Christ, we can be saved by grace after all we can do.</a:t>
            </a:r>
          </a:p>
        </p:txBody>
      </p:sp>
      <p:sp>
        <p:nvSpPr>
          <p:cNvPr id="9" name="Rectángulo 8">
            <a:extLst>
              <a:ext uri="{FF2B5EF4-FFF2-40B4-BE49-F238E27FC236}">
                <a16:creationId xmlns:a16="http://schemas.microsoft.com/office/drawing/2014/main" id="{63E60DF7-99F0-42FD-9577-6FA32C6D57BC}"/>
              </a:ext>
            </a:extLst>
          </p:cNvPr>
          <p:cNvSpPr/>
          <p:nvPr/>
        </p:nvSpPr>
        <p:spPr>
          <a:xfrm>
            <a:off x="779375" y="5810321"/>
            <a:ext cx="82718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Through the Savior’s Atonement, we can receive a remission of our sins.</a:t>
            </a:r>
          </a:p>
        </p:txBody>
      </p:sp>
    </p:spTree>
    <p:extLst>
      <p:ext uri="{BB962C8B-B14F-4D97-AF65-F5344CB8AC3E}">
        <p14:creationId xmlns:p14="http://schemas.microsoft.com/office/powerpoint/2010/main" val="2254378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8)">
                                      <p:cBhvr>
                                        <p:cTn id="7" dur="1000"/>
                                        <p:tgtEl>
                                          <p:spTgt spid="11"/>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8)">
                                      <p:cBhvr>
                                        <p:cTn id="10" dur="1000"/>
                                        <p:tgtEl>
                                          <p:spTgt spid="10"/>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8)">
                                      <p:cBhvr>
                                        <p:cTn id="13" dur="1000"/>
                                        <p:tgtEl>
                                          <p:spTgt spid="4"/>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8)">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upRight)">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B72F66D-0024-4ED6-AA00-5076639B5EB4}"/>
              </a:ext>
            </a:extLst>
          </p:cNvPr>
          <p:cNvSpPr/>
          <p:nvPr/>
        </p:nvSpPr>
        <p:spPr>
          <a:xfrm>
            <a:off x="1046920" y="3568582"/>
            <a:ext cx="35974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this means?</a:t>
            </a:r>
          </a:p>
        </p:txBody>
      </p:sp>
      <p:sp>
        <p:nvSpPr>
          <p:cNvPr id="13" name="Rectángulo 12">
            <a:extLst>
              <a:ext uri="{FF2B5EF4-FFF2-40B4-BE49-F238E27FC236}">
                <a16:creationId xmlns:a16="http://schemas.microsoft.com/office/drawing/2014/main" id="{89730C1B-05EF-4E96-AFF8-C68172B3A272}"/>
              </a:ext>
            </a:extLst>
          </p:cNvPr>
          <p:cNvSpPr/>
          <p:nvPr/>
        </p:nvSpPr>
        <p:spPr>
          <a:xfrm>
            <a:off x="1046913" y="2133378"/>
            <a:ext cx="1619360" cy="62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29D65A36-9784-4067-AD92-68EF0AD24E88}"/>
              </a:ext>
            </a:extLst>
          </p:cNvPr>
          <p:cNvSpPr/>
          <p:nvPr/>
        </p:nvSpPr>
        <p:spPr>
          <a:xfrm>
            <a:off x="1076013" y="799741"/>
            <a:ext cx="1590260" cy="62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8911A604-B76D-41A7-9C98-B280E2A42978}"/>
              </a:ext>
            </a:extLst>
          </p:cNvPr>
          <p:cNvSpPr/>
          <p:nvPr/>
        </p:nvSpPr>
        <p:spPr>
          <a:xfrm>
            <a:off x="1046917" y="2505780"/>
            <a:ext cx="9462051" cy="97579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37F412DF-3967-4A80-857C-E2570F182723}"/>
              </a:ext>
            </a:extLst>
          </p:cNvPr>
          <p:cNvSpPr/>
          <p:nvPr/>
        </p:nvSpPr>
        <p:spPr>
          <a:xfrm>
            <a:off x="1076014" y="1094911"/>
            <a:ext cx="9462050" cy="94050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2" name="Rectángulo 1">
            <a:extLst>
              <a:ext uri="{FF2B5EF4-FFF2-40B4-BE49-F238E27FC236}">
                <a16:creationId xmlns:a16="http://schemas.microsoft.com/office/drawing/2014/main" id="{F5D9DF0D-A994-4BC7-AF1B-F581D2AAA9C8}"/>
              </a:ext>
            </a:extLst>
          </p:cNvPr>
          <p:cNvSpPr/>
          <p:nvPr/>
        </p:nvSpPr>
        <p:spPr>
          <a:xfrm>
            <a:off x="1046921" y="74385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25:23 </a:t>
            </a:r>
          </a:p>
        </p:txBody>
      </p:sp>
      <p:sp>
        <p:nvSpPr>
          <p:cNvPr id="4" name="Rectángulo 3">
            <a:extLst>
              <a:ext uri="{FF2B5EF4-FFF2-40B4-BE49-F238E27FC236}">
                <a16:creationId xmlns:a16="http://schemas.microsoft.com/office/drawing/2014/main" id="{830BAFBA-DD50-4777-8925-0F6211EA649C}"/>
              </a:ext>
            </a:extLst>
          </p:cNvPr>
          <p:cNvSpPr/>
          <p:nvPr/>
        </p:nvSpPr>
        <p:spPr>
          <a:xfrm>
            <a:off x="1046920" y="2141666"/>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10:24 </a:t>
            </a:r>
          </a:p>
        </p:txBody>
      </p:sp>
      <p:sp>
        <p:nvSpPr>
          <p:cNvPr id="5" name="Rectángulo 4">
            <a:extLst>
              <a:ext uri="{FF2B5EF4-FFF2-40B4-BE49-F238E27FC236}">
                <a16:creationId xmlns:a16="http://schemas.microsoft.com/office/drawing/2014/main" id="{EA3D39FE-B236-4279-8504-B17EAB22EA64}"/>
              </a:ext>
            </a:extLst>
          </p:cNvPr>
          <p:cNvSpPr/>
          <p:nvPr/>
        </p:nvSpPr>
        <p:spPr>
          <a:xfrm>
            <a:off x="1046920" y="1073426"/>
            <a:ext cx="9462053"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we labor diligently to write, to persuade our children, and also our brethren, to believe in Christ, and to be reconciled to God; for we know that it is by grace that we are saved, after all we can do.</a:t>
            </a:r>
          </a:p>
        </p:txBody>
      </p:sp>
      <p:sp>
        <p:nvSpPr>
          <p:cNvPr id="6" name="Rectángulo 5">
            <a:extLst>
              <a:ext uri="{FF2B5EF4-FFF2-40B4-BE49-F238E27FC236}">
                <a16:creationId xmlns:a16="http://schemas.microsoft.com/office/drawing/2014/main" id="{240073D5-FB7D-41B2-98A0-2532CC8C6991}"/>
              </a:ext>
            </a:extLst>
          </p:cNvPr>
          <p:cNvSpPr/>
          <p:nvPr/>
        </p:nvSpPr>
        <p:spPr>
          <a:xfrm>
            <a:off x="1046920" y="2505670"/>
            <a:ext cx="9462052"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Wherefore, my beloved brethren, reconcile yourselves to the will of God, and not to the will of the devil and the flesh; and remember, after ye are reconciled unto God, that it is only in and through the grace of God that ye are saved.</a:t>
            </a:r>
          </a:p>
        </p:txBody>
      </p:sp>
      <p:sp>
        <p:nvSpPr>
          <p:cNvPr id="8" name="Rectángulo 7">
            <a:extLst>
              <a:ext uri="{FF2B5EF4-FFF2-40B4-BE49-F238E27FC236}">
                <a16:creationId xmlns:a16="http://schemas.microsoft.com/office/drawing/2014/main" id="{D0D49422-BED4-45C0-B8CD-DD84815CF2CE}"/>
              </a:ext>
            </a:extLst>
          </p:cNvPr>
          <p:cNvSpPr/>
          <p:nvPr/>
        </p:nvSpPr>
        <p:spPr>
          <a:xfrm>
            <a:off x="1046919" y="3937914"/>
            <a:ext cx="946205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2 Nephi 10:24 and 25:23 teach about the relationship between grace and our efforts?</a:t>
            </a:r>
          </a:p>
        </p:txBody>
      </p:sp>
      <p:sp>
        <p:nvSpPr>
          <p:cNvPr id="9" name="Rectángulo 8">
            <a:extLst>
              <a:ext uri="{FF2B5EF4-FFF2-40B4-BE49-F238E27FC236}">
                <a16:creationId xmlns:a16="http://schemas.microsoft.com/office/drawing/2014/main" id="{24174855-A442-4ABB-8E47-046824FF96BA}"/>
              </a:ext>
            </a:extLst>
          </p:cNvPr>
          <p:cNvSpPr/>
          <p:nvPr/>
        </p:nvSpPr>
        <p:spPr>
          <a:xfrm>
            <a:off x="1011828" y="4636822"/>
            <a:ext cx="546816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you to be saved by grace?</a:t>
            </a:r>
          </a:p>
        </p:txBody>
      </p:sp>
    </p:spTree>
    <p:extLst>
      <p:ext uri="{BB962C8B-B14F-4D97-AF65-F5344CB8AC3E}">
        <p14:creationId xmlns:p14="http://schemas.microsoft.com/office/powerpoint/2010/main" val="1653772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500"/>
                                        <p:tgtEl>
                                          <p:spTgt spid="1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vertical)">
                                      <p:cBhvr>
                                        <p:cTn id="10" dur="500"/>
                                        <p:tgtEl>
                                          <p:spTgt spid="11"/>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vertical)">
                                      <p:cBhvr>
                                        <p:cTn id="13" dur="500"/>
                                        <p:tgtEl>
                                          <p:spTgt spid="4"/>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1" grpId="0" animBg="1"/>
      <p:bldP spid="4"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D542D78-18BA-4834-B411-9AF01643D288}"/>
              </a:ext>
            </a:extLst>
          </p:cNvPr>
          <p:cNvSpPr/>
          <p:nvPr/>
        </p:nvSpPr>
        <p:spPr>
          <a:xfrm>
            <a:off x="1317146" y="1399078"/>
            <a:ext cx="66739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you do to “talk of Christ” and “rejoice in Christ”?</a:t>
            </a:r>
          </a:p>
        </p:txBody>
      </p:sp>
      <p:sp>
        <p:nvSpPr>
          <p:cNvPr id="9" name="Rectángulo 8">
            <a:extLst>
              <a:ext uri="{FF2B5EF4-FFF2-40B4-BE49-F238E27FC236}">
                <a16:creationId xmlns:a16="http://schemas.microsoft.com/office/drawing/2014/main" id="{E47D72A7-C27D-4802-951D-771584BE5759}"/>
              </a:ext>
            </a:extLst>
          </p:cNvPr>
          <p:cNvSpPr/>
          <p:nvPr/>
        </p:nvSpPr>
        <p:spPr>
          <a:xfrm>
            <a:off x="1317146" y="738125"/>
            <a:ext cx="2005677" cy="7042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27212066-178B-419C-9199-D4BB92788E60}"/>
              </a:ext>
            </a:extLst>
          </p:cNvPr>
          <p:cNvSpPr/>
          <p:nvPr/>
        </p:nvSpPr>
        <p:spPr>
          <a:xfrm>
            <a:off x="1317147" y="1056250"/>
            <a:ext cx="9244836" cy="147732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2" name="Rectángulo 1">
            <a:extLst>
              <a:ext uri="{FF2B5EF4-FFF2-40B4-BE49-F238E27FC236}">
                <a16:creationId xmlns:a16="http://schemas.microsoft.com/office/drawing/2014/main" id="{EA4407E4-6773-4EF4-BE5C-8759B5076F8D}"/>
              </a:ext>
            </a:extLst>
          </p:cNvPr>
          <p:cNvSpPr/>
          <p:nvPr/>
        </p:nvSpPr>
        <p:spPr>
          <a:xfrm>
            <a:off x="1317147" y="739926"/>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25:24-25</a:t>
            </a:r>
          </a:p>
        </p:txBody>
      </p:sp>
      <p:sp>
        <p:nvSpPr>
          <p:cNvPr id="4" name="Rectángulo 3">
            <a:extLst>
              <a:ext uri="{FF2B5EF4-FFF2-40B4-BE49-F238E27FC236}">
                <a16:creationId xmlns:a16="http://schemas.microsoft.com/office/drawing/2014/main" id="{EE9181E3-23D1-4AD4-95D8-7E2C5B2D63DC}"/>
              </a:ext>
            </a:extLst>
          </p:cNvPr>
          <p:cNvSpPr/>
          <p:nvPr/>
        </p:nvSpPr>
        <p:spPr>
          <a:xfrm>
            <a:off x="1317147" y="1029746"/>
            <a:ext cx="924483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notwithstanding we believe in Christ, we keep the law of Moses, and look forward with steadfastness unto Christ, until the law shall be fulfilled.</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For, for this end was the law given; wherefore the law hath become dead unto us, and we are made alive in Christ because of our faith; yet we keep the law because of the commandments.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F7B1052-F87E-4A86-A218-B4A77E366CE6}"/>
              </a:ext>
            </a:extLst>
          </p:cNvPr>
          <p:cNvSpPr/>
          <p:nvPr/>
        </p:nvSpPr>
        <p:spPr>
          <a:xfrm>
            <a:off x="1317147" y="2682842"/>
            <a:ext cx="92448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2 Nephi 25:23-26 about the reasons why we should keep the commandments?</a:t>
            </a:r>
          </a:p>
        </p:txBody>
      </p:sp>
      <p:sp>
        <p:nvSpPr>
          <p:cNvPr id="7" name="Rectángulo 6">
            <a:extLst>
              <a:ext uri="{FF2B5EF4-FFF2-40B4-BE49-F238E27FC236}">
                <a16:creationId xmlns:a16="http://schemas.microsoft.com/office/drawing/2014/main" id="{006C3C68-5147-462F-827E-5B192C87037D}"/>
              </a:ext>
            </a:extLst>
          </p:cNvPr>
          <p:cNvSpPr/>
          <p:nvPr/>
        </p:nvSpPr>
        <p:spPr>
          <a:xfrm>
            <a:off x="1317147" y="3687054"/>
            <a:ext cx="55867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you do to help others believe in Christ?</a:t>
            </a:r>
          </a:p>
        </p:txBody>
      </p:sp>
    </p:spTree>
    <p:extLst>
      <p:ext uri="{BB962C8B-B14F-4D97-AF65-F5344CB8AC3E}">
        <p14:creationId xmlns:p14="http://schemas.microsoft.com/office/powerpoint/2010/main" val="27855755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8.33333E-7 2.96296E-6 L -0.00026 0.28379 " pathEditMode="relative" rAng="0" ptsTypes="AA">
                                      <p:cBhvr>
                                        <p:cTn id="11" dur="2000" fill="hold"/>
                                        <p:tgtEl>
                                          <p:spTgt spid="6"/>
                                        </p:tgtEl>
                                        <p:attrNameLst>
                                          <p:attrName>ppt_x</p:attrName>
                                          <p:attrName>ppt_y</p:attrName>
                                        </p:attrNameLst>
                                      </p:cBhvr>
                                      <p:rCtr x="-13" y="14190"/>
                                    </p:animMotion>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pic>
        <p:nvPicPr>
          <p:cNvPr id="2" name="Elementos multimedia en línea 1" title="Prophet Testifies of Jesus Christ in Southeast Asia">
            <a:hlinkClick r:id="" action="ppaction://media"/>
            <a:extLst>
              <a:ext uri="{FF2B5EF4-FFF2-40B4-BE49-F238E27FC236}">
                <a16:creationId xmlns:a16="http://schemas.microsoft.com/office/drawing/2014/main" id="{85197252-B20B-4164-86F4-D95ABEC1B7EC}"/>
              </a:ext>
            </a:extLst>
          </p:cNvPr>
          <p:cNvPicPr>
            <a:picLocks noRot="1" noChangeAspect="1"/>
          </p:cNvPicPr>
          <p:nvPr>
            <a:videoFile r:link="rId1"/>
          </p:nvPr>
        </p:nvPicPr>
        <p:blipFill>
          <a:blip r:embed="rId3"/>
          <a:stretch>
            <a:fillRect/>
          </a:stretch>
        </p:blipFill>
        <p:spPr>
          <a:xfrm>
            <a:off x="2249926" y="1113182"/>
            <a:ext cx="7954249" cy="44742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395967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4" name="Rectángulo 3">
            <a:extLst>
              <a:ext uri="{FF2B5EF4-FFF2-40B4-BE49-F238E27FC236}">
                <a16:creationId xmlns:a16="http://schemas.microsoft.com/office/drawing/2014/main" id="{6B3B2657-D51A-41B7-BF3F-464C0626C740}"/>
              </a:ext>
            </a:extLst>
          </p:cNvPr>
          <p:cNvSpPr/>
          <p:nvPr/>
        </p:nvSpPr>
        <p:spPr>
          <a:xfrm>
            <a:off x="4069996" y="2875002"/>
            <a:ext cx="4052007" cy="1107996"/>
          </a:xfrm>
          <a:prstGeom prst="rect">
            <a:avLst/>
          </a:prstGeom>
        </p:spPr>
        <p:txBody>
          <a:bodyPr wrap="none">
            <a:spAutoFit/>
          </a:bodyPr>
          <a:lstStyle/>
          <a:p>
            <a:r>
              <a:rPr lang="en-US" sz="6600" dirty="0">
                <a:solidFill>
                  <a:schemeClr val="bg1"/>
                </a:solidFill>
                <a:latin typeface="Constantia" panose="02030602050306030303" pitchFamily="18" charset="0"/>
              </a:rPr>
              <a:t>2 Nephi 25</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2" name="Rectángulo 1">
            <a:extLst>
              <a:ext uri="{FF2B5EF4-FFF2-40B4-BE49-F238E27FC236}">
                <a16:creationId xmlns:a16="http://schemas.microsoft.com/office/drawing/2014/main" id="{6D037650-3A6C-45CE-9AC8-32F4D0A53EF0}"/>
              </a:ext>
            </a:extLst>
          </p:cNvPr>
          <p:cNvSpPr/>
          <p:nvPr/>
        </p:nvSpPr>
        <p:spPr>
          <a:xfrm>
            <a:off x="1815548" y="2459504"/>
            <a:ext cx="8772939" cy="1938992"/>
          </a:xfrm>
          <a:prstGeom prst="rect">
            <a:avLst/>
          </a:prstGeom>
        </p:spPr>
        <p:txBody>
          <a:bodyPr wrap="square">
            <a:spAutoFit/>
          </a:bodyPr>
          <a:lstStyle/>
          <a:p>
            <a:pPr algn="ctr"/>
            <a:r>
              <a:rPr lang="en-US" sz="4000" dirty="0">
                <a:solidFill>
                  <a:schemeClr val="accent2">
                    <a:lumMod val="75000"/>
                  </a:schemeClr>
                </a:solidFill>
                <a:latin typeface="Bahnschrift SemiBold" panose="020B0502040204020203" pitchFamily="34" charset="0"/>
              </a:rPr>
              <a:t>“Nephi teaches that we can understand the words of Isaiah when we have the spirit of prophecy”</a:t>
            </a:r>
          </a:p>
        </p:txBody>
      </p:sp>
      <p:sp>
        <p:nvSpPr>
          <p:cNvPr id="4" name="Rectángulo 3">
            <a:extLst>
              <a:ext uri="{FF2B5EF4-FFF2-40B4-BE49-F238E27FC236}">
                <a16:creationId xmlns:a16="http://schemas.microsoft.com/office/drawing/2014/main" id="{A93C1CED-96B1-41CB-A691-4A2870CB6AB1}"/>
              </a:ext>
            </a:extLst>
          </p:cNvPr>
          <p:cNvSpPr/>
          <p:nvPr/>
        </p:nvSpPr>
        <p:spPr>
          <a:xfrm>
            <a:off x="1046921" y="928516"/>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25:1–8</a:t>
            </a:r>
          </a:p>
        </p:txBody>
      </p:sp>
    </p:spTree>
    <p:extLst>
      <p:ext uri="{BB962C8B-B14F-4D97-AF65-F5344CB8AC3E}">
        <p14:creationId xmlns:p14="http://schemas.microsoft.com/office/powerpoint/2010/main" val="393088308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9A9A876-E60A-490F-BEEA-D529C1718E31}"/>
              </a:ext>
            </a:extLst>
          </p:cNvPr>
          <p:cNvSpPr/>
          <p:nvPr/>
        </p:nvSpPr>
        <p:spPr>
          <a:xfrm>
            <a:off x="5049079" y="751344"/>
            <a:ext cx="1590260" cy="62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95CCF9D7-54DA-454E-AE8D-99364F7E567C}"/>
              </a:ext>
            </a:extLst>
          </p:cNvPr>
          <p:cNvSpPr/>
          <p:nvPr/>
        </p:nvSpPr>
        <p:spPr>
          <a:xfrm>
            <a:off x="5049079" y="1113182"/>
            <a:ext cx="5393634" cy="2562039"/>
          </a:xfrm>
          <a:prstGeom prst="roundRect">
            <a:avLst>
              <a:gd name="adj" fmla="val 9804"/>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pic>
        <p:nvPicPr>
          <p:cNvPr id="2" name="Imagen 1">
            <a:extLst>
              <a:ext uri="{FF2B5EF4-FFF2-40B4-BE49-F238E27FC236}">
                <a16:creationId xmlns:a16="http://schemas.microsoft.com/office/drawing/2014/main" id="{BDDDB410-EAC6-455C-BC20-F35D630E2611}"/>
              </a:ext>
            </a:extLst>
          </p:cNvPr>
          <p:cNvPicPr>
            <a:picLocks noChangeAspect="1"/>
          </p:cNvPicPr>
          <p:nvPr/>
        </p:nvPicPr>
        <p:blipFill rotWithShape="1">
          <a:blip r:embed="rId2"/>
          <a:srcRect l="31087" t="25302" r="38696" b="29265"/>
          <a:stretch/>
        </p:blipFill>
        <p:spPr>
          <a:xfrm>
            <a:off x="1046921" y="1014654"/>
            <a:ext cx="3684104" cy="3114261"/>
          </a:xfrm>
          <a:prstGeom prst="rect">
            <a:avLst/>
          </a:prstGeom>
        </p:spPr>
      </p:pic>
      <p:sp>
        <p:nvSpPr>
          <p:cNvPr id="4" name="Rectángulo 3">
            <a:extLst>
              <a:ext uri="{FF2B5EF4-FFF2-40B4-BE49-F238E27FC236}">
                <a16:creationId xmlns:a16="http://schemas.microsoft.com/office/drawing/2014/main" id="{48DEB07F-8F74-43C3-83A0-F4069A201D84}"/>
              </a:ext>
            </a:extLst>
          </p:cNvPr>
          <p:cNvSpPr/>
          <p:nvPr/>
        </p:nvSpPr>
        <p:spPr>
          <a:xfrm>
            <a:off x="5049079" y="751344"/>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25:4. </a:t>
            </a:r>
          </a:p>
        </p:txBody>
      </p:sp>
      <p:sp>
        <p:nvSpPr>
          <p:cNvPr id="5" name="Rectángulo 4">
            <a:extLst>
              <a:ext uri="{FF2B5EF4-FFF2-40B4-BE49-F238E27FC236}">
                <a16:creationId xmlns:a16="http://schemas.microsoft.com/office/drawing/2014/main" id="{A3AD36CD-51DD-40B1-BE25-0928A2C6B45D}"/>
              </a:ext>
            </a:extLst>
          </p:cNvPr>
          <p:cNvSpPr/>
          <p:nvPr/>
        </p:nvSpPr>
        <p:spPr>
          <a:xfrm>
            <a:off x="5049079" y="1120676"/>
            <a:ext cx="5393634" cy="255454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Wherefore, hearken, O my people, which are of the house of Israel, and give ear unto my words; for because the words of Isaiah are not plain unto you, nevertheless they are plain unto all those that are filled with the spirit of prophecy. But I give unto you a prophecy, according to the spirit which is in me; wherefore I shall prophesy according to the plainness which hath been with me from the time that I came out from Jerusalem with my father; for behold, my soul delighteth in plainness unto my people, that they may learn.</a:t>
            </a:r>
          </a:p>
        </p:txBody>
      </p:sp>
      <p:sp>
        <p:nvSpPr>
          <p:cNvPr id="6" name="Rectángulo 5">
            <a:extLst>
              <a:ext uri="{FF2B5EF4-FFF2-40B4-BE49-F238E27FC236}">
                <a16:creationId xmlns:a16="http://schemas.microsoft.com/office/drawing/2014/main" id="{7F80F810-FA18-4997-834D-C061F595B0B1}"/>
              </a:ext>
            </a:extLst>
          </p:cNvPr>
          <p:cNvSpPr/>
          <p:nvPr/>
        </p:nvSpPr>
        <p:spPr>
          <a:xfrm>
            <a:off x="5049079" y="3759583"/>
            <a:ext cx="276229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key did you find?</a:t>
            </a:r>
          </a:p>
        </p:txBody>
      </p:sp>
    </p:spTree>
    <p:extLst>
      <p:ext uri="{BB962C8B-B14F-4D97-AF65-F5344CB8AC3E}">
        <p14:creationId xmlns:p14="http://schemas.microsoft.com/office/powerpoint/2010/main" val="194575029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171026B-F993-4157-803A-EDF044E166D4}"/>
              </a:ext>
            </a:extLst>
          </p:cNvPr>
          <p:cNvSpPr/>
          <p:nvPr/>
        </p:nvSpPr>
        <p:spPr>
          <a:xfrm>
            <a:off x="1239159" y="4464548"/>
            <a:ext cx="2329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you find? </a:t>
            </a:r>
          </a:p>
        </p:txBody>
      </p:sp>
      <p:sp>
        <p:nvSpPr>
          <p:cNvPr id="12" name="Rectángulo: esquinas superiores redondeadas 11">
            <a:extLst>
              <a:ext uri="{FF2B5EF4-FFF2-40B4-BE49-F238E27FC236}">
                <a16:creationId xmlns:a16="http://schemas.microsoft.com/office/drawing/2014/main" id="{CFD89A3B-0132-410D-A060-0046E731ADC9}"/>
              </a:ext>
            </a:extLst>
          </p:cNvPr>
          <p:cNvSpPr/>
          <p:nvPr/>
        </p:nvSpPr>
        <p:spPr>
          <a:xfrm>
            <a:off x="1207887" y="743850"/>
            <a:ext cx="9446857" cy="2123658"/>
          </a:xfrm>
          <a:prstGeom prst="round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63F51EAA-2D9A-4E15-A1E5-20C2D012609C}"/>
              </a:ext>
            </a:extLst>
          </p:cNvPr>
          <p:cNvSpPr/>
          <p:nvPr/>
        </p:nvSpPr>
        <p:spPr>
          <a:xfrm>
            <a:off x="1239156" y="2968278"/>
            <a:ext cx="1590260" cy="62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452C919E-F298-4975-9EA9-3B111F5147CC}"/>
              </a:ext>
            </a:extLst>
          </p:cNvPr>
          <p:cNvSpPr/>
          <p:nvPr/>
        </p:nvSpPr>
        <p:spPr>
          <a:xfrm>
            <a:off x="1239158" y="3299221"/>
            <a:ext cx="9415586" cy="116532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2" name="Rectángulo 1">
            <a:extLst>
              <a:ext uri="{FF2B5EF4-FFF2-40B4-BE49-F238E27FC236}">
                <a16:creationId xmlns:a16="http://schemas.microsoft.com/office/drawing/2014/main" id="{5005B718-602C-4136-A5E0-835BAE84F597}"/>
              </a:ext>
            </a:extLst>
          </p:cNvPr>
          <p:cNvSpPr/>
          <p:nvPr/>
        </p:nvSpPr>
        <p:spPr>
          <a:xfrm>
            <a:off x="1207891" y="743850"/>
            <a:ext cx="5383205" cy="369332"/>
          </a:xfrm>
          <a:prstGeom prst="rect">
            <a:avLst/>
          </a:prstGeom>
        </p:spPr>
        <p:txBody>
          <a:bodyPr wrap="none">
            <a:spAutoFit/>
          </a:bodyPr>
          <a:lstStyle/>
          <a:p>
            <a:r>
              <a:rPr lang="en-US" dirty="0">
                <a:solidFill>
                  <a:schemeClr val="bg1"/>
                </a:solidFill>
              </a:rPr>
              <a:t>Guide to the Scriptures: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(Guide to the Scriptures)</a:t>
            </a:r>
          </a:p>
        </p:txBody>
      </p:sp>
      <p:sp>
        <p:nvSpPr>
          <p:cNvPr id="4" name="Rectángulo 3">
            <a:extLst>
              <a:ext uri="{FF2B5EF4-FFF2-40B4-BE49-F238E27FC236}">
                <a16:creationId xmlns:a16="http://schemas.microsoft.com/office/drawing/2014/main" id="{568766B3-FFB5-4725-9226-7A9722944ABA}"/>
              </a:ext>
            </a:extLst>
          </p:cNvPr>
          <p:cNvSpPr/>
          <p:nvPr/>
        </p:nvSpPr>
        <p:spPr>
          <a:xfrm>
            <a:off x="1207890" y="1113182"/>
            <a:ext cx="9446857"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prophecy consists of divinely inspired words or writings, which a person receives through revelation from the Holy Ghost. The testimony of Jesus is the spirit of prophecy (Rev. 19:10). A prophecy may pertain to the past, present, or future. When a person prophesies, he speaks or writes that which God wants him to know, for his own good or the good of others. Individuals may receive prophecy or revelation for their own lives” (Guide to the Scriptures, “Prophecy, Prophesy,” scriptures.lds.org).</a:t>
            </a:r>
          </a:p>
        </p:txBody>
      </p:sp>
      <p:sp>
        <p:nvSpPr>
          <p:cNvPr id="5" name="Rectángulo 4">
            <a:extLst>
              <a:ext uri="{FF2B5EF4-FFF2-40B4-BE49-F238E27FC236}">
                <a16:creationId xmlns:a16="http://schemas.microsoft.com/office/drawing/2014/main" id="{4A709A7F-F381-45B4-B803-5E5DB4AED62B}"/>
              </a:ext>
            </a:extLst>
          </p:cNvPr>
          <p:cNvSpPr/>
          <p:nvPr/>
        </p:nvSpPr>
        <p:spPr>
          <a:xfrm>
            <a:off x="1207890" y="2952218"/>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25:1</a:t>
            </a:r>
          </a:p>
        </p:txBody>
      </p:sp>
      <p:sp>
        <p:nvSpPr>
          <p:cNvPr id="6" name="Rectángulo 5">
            <a:extLst>
              <a:ext uri="{FF2B5EF4-FFF2-40B4-BE49-F238E27FC236}">
                <a16:creationId xmlns:a16="http://schemas.microsoft.com/office/drawing/2014/main" id="{B632F8BA-D9A5-4E36-BB48-D487700A100F}"/>
              </a:ext>
            </a:extLst>
          </p:cNvPr>
          <p:cNvSpPr/>
          <p:nvPr/>
        </p:nvSpPr>
        <p:spPr>
          <a:xfrm>
            <a:off x="1239159" y="3264219"/>
            <a:ext cx="9415587"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Now I, Nephi, do speak somewhat concerning the words which I have written, which have been spoken by the mouth of Isaiah. For behold, Isaiah spake many things which were hard for many of my people to understand; for they know not concerning the manner of prophesying among the Jews.</a:t>
            </a:r>
          </a:p>
        </p:txBody>
      </p:sp>
      <p:sp>
        <p:nvSpPr>
          <p:cNvPr id="8" name="Rectángulo 7">
            <a:extLst>
              <a:ext uri="{FF2B5EF4-FFF2-40B4-BE49-F238E27FC236}">
                <a16:creationId xmlns:a16="http://schemas.microsoft.com/office/drawing/2014/main" id="{6595493A-6D25-4534-B523-24708085D51F}"/>
              </a:ext>
            </a:extLst>
          </p:cNvPr>
          <p:cNvSpPr/>
          <p:nvPr/>
        </p:nvSpPr>
        <p:spPr>
          <a:xfrm>
            <a:off x="1239159" y="4833880"/>
            <a:ext cx="73842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characteristics of the ancient Jews’ prophecies?</a:t>
            </a:r>
          </a:p>
        </p:txBody>
      </p:sp>
      <p:sp>
        <p:nvSpPr>
          <p:cNvPr id="9" name="Rectángulo 8">
            <a:extLst>
              <a:ext uri="{FF2B5EF4-FFF2-40B4-BE49-F238E27FC236}">
                <a16:creationId xmlns:a16="http://schemas.microsoft.com/office/drawing/2014/main" id="{9EC94FA7-25F9-48ED-859C-54620279ECB3}"/>
              </a:ext>
            </a:extLst>
          </p:cNvPr>
          <p:cNvSpPr/>
          <p:nvPr/>
        </p:nvSpPr>
        <p:spPr>
          <a:xfrm>
            <a:off x="1239158" y="5180883"/>
            <a:ext cx="954811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you read the words of Isaiah, why is it helpful to be aware of this manner of prophesying?</a:t>
            </a:r>
          </a:p>
        </p:txBody>
      </p:sp>
    </p:spTree>
    <p:extLst>
      <p:ext uri="{BB962C8B-B14F-4D97-AF65-F5344CB8AC3E}">
        <p14:creationId xmlns:p14="http://schemas.microsoft.com/office/powerpoint/2010/main" val="31735809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2"/>
                                        </p:tgtEl>
                                        <p:attrNameLst>
                                          <p:attrName>r</p:attrName>
                                        </p:attrNameLst>
                                      </p:cBhvr>
                                    </p:animRot>
                                    <p:animRot by="-240000">
                                      <p:cBhvr>
                                        <p:cTn id="14" dur="200" fill="hold">
                                          <p:stCondLst>
                                            <p:cond delay="200"/>
                                          </p:stCondLst>
                                        </p:cTn>
                                        <p:tgtEl>
                                          <p:spTgt spid="12"/>
                                        </p:tgtEl>
                                        <p:attrNameLst>
                                          <p:attrName>r</p:attrName>
                                        </p:attrNameLst>
                                      </p:cBhvr>
                                    </p:animRot>
                                    <p:animRot by="240000">
                                      <p:cBhvr>
                                        <p:cTn id="15" dur="200" fill="hold">
                                          <p:stCondLst>
                                            <p:cond delay="400"/>
                                          </p:stCondLst>
                                        </p:cTn>
                                        <p:tgtEl>
                                          <p:spTgt spid="12"/>
                                        </p:tgtEl>
                                        <p:attrNameLst>
                                          <p:attrName>r</p:attrName>
                                        </p:attrNameLst>
                                      </p:cBhvr>
                                    </p:animRot>
                                    <p:animRot by="-240000">
                                      <p:cBhvr>
                                        <p:cTn id="16" dur="200" fill="hold">
                                          <p:stCondLst>
                                            <p:cond delay="600"/>
                                          </p:stCondLst>
                                        </p:cTn>
                                        <p:tgtEl>
                                          <p:spTgt spid="12"/>
                                        </p:tgtEl>
                                        <p:attrNameLst>
                                          <p:attrName>r</p:attrName>
                                        </p:attrNameLst>
                                      </p:cBhvr>
                                    </p:animRot>
                                    <p:animRot by="120000">
                                      <p:cBhvr>
                                        <p:cTn id="17" dur="200" fill="hold">
                                          <p:stCondLst>
                                            <p:cond delay="800"/>
                                          </p:stCondLst>
                                        </p:cTn>
                                        <p:tgtEl>
                                          <p:spTgt spid="12"/>
                                        </p:tgtEl>
                                        <p:attrNameLst>
                                          <p:attrName>r</p:attrName>
                                        </p:attrNameLst>
                                      </p:cBhvr>
                                    </p:animRot>
                                  </p:childTnLst>
                                </p:cTn>
                              </p:par>
                            </p:childTnLst>
                          </p:cTn>
                        </p:par>
                        <p:par>
                          <p:cTn id="18" fill="hold">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2"/>
                                        </p:tgtEl>
                                        <p:attrNameLst>
                                          <p:attrName>r</p:attrName>
                                        </p:attrNameLst>
                                      </p:cBhvr>
                                    </p:animRot>
                                    <p:animRot by="-240000">
                                      <p:cBhvr>
                                        <p:cTn id="21" dur="200" fill="hold">
                                          <p:stCondLst>
                                            <p:cond delay="200"/>
                                          </p:stCondLst>
                                        </p:cTn>
                                        <p:tgtEl>
                                          <p:spTgt spid="2"/>
                                        </p:tgtEl>
                                        <p:attrNameLst>
                                          <p:attrName>r</p:attrName>
                                        </p:attrNameLst>
                                      </p:cBhvr>
                                    </p:animRot>
                                    <p:animRot by="240000">
                                      <p:cBhvr>
                                        <p:cTn id="22" dur="200" fill="hold">
                                          <p:stCondLst>
                                            <p:cond delay="400"/>
                                          </p:stCondLst>
                                        </p:cTn>
                                        <p:tgtEl>
                                          <p:spTgt spid="2"/>
                                        </p:tgtEl>
                                        <p:attrNameLst>
                                          <p:attrName>r</p:attrName>
                                        </p:attrNameLst>
                                      </p:cBhvr>
                                    </p:animRot>
                                    <p:animRot by="-240000">
                                      <p:cBhvr>
                                        <p:cTn id="23" dur="200" fill="hold">
                                          <p:stCondLst>
                                            <p:cond delay="600"/>
                                          </p:stCondLst>
                                        </p:cTn>
                                        <p:tgtEl>
                                          <p:spTgt spid="2"/>
                                        </p:tgtEl>
                                        <p:attrNameLst>
                                          <p:attrName>r</p:attrName>
                                        </p:attrNameLst>
                                      </p:cBhvr>
                                    </p:animRot>
                                    <p:animRot by="120000">
                                      <p:cBhvr>
                                        <p:cTn id="24" dur="200" fill="hold">
                                          <p:stCondLst>
                                            <p:cond delay="800"/>
                                          </p:stCondLst>
                                        </p:cTn>
                                        <p:tgtEl>
                                          <p:spTgt spid="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1" grpId="0" animBg="1"/>
      <p:bldP spid="10" grpId="0" animBg="1"/>
      <p:bldP spid="2" grpId="0"/>
      <p:bldP spid="4" grpId="0"/>
      <p:bldP spid="5"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5F8630D-6CCD-40C7-9E54-F3D4D67CBEEF}"/>
              </a:ext>
            </a:extLst>
          </p:cNvPr>
          <p:cNvSpPr/>
          <p:nvPr/>
        </p:nvSpPr>
        <p:spPr>
          <a:xfrm>
            <a:off x="1053546" y="743850"/>
            <a:ext cx="1742571" cy="7186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0E02388C-0375-4779-B2AE-557B382D419F}"/>
              </a:ext>
            </a:extLst>
          </p:cNvPr>
          <p:cNvSpPr/>
          <p:nvPr/>
        </p:nvSpPr>
        <p:spPr>
          <a:xfrm>
            <a:off x="1053547" y="1121029"/>
            <a:ext cx="9422296" cy="2054256"/>
          </a:xfrm>
          <a:prstGeom prst="roundRect">
            <a:avLst>
              <a:gd name="adj" fmla="val 1150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2" name="Rectángulo 1">
            <a:extLst>
              <a:ext uri="{FF2B5EF4-FFF2-40B4-BE49-F238E27FC236}">
                <a16:creationId xmlns:a16="http://schemas.microsoft.com/office/drawing/2014/main" id="{AE0AF206-9020-4866-9201-C82A1C782523}"/>
              </a:ext>
            </a:extLst>
          </p:cNvPr>
          <p:cNvSpPr/>
          <p:nvPr/>
        </p:nvSpPr>
        <p:spPr>
          <a:xfrm>
            <a:off x="1046921" y="74385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25:5-6</a:t>
            </a:r>
          </a:p>
        </p:txBody>
      </p:sp>
      <p:sp>
        <p:nvSpPr>
          <p:cNvPr id="4" name="Rectángulo 3">
            <a:extLst>
              <a:ext uri="{FF2B5EF4-FFF2-40B4-BE49-F238E27FC236}">
                <a16:creationId xmlns:a16="http://schemas.microsoft.com/office/drawing/2014/main" id="{99F2D63A-ECBF-4088-849D-4EE9F61218FF}"/>
              </a:ext>
            </a:extLst>
          </p:cNvPr>
          <p:cNvSpPr/>
          <p:nvPr/>
        </p:nvSpPr>
        <p:spPr>
          <a:xfrm>
            <a:off x="1046921" y="1113182"/>
            <a:ext cx="9422296"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Yea, and my soul delighteth in the words of Isaiah, for I came out from Jerusalem, and mine eyes hath beheld the things of the Jews, and I know that the Jews do understand the things of the prophets, and there is none other people that understand the things which were spoken unto the Jews like unto them, save it be that they are taught after the manner of the things of the Jews.</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But behold, I, Nephi, have not taught my children after the manner of the Jews; but behold, I, of myself, have dwelt at Jerusalem, wherefore I know concerning the regions round about; and I have made mention unto my children concerning the judgments of God, which hath come to pass among the Jews, unto my children, according to all that which Isaiah hath spoken, and I do not write them.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FC88774-C876-451F-B6EC-96F9205156F8}"/>
              </a:ext>
            </a:extLst>
          </p:cNvPr>
          <p:cNvSpPr/>
          <p:nvPr/>
        </p:nvSpPr>
        <p:spPr>
          <a:xfrm>
            <a:off x="1046922" y="3359089"/>
            <a:ext cx="71561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helped Nephi to have lived in Jerusalem?</a:t>
            </a:r>
          </a:p>
        </p:txBody>
      </p:sp>
      <p:sp>
        <p:nvSpPr>
          <p:cNvPr id="6" name="Rectángulo 5">
            <a:extLst>
              <a:ext uri="{FF2B5EF4-FFF2-40B4-BE49-F238E27FC236}">
                <a16:creationId xmlns:a16="http://schemas.microsoft.com/office/drawing/2014/main" id="{4AD6B7F8-A538-4FC6-8867-6AA4F8E47790}"/>
              </a:ext>
            </a:extLst>
          </p:cNvPr>
          <p:cNvSpPr/>
          <p:nvPr/>
        </p:nvSpPr>
        <p:spPr>
          <a:xfrm>
            <a:off x="1046921" y="3800164"/>
            <a:ext cx="68248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gain some knowledge of these things?</a:t>
            </a:r>
          </a:p>
        </p:txBody>
      </p:sp>
    </p:spTree>
    <p:extLst>
      <p:ext uri="{BB962C8B-B14F-4D97-AF65-F5344CB8AC3E}">
        <p14:creationId xmlns:p14="http://schemas.microsoft.com/office/powerpoint/2010/main" val="273032736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C4D2592-89B8-4939-8051-2F132593AC2C}"/>
              </a:ext>
            </a:extLst>
          </p:cNvPr>
          <p:cNvSpPr/>
          <p:nvPr/>
        </p:nvSpPr>
        <p:spPr>
          <a:xfrm>
            <a:off x="1046916" y="884578"/>
            <a:ext cx="1683032" cy="62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52788234-A198-4DF0-93CD-C59AF18C53EC}"/>
              </a:ext>
            </a:extLst>
          </p:cNvPr>
          <p:cNvSpPr/>
          <p:nvPr/>
        </p:nvSpPr>
        <p:spPr>
          <a:xfrm>
            <a:off x="1046919" y="1297847"/>
            <a:ext cx="9528313" cy="2031325"/>
          </a:xfrm>
          <a:prstGeom prst="roundRect">
            <a:avLst>
              <a:gd name="adj" fmla="val 1210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2" name="Rectángulo 1">
            <a:extLst>
              <a:ext uri="{FF2B5EF4-FFF2-40B4-BE49-F238E27FC236}">
                <a16:creationId xmlns:a16="http://schemas.microsoft.com/office/drawing/2014/main" id="{95B34465-E241-4A52-BC16-4F93ACAB17B6}"/>
              </a:ext>
            </a:extLst>
          </p:cNvPr>
          <p:cNvSpPr/>
          <p:nvPr/>
        </p:nvSpPr>
        <p:spPr>
          <a:xfrm>
            <a:off x="1046921" y="1297848"/>
            <a:ext cx="952831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But behold, I proceed with mine own prophecy, according to my plainness; in the which I know that no man can err; nevertheless, in the days that the prophecies of Isaiah shall be fulfilled men shall know of a surety, at the times when they shall come to pass.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Wherefore, they are of worth unto the children of men, and he that supposeth that they are not, unto them will I speak particularly, and confine the words unto mine own people; for I know that they shall be of great worth unto them in the last days; for in that day shall they understand them; wherefore, for their good have I written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2EC6BC92-0457-47CE-99C2-062CAA0D849C}"/>
              </a:ext>
            </a:extLst>
          </p:cNvPr>
          <p:cNvSpPr/>
          <p:nvPr/>
        </p:nvSpPr>
        <p:spPr>
          <a:xfrm>
            <a:off x="1046921" y="928516"/>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25:7-8 </a:t>
            </a:r>
          </a:p>
        </p:txBody>
      </p:sp>
      <p:sp>
        <p:nvSpPr>
          <p:cNvPr id="5" name="Rectángulo 4">
            <a:extLst>
              <a:ext uri="{FF2B5EF4-FFF2-40B4-BE49-F238E27FC236}">
                <a16:creationId xmlns:a16="http://schemas.microsoft.com/office/drawing/2014/main" id="{32F2B14E-4C80-4873-ACBC-F19B7B5B5956}"/>
              </a:ext>
            </a:extLst>
          </p:cNvPr>
          <p:cNvSpPr/>
          <p:nvPr/>
        </p:nvSpPr>
        <p:spPr>
          <a:xfrm>
            <a:off x="1046920" y="3429000"/>
            <a:ext cx="77657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prophecies have we studied that have already been fulfilled?</a:t>
            </a:r>
          </a:p>
        </p:txBody>
      </p:sp>
    </p:spTree>
    <p:extLst>
      <p:ext uri="{BB962C8B-B14F-4D97-AF65-F5344CB8AC3E}">
        <p14:creationId xmlns:p14="http://schemas.microsoft.com/office/powerpoint/2010/main" val="772607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2" name="Rectángulo 1">
            <a:extLst>
              <a:ext uri="{FF2B5EF4-FFF2-40B4-BE49-F238E27FC236}">
                <a16:creationId xmlns:a16="http://schemas.microsoft.com/office/drawing/2014/main" id="{0D165435-F19F-4CE4-9A0E-71C082716BCC}"/>
              </a:ext>
            </a:extLst>
          </p:cNvPr>
          <p:cNvSpPr/>
          <p:nvPr/>
        </p:nvSpPr>
        <p:spPr>
          <a:xfrm>
            <a:off x="1046921" y="928516"/>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25:9–19</a:t>
            </a:r>
          </a:p>
        </p:txBody>
      </p:sp>
      <p:sp>
        <p:nvSpPr>
          <p:cNvPr id="4" name="Rectángulo 3">
            <a:extLst>
              <a:ext uri="{FF2B5EF4-FFF2-40B4-BE49-F238E27FC236}">
                <a16:creationId xmlns:a16="http://schemas.microsoft.com/office/drawing/2014/main" id="{EABF215E-AAAD-4609-BD5D-BB91D89E3F85}"/>
              </a:ext>
            </a:extLst>
          </p:cNvPr>
          <p:cNvSpPr/>
          <p:nvPr/>
        </p:nvSpPr>
        <p:spPr>
          <a:xfrm>
            <a:off x="1696278" y="2767280"/>
            <a:ext cx="8799443" cy="1323439"/>
          </a:xfrm>
          <a:prstGeom prst="rect">
            <a:avLst/>
          </a:prstGeom>
        </p:spPr>
        <p:txBody>
          <a:bodyPr wrap="square">
            <a:spAutoFit/>
          </a:bodyPr>
          <a:lstStyle/>
          <a:p>
            <a:pPr algn="ctr"/>
            <a:r>
              <a:rPr lang="en-US" sz="4000" dirty="0">
                <a:solidFill>
                  <a:srgbClr val="FF6600"/>
                </a:solidFill>
                <a:latin typeface="Arial" panose="020B0604020202020204" pitchFamily="34" charset="0"/>
                <a:cs typeface="Arial" panose="020B0604020202020204" pitchFamily="34" charset="0"/>
              </a:rPr>
              <a:t>“Nephi prophesies about the scattering and gathering of the Jews”</a:t>
            </a:r>
          </a:p>
        </p:txBody>
      </p:sp>
    </p:spTree>
    <p:extLst>
      <p:ext uri="{BB962C8B-B14F-4D97-AF65-F5344CB8AC3E}">
        <p14:creationId xmlns:p14="http://schemas.microsoft.com/office/powerpoint/2010/main" val="1406971807"/>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6372DF"/>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35</a:t>
            </a:r>
          </a:p>
        </p:txBody>
      </p:sp>
      <p:sp>
        <p:nvSpPr>
          <p:cNvPr id="2" name="Rectángulo 1">
            <a:extLst>
              <a:ext uri="{FF2B5EF4-FFF2-40B4-BE49-F238E27FC236}">
                <a16:creationId xmlns:a16="http://schemas.microsoft.com/office/drawing/2014/main" id="{15DC5F44-E15B-42EF-A671-2BC3489D8EA2}"/>
              </a:ext>
            </a:extLst>
          </p:cNvPr>
          <p:cNvSpPr/>
          <p:nvPr/>
        </p:nvSpPr>
        <p:spPr>
          <a:xfrm>
            <a:off x="2757586" y="3105834"/>
            <a:ext cx="6676828" cy="646331"/>
          </a:xfrm>
          <a:prstGeom prst="rect">
            <a:avLst/>
          </a:prstGeom>
        </p:spPr>
        <p:txBody>
          <a:bodyPr wrap="none">
            <a:spAutoFit/>
          </a:bodyPr>
          <a:lstStyle/>
          <a:p>
            <a:r>
              <a:rPr lang="en-US" sz="3600" dirty="0">
                <a:solidFill>
                  <a:srgbClr val="C00000"/>
                </a:solidFill>
                <a:latin typeface="Bahnschrift" panose="020B0502040204020203" pitchFamily="34" charset="0"/>
              </a:rPr>
              <a:t>“Nephi testifies of Jesus Christ”</a:t>
            </a:r>
          </a:p>
        </p:txBody>
      </p:sp>
      <p:sp>
        <p:nvSpPr>
          <p:cNvPr id="4" name="Rectángulo 3">
            <a:extLst>
              <a:ext uri="{FF2B5EF4-FFF2-40B4-BE49-F238E27FC236}">
                <a16:creationId xmlns:a16="http://schemas.microsoft.com/office/drawing/2014/main" id="{1AF0ADFB-AAFE-4026-A6BF-B4A62D4B1423}"/>
              </a:ext>
            </a:extLst>
          </p:cNvPr>
          <p:cNvSpPr/>
          <p:nvPr/>
        </p:nvSpPr>
        <p:spPr>
          <a:xfrm>
            <a:off x="1046921" y="928516"/>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25:20–30</a:t>
            </a:r>
          </a:p>
        </p:txBody>
      </p:sp>
    </p:spTree>
    <p:extLst>
      <p:ext uri="{BB962C8B-B14F-4D97-AF65-F5344CB8AC3E}">
        <p14:creationId xmlns:p14="http://schemas.microsoft.com/office/powerpoint/2010/main" val="3805937601"/>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1375</Words>
  <Application>Microsoft Office PowerPoint</Application>
  <PresentationFormat>Panorámica</PresentationFormat>
  <Paragraphs>63</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Bahnschrift</vt:lpstr>
      <vt:lpstr>Bahnschrift SemiBold</vt:lpstr>
      <vt:lpstr>Calibri</vt:lpstr>
      <vt:lpstr>Century Gothic</vt:lpstr>
      <vt:lpstr>Constantia</vt:lpstr>
      <vt:lpstr>Georgia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6264</cp:revision>
  <dcterms:created xsi:type="dcterms:W3CDTF">2018-08-29T04:26:39Z</dcterms:created>
  <dcterms:modified xsi:type="dcterms:W3CDTF">2020-02-04T00:11:30Z</dcterms:modified>
</cp:coreProperties>
</file>