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560" r:id="rId3"/>
    <p:sldId id="574" r:id="rId4"/>
    <p:sldId id="562" r:id="rId5"/>
    <p:sldId id="561" r:id="rId6"/>
    <p:sldId id="563" r:id="rId7"/>
    <p:sldId id="564" r:id="rId8"/>
    <p:sldId id="565" r:id="rId9"/>
    <p:sldId id="566" r:id="rId10"/>
    <p:sldId id="567" r:id="rId11"/>
    <p:sldId id="568" r:id="rId12"/>
    <p:sldId id="569" r:id="rId13"/>
    <p:sldId id="5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0000"/>
    <a:srgbClr val="E97159"/>
    <a:srgbClr val="6372DF"/>
    <a:srgbClr val="FF3300"/>
    <a:srgbClr val="B9DF63"/>
    <a:srgbClr val="4D6F0F"/>
    <a:srgbClr val="FFCCFF"/>
    <a:srgbClr val="D6E513"/>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2" d="100"/>
          <a:sy n="72" d="100"/>
        </p:scale>
        <p:origin x="57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ySyv1I2e9RE?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moregoodfoundation/5136084122"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769441"/>
          </a:xfrm>
          <a:prstGeom prst="rect">
            <a:avLst/>
          </a:prstGeom>
          <a:noFill/>
        </p:spPr>
        <p:txBody>
          <a:bodyPr wrap="square" rtlCol="0">
            <a:spAutoFit/>
          </a:bodyPr>
          <a:lstStyle/>
          <a:p>
            <a:pPr algn="ctr"/>
            <a:r>
              <a:rPr lang="en-US" sz="4400" b="1" dirty="0">
                <a:solidFill>
                  <a:schemeClr val="accent1">
                    <a:lumMod val="75000"/>
                  </a:schemeClr>
                </a:solidFill>
                <a:effectLst>
                  <a:outerShdw blurRad="38100" dist="38100" dir="2700000" algn="tl">
                    <a:srgbClr val="000000">
                      <a:alpha val="43137"/>
                    </a:srgbClr>
                  </a:outerShdw>
                </a:effectLst>
                <a:latin typeface="Georgia" panose="02040502050405020303" pitchFamily="18" charset="0"/>
                <a:ea typeface="Cambria" panose="02040503050406030204" pitchFamily="18" charset="0"/>
                <a:cs typeface="Aldhabi" panose="01000000000000000000" pitchFamily="2" charset="-78"/>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34</a:t>
            </a:r>
          </a:p>
        </p:txBody>
      </p:sp>
      <p:sp>
        <p:nvSpPr>
          <p:cNvPr id="2" name="Rectángulo 1">
            <a:extLst>
              <a:ext uri="{FF2B5EF4-FFF2-40B4-BE49-F238E27FC236}">
                <a16:creationId xmlns:a16="http://schemas.microsoft.com/office/drawing/2014/main" id="{9DCE74EE-E833-462B-B39E-935E7CA867CC}"/>
              </a:ext>
            </a:extLst>
          </p:cNvPr>
          <p:cNvSpPr/>
          <p:nvPr/>
        </p:nvSpPr>
        <p:spPr>
          <a:xfrm>
            <a:off x="2052637" y="3013501"/>
            <a:ext cx="8086725" cy="830997"/>
          </a:xfrm>
          <a:prstGeom prst="rect">
            <a:avLst/>
          </a:prstGeom>
        </p:spPr>
        <p:txBody>
          <a:bodyPr wrap="square">
            <a:spAutoFit/>
          </a:bodyPr>
          <a:lstStyle/>
          <a:p>
            <a:pPr algn="ctr"/>
            <a:r>
              <a:rPr lang="en-US" sz="2400" dirty="0">
                <a:solidFill>
                  <a:srgbClr val="CC0000"/>
                </a:solidFill>
                <a:latin typeface="Algerian" panose="04020705040A02060702" pitchFamily="82" charset="0"/>
              </a:rPr>
              <a:t>“Isaiah teaches that the wicked will perish and that the Lord will have mercy on His people”</a:t>
            </a:r>
          </a:p>
        </p:txBody>
      </p:sp>
      <p:sp>
        <p:nvSpPr>
          <p:cNvPr id="5" name="Rectángulo 4">
            <a:extLst>
              <a:ext uri="{FF2B5EF4-FFF2-40B4-BE49-F238E27FC236}">
                <a16:creationId xmlns:a16="http://schemas.microsoft.com/office/drawing/2014/main" id="{9F322826-7D12-4A38-8B5A-FF040F14198E}"/>
              </a:ext>
            </a:extLst>
          </p:cNvPr>
          <p:cNvSpPr/>
          <p:nvPr/>
        </p:nvSpPr>
        <p:spPr>
          <a:xfrm>
            <a:off x="727251" y="928516"/>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23-24</a:t>
            </a:r>
          </a:p>
        </p:txBody>
      </p:sp>
    </p:spTree>
    <p:extLst>
      <p:ext uri="{BB962C8B-B14F-4D97-AF65-F5344CB8AC3E}">
        <p14:creationId xmlns:p14="http://schemas.microsoft.com/office/powerpoint/2010/main" val="4253401481"/>
      </p:ext>
    </p:extLst>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2E369A7-FC3A-4B25-83C2-154ED3F7DBA5}"/>
              </a:ext>
            </a:extLst>
          </p:cNvPr>
          <p:cNvSpPr/>
          <p:nvPr/>
        </p:nvSpPr>
        <p:spPr>
          <a:xfrm>
            <a:off x="1195599" y="1410720"/>
            <a:ext cx="65196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phrases in these verses show Satan’s arrogance?</a:t>
            </a:r>
          </a:p>
        </p:txBody>
      </p:sp>
      <p:sp>
        <p:nvSpPr>
          <p:cNvPr id="9" name="Rectángulo 8">
            <a:extLst>
              <a:ext uri="{FF2B5EF4-FFF2-40B4-BE49-F238E27FC236}">
                <a16:creationId xmlns:a16="http://schemas.microsoft.com/office/drawing/2014/main" id="{1512B29D-0589-4DAE-B946-638E1A810863}"/>
              </a:ext>
            </a:extLst>
          </p:cNvPr>
          <p:cNvSpPr/>
          <p:nvPr/>
        </p:nvSpPr>
        <p:spPr>
          <a:xfrm>
            <a:off x="771524" y="928516"/>
            <a:ext cx="2144003" cy="6908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AFEE7F14-200C-456A-9D51-13125ED51DC5}"/>
              </a:ext>
            </a:extLst>
          </p:cNvPr>
          <p:cNvSpPr/>
          <p:nvPr/>
        </p:nvSpPr>
        <p:spPr>
          <a:xfrm>
            <a:off x="771525" y="1297848"/>
            <a:ext cx="9901238" cy="230832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34</a:t>
            </a:r>
          </a:p>
        </p:txBody>
      </p:sp>
      <p:sp>
        <p:nvSpPr>
          <p:cNvPr id="2" name="Rectángulo 1">
            <a:extLst>
              <a:ext uri="{FF2B5EF4-FFF2-40B4-BE49-F238E27FC236}">
                <a16:creationId xmlns:a16="http://schemas.microsoft.com/office/drawing/2014/main" id="{2436E7FA-6B15-4A90-A08F-17492AF0CEEB}"/>
              </a:ext>
            </a:extLst>
          </p:cNvPr>
          <p:cNvSpPr/>
          <p:nvPr/>
        </p:nvSpPr>
        <p:spPr>
          <a:xfrm>
            <a:off x="909850" y="928516"/>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24:12-16</a:t>
            </a:r>
          </a:p>
        </p:txBody>
      </p:sp>
      <p:sp>
        <p:nvSpPr>
          <p:cNvPr id="4" name="Rectángulo 3">
            <a:extLst>
              <a:ext uri="{FF2B5EF4-FFF2-40B4-BE49-F238E27FC236}">
                <a16:creationId xmlns:a16="http://schemas.microsoft.com/office/drawing/2014/main" id="{AF2B2541-F1AD-4F77-A613-53607FE92574}"/>
              </a:ext>
            </a:extLst>
          </p:cNvPr>
          <p:cNvSpPr/>
          <p:nvPr/>
        </p:nvSpPr>
        <p:spPr>
          <a:xfrm>
            <a:off x="909849" y="1297848"/>
            <a:ext cx="9648613"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How art thou fallen from heaven, O Lucifer, son of the morning! Art thou cut down to the ground, which did weaken the nations!</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For thou hast said in thy heart: I will ascend into heaven, I will exalt my throne above the stars of God; I will sit also upon the mount of the congregation, in the sides of the north;</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I will ascend above the heights of the clouds; I will be like the Most High.</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Yet thou shalt be brought down to hell, to the sides of the pit.</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They that see thee shall narrowly look upon thee, and shall consider thee, and shall say: Is this the man that made the earth to tremble, that did shake kingdoms?</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029EC377-4FC3-4C8C-8749-F6306457994D}"/>
              </a:ext>
            </a:extLst>
          </p:cNvPr>
          <p:cNvSpPr/>
          <p:nvPr/>
        </p:nvSpPr>
        <p:spPr>
          <a:xfrm>
            <a:off x="909848" y="4800949"/>
            <a:ext cx="964861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2 Nephi 24:16 describe how we would feel about Satan if we could see him for what he is?</a:t>
            </a:r>
          </a:p>
        </p:txBody>
      </p:sp>
    </p:spTree>
    <p:extLst>
      <p:ext uri="{BB962C8B-B14F-4D97-AF65-F5344CB8AC3E}">
        <p14:creationId xmlns:p14="http://schemas.microsoft.com/office/powerpoint/2010/main" val="34615664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02317 1.11111E-6 L 0.03386 0.10092 C 0.04675 0.12222 0.05404 0.15417 0.05404 0.18727 C 0.05404 0.22523 0.04675 0.25532 0.03386 0.27662 L -0.02317 0.37778 " pathEditMode="relative" rAng="0" ptsTypes="AAAAA">
                                      <p:cBhvr>
                                        <p:cTn id="6" dur="2000" fill="hold"/>
                                        <p:tgtEl>
                                          <p:spTgt spid="5"/>
                                        </p:tgtEl>
                                        <p:attrNameLst>
                                          <p:attrName>ppt_x</p:attrName>
                                          <p:attrName>ppt_y</p:attrName>
                                        </p:attrNameLst>
                                      </p:cBhvr>
                                      <p:rCtr x="3854" y="18889"/>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diagonales cortadas 4">
            <a:extLst>
              <a:ext uri="{FF2B5EF4-FFF2-40B4-BE49-F238E27FC236}">
                <a16:creationId xmlns:a16="http://schemas.microsoft.com/office/drawing/2014/main" id="{B9F927F2-66E6-4B07-BB4B-614AF678191E}"/>
              </a:ext>
            </a:extLst>
          </p:cNvPr>
          <p:cNvSpPr/>
          <p:nvPr/>
        </p:nvSpPr>
        <p:spPr>
          <a:xfrm>
            <a:off x="600075" y="928516"/>
            <a:ext cx="9986963" cy="1886122"/>
          </a:xfrm>
          <a:prstGeom prst="snip2Diag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34</a:t>
            </a:r>
          </a:p>
        </p:txBody>
      </p:sp>
      <p:sp>
        <p:nvSpPr>
          <p:cNvPr id="2" name="Rectángulo 1">
            <a:extLst>
              <a:ext uri="{FF2B5EF4-FFF2-40B4-BE49-F238E27FC236}">
                <a16:creationId xmlns:a16="http://schemas.microsoft.com/office/drawing/2014/main" id="{FFA600B0-C87A-4CE5-8008-DB8F5CE11369}"/>
              </a:ext>
            </a:extLst>
          </p:cNvPr>
          <p:cNvSpPr/>
          <p:nvPr/>
        </p:nvSpPr>
        <p:spPr>
          <a:xfrm>
            <a:off x="920578" y="928516"/>
            <a:ext cx="3121367"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Ezra Taft Benson:</a:t>
            </a:r>
          </a:p>
        </p:txBody>
      </p:sp>
      <p:sp>
        <p:nvSpPr>
          <p:cNvPr id="4" name="Rectángulo 3">
            <a:extLst>
              <a:ext uri="{FF2B5EF4-FFF2-40B4-BE49-F238E27FC236}">
                <a16:creationId xmlns:a16="http://schemas.microsoft.com/office/drawing/2014/main" id="{FEB73D8D-9B1A-4A08-975F-BB4860B1CB72}"/>
              </a:ext>
            </a:extLst>
          </p:cNvPr>
          <p:cNvSpPr/>
          <p:nvPr/>
        </p:nvSpPr>
        <p:spPr>
          <a:xfrm>
            <a:off x="920578" y="1297848"/>
            <a:ext cx="9666460" cy="1400383"/>
          </a:xfrm>
          <a:prstGeom prst="rect">
            <a:avLst/>
          </a:prstGeom>
        </p:spPr>
        <p:txBody>
          <a:bodyPr wrap="square">
            <a:spAutoFit/>
          </a:bodyPr>
          <a:lstStyle/>
          <a:p>
            <a:pPr algn="just"/>
            <a:r>
              <a:rPr lang="en-US" sz="1700" dirty="0">
                <a:solidFill>
                  <a:schemeClr val="bg1"/>
                </a:solidFill>
                <a:latin typeface="Arial" panose="020B0604020202020204" pitchFamily="34" charset="0"/>
                <a:cs typeface="Arial" panose="020B0604020202020204" pitchFamily="34" charset="0"/>
              </a:rPr>
              <a:t>“In the premortal council, it was pride that felled Lucifer, ‘a son of the morning.’ (2 Ne. 24:12–15; see also D&amp;C 76:25–27; Moses 4:3.) . . . In the pre-earthly council, Lucifer placed his proposal in competition with the Father’s plan as advocated by Jesus Christ. (See Moses 4:1–3.) He wished to be honored above all others. (See 2 Ne. 24:13.) In short, his prideful desire was to dethrone God. (See D&amp;C 29:36; 76:28.)” (“Beware of Pride,” Ensign, May 1989, 4–5).</a:t>
            </a:r>
          </a:p>
        </p:txBody>
      </p:sp>
    </p:spTree>
    <p:extLst>
      <p:ext uri="{BB962C8B-B14F-4D97-AF65-F5344CB8AC3E}">
        <p14:creationId xmlns:p14="http://schemas.microsoft.com/office/powerpoint/2010/main" val="175727056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34</a:t>
            </a:r>
          </a:p>
        </p:txBody>
      </p:sp>
      <p:pic>
        <p:nvPicPr>
          <p:cNvPr id="2" name="Elementos multimedia en línea 1" title="Mormon Church: The Message of the Restoration">
            <a:hlinkClick r:id="" action="ppaction://media"/>
            <a:extLst>
              <a:ext uri="{FF2B5EF4-FFF2-40B4-BE49-F238E27FC236}">
                <a16:creationId xmlns:a16="http://schemas.microsoft.com/office/drawing/2014/main" id="{0642448A-0F96-413C-9848-38B91C7CB208}"/>
              </a:ext>
            </a:extLst>
          </p:cNvPr>
          <p:cNvPicPr>
            <a:picLocks noRot="1" noChangeAspect="1"/>
          </p:cNvPicPr>
          <p:nvPr>
            <a:videoFile r:link="rId1"/>
          </p:nvPr>
        </p:nvPicPr>
        <p:blipFill>
          <a:blip r:embed="rId3"/>
          <a:stretch>
            <a:fillRect/>
          </a:stretch>
        </p:blipFill>
        <p:spPr>
          <a:xfrm>
            <a:off x="1949450" y="1228725"/>
            <a:ext cx="7823200" cy="4400550"/>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4071536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34</a:t>
            </a:r>
          </a:p>
        </p:txBody>
      </p:sp>
      <p:sp>
        <p:nvSpPr>
          <p:cNvPr id="2" name="Rectángulo 1">
            <a:extLst>
              <a:ext uri="{FF2B5EF4-FFF2-40B4-BE49-F238E27FC236}">
                <a16:creationId xmlns:a16="http://schemas.microsoft.com/office/drawing/2014/main" id="{2C8A6350-F3D9-4A42-A772-FE023EB7F5B0}"/>
              </a:ext>
            </a:extLst>
          </p:cNvPr>
          <p:cNvSpPr/>
          <p:nvPr/>
        </p:nvSpPr>
        <p:spPr>
          <a:xfrm>
            <a:off x="3306247" y="2967335"/>
            <a:ext cx="4904420" cy="923330"/>
          </a:xfrm>
          <a:prstGeom prst="rect">
            <a:avLst/>
          </a:prstGeom>
        </p:spPr>
        <p:txBody>
          <a:bodyPr wrap="none">
            <a:spAutoFit/>
          </a:bodyPr>
          <a:lstStyle/>
          <a:p>
            <a:r>
              <a:rPr lang="en-US" sz="5400" dirty="0">
                <a:solidFill>
                  <a:srgbClr val="CC0000"/>
                </a:solidFill>
                <a:latin typeface="Arial Rounded MT Bold" panose="020F0704030504030204" pitchFamily="34" charset="0"/>
              </a:rPr>
              <a:t>2 Nephi 21–24</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34</a:t>
            </a:r>
          </a:p>
        </p:txBody>
      </p:sp>
      <p:sp>
        <p:nvSpPr>
          <p:cNvPr id="2" name="Rectángulo 1">
            <a:extLst>
              <a:ext uri="{FF2B5EF4-FFF2-40B4-BE49-F238E27FC236}">
                <a16:creationId xmlns:a16="http://schemas.microsoft.com/office/drawing/2014/main" id="{95ADF2E0-5A48-4F37-9C9B-E81E6A8DBCFC}"/>
              </a:ext>
            </a:extLst>
          </p:cNvPr>
          <p:cNvSpPr/>
          <p:nvPr/>
        </p:nvSpPr>
        <p:spPr>
          <a:xfrm>
            <a:off x="2524125" y="2644170"/>
            <a:ext cx="7143750" cy="1569660"/>
          </a:xfrm>
          <a:prstGeom prst="rect">
            <a:avLst/>
          </a:prstGeom>
        </p:spPr>
        <p:txBody>
          <a:bodyPr wrap="square">
            <a:spAutoFit/>
          </a:bodyPr>
          <a:lstStyle/>
          <a:p>
            <a:pPr algn="ctr"/>
            <a:r>
              <a:rPr lang="en-US" sz="3200" dirty="0">
                <a:solidFill>
                  <a:srgbClr val="C00000"/>
                </a:solidFill>
                <a:latin typeface="Algerian" panose="04020705040A02060702" pitchFamily="82" charset="0"/>
              </a:rPr>
              <a:t>“Isaiah foresees the Restoration of the gospel of Jesus Christ in the latter days”</a:t>
            </a:r>
          </a:p>
        </p:txBody>
      </p:sp>
      <p:sp>
        <p:nvSpPr>
          <p:cNvPr id="4" name="Rectángulo 3">
            <a:extLst>
              <a:ext uri="{FF2B5EF4-FFF2-40B4-BE49-F238E27FC236}">
                <a16:creationId xmlns:a16="http://schemas.microsoft.com/office/drawing/2014/main" id="{688E22D8-A643-426B-B3EC-DF4A37DF6974}"/>
              </a:ext>
            </a:extLst>
          </p:cNvPr>
          <p:cNvSpPr/>
          <p:nvPr/>
        </p:nvSpPr>
        <p:spPr>
          <a:xfrm>
            <a:off x="1046921" y="928516"/>
            <a:ext cx="25571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21:1–5, 10–12</a:t>
            </a:r>
          </a:p>
        </p:txBody>
      </p:sp>
    </p:spTree>
    <p:extLst>
      <p:ext uri="{BB962C8B-B14F-4D97-AF65-F5344CB8AC3E}">
        <p14:creationId xmlns:p14="http://schemas.microsoft.com/office/powerpoint/2010/main" val="494708680"/>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extLst>
              <a:ext uri="{837473B0-CC2E-450A-ABE3-18F120FF3D39}">
                <a1611:picAttrSrcUrl xmlns:a1611="http://schemas.microsoft.com/office/drawing/2016/11/main" r:id="rId3"/>
              </a:ext>
            </a:extLst>
          </a:blip>
          <a:srcRect/>
          <a:stretch>
            <a:fillRect t="-21000" b="-21000"/>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2959A1C7-CC4B-4BBE-9369-EC1BC0A7782B}"/>
              </a:ext>
            </a:extLst>
          </p:cNvPr>
          <p:cNvSpPr/>
          <p:nvPr/>
        </p:nvSpPr>
        <p:spPr>
          <a:xfrm>
            <a:off x="6060798" y="857250"/>
            <a:ext cx="1985415" cy="64293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9B1A43B0-FD82-42C2-8515-C88CADB49E7B}"/>
              </a:ext>
            </a:extLst>
          </p:cNvPr>
          <p:cNvSpPr/>
          <p:nvPr/>
        </p:nvSpPr>
        <p:spPr>
          <a:xfrm>
            <a:off x="6060798" y="1192113"/>
            <a:ext cx="4682367" cy="20313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34</a:t>
            </a:r>
          </a:p>
        </p:txBody>
      </p:sp>
      <p:pic>
        <p:nvPicPr>
          <p:cNvPr id="4" name="Imagen 3">
            <a:extLst>
              <a:ext uri="{FF2B5EF4-FFF2-40B4-BE49-F238E27FC236}">
                <a16:creationId xmlns:a16="http://schemas.microsoft.com/office/drawing/2014/main" id="{038A78A7-6C14-433F-AA50-88C9C49875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920" y="857250"/>
            <a:ext cx="4682367" cy="5286375"/>
          </a:xfrm>
          <a:prstGeom prst="rect">
            <a:avLst/>
          </a:prstGeom>
        </p:spPr>
      </p:pic>
      <p:sp>
        <p:nvSpPr>
          <p:cNvPr id="5" name="Rectángulo 4">
            <a:extLst>
              <a:ext uri="{FF2B5EF4-FFF2-40B4-BE49-F238E27FC236}">
                <a16:creationId xmlns:a16="http://schemas.microsoft.com/office/drawing/2014/main" id="{0C55B044-5D77-4ADD-8391-7B6B030AFACA}"/>
              </a:ext>
            </a:extLst>
          </p:cNvPr>
          <p:cNvSpPr/>
          <p:nvPr/>
        </p:nvSpPr>
        <p:spPr>
          <a:xfrm>
            <a:off x="6095999" y="857250"/>
            <a:ext cx="1950214"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2 Nephi 21:1, 10</a:t>
            </a:r>
          </a:p>
        </p:txBody>
      </p:sp>
      <p:sp>
        <p:nvSpPr>
          <p:cNvPr id="6" name="Rectángulo 5">
            <a:extLst>
              <a:ext uri="{FF2B5EF4-FFF2-40B4-BE49-F238E27FC236}">
                <a16:creationId xmlns:a16="http://schemas.microsoft.com/office/drawing/2014/main" id="{E359CBE8-3952-4C71-BDC4-6805B33E20AA}"/>
              </a:ext>
            </a:extLst>
          </p:cNvPr>
          <p:cNvSpPr/>
          <p:nvPr/>
        </p:nvSpPr>
        <p:spPr>
          <a:xfrm>
            <a:off x="6095999" y="1226582"/>
            <a:ext cx="4529966" cy="87716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And there shall come forth a rod out of the stem of Jesse, and a branch shall grow out of his roots.</a:t>
            </a:r>
          </a:p>
        </p:txBody>
      </p:sp>
      <p:sp>
        <p:nvSpPr>
          <p:cNvPr id="7" name="Rectángulo 6">
            <a:extLst>
              <a:ext uri="{FF2B5EF4-FFF2-40B4-BE49-F238E27FC236}">
                <a16:creationId xmlns:a16="http://schemas.microsoft.com/office/drawing/2014/main" id="{9FE60601-AB93-436F-964C-C180B4A93732}"/>
              </a:ext>
            </a:extLst>
          </p:cNvPr>
          <p:cNvSpPr/>
          <p:nvPr/>
        </p:nvSpPr>
        <p:spPr>
          <a:xfrm>
            <a:off x="6122712" y="2023109"/>
            <a:ext cx="4503253" cy="1200329"/>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in that day there shall be a root of Jesse, which shall stand for an ensign of the people; to it shall the Gentiles seek; and his rest shall be glorious.</a:t>
            </a:r>
          </a:p>
        </p:txBody>
      </p:sp>
    </p:spTree>
    <p:extLst>
      <p:ext uri="{BB962C8B-B14F-4D97-AF65-F5344CB8AC3E}">
        <p14:creationId xmlns:p14="http://schemas.microsoft.com/office/powerpoint/2010/main" val="326407272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7F393E9-0040-4791-B581-868003751C96}"/>
              </a:ext>
            </a:extLst>
          </p:cNvPr>
          <p:cNvSpPr/>
          <p:nvPr/>
        </p:nvSpPr>
        <p:spPr>
          <a:xfrm>
            <a:off x="665858" y="783131"/>
            <a:ext cx="3749809" cy="6904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5E06F063-E954-4B34-A010-E20CFE8C60F8}"/>
              </a:ext>
            </a:extLst>
          </p:cNvPr>
          <p:cNvSpPr/>
          <p:nvPr/>
        </p:nvSpPr>
        <p:spPr>
          <a:xfrm>
            <a:off x="665858" y="1159625"/>
            <a:ext cx="9901238" cy="3312014"/>
          </a:xfrm>
          <a:prstGeom prst="roundRect">
            <a:avLst>
              <a:gd name="adj" fmla="val 976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34</a:t>
            </a:r>
          </a:p>
        </p:txBody>
      </p:sp>
      <p:sp>
        <p:nvSpPr>
          <p:cNvPr id="5" name="Rectángulo 4">
            <a:extLst>
              <a:ext uri="{FF2B5EF4-FFF2-40B4-BE49-F238E27FC236}">
                <a16:creationId xmlns:a16="http://schemas.microsoft.com/office/drawing/2014/main" id="{EB507649-B6B8-4D61-8BEE-DB6B8BA12C69}"/>
              </a:ext>
            </a:extLst>
          </p:cNvPr>
          <p:cNvSpPr/>
          <p:nvPr/>
        </p:nvSpPr>
        <p:spPr>
          <a:xfrm>
            <a:off x="665858" y="1222750"/>
            <a:ext cx="9825039"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Who is the Stem of Jesse spoken of in the 1st, 2d, 3d, 4th, and 5th verses of the 11th chapter of Isaiah?</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Verily thus saith the Lord: It is Christ.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What is the rod spoken of in the first verse of the 11th chapter of Isaiah, that should come of the Stem of Jesse?</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Behold, thus saith the Lord: It is a servant in the hands of Christ, who is partly a descendant of Jesse as well as of Ephraim, or of the house of Joseph, on whom there is laid much power.</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What is the root of Jesse spoken of in the 10th verse of the 11th chapter?</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Behold, thus saith the Lord, it is a descendant of Jesse, as well as of Joseph, unto whom rightly belongs the priesthood, and the keys of the kingdom, for an ensign, and for the gathering of my people in the last days.</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1E2277D-55D4-48ED-8139-3602F600EF59}"/>
              </a:ext>
            </a:extLst>
          </p:cNvPr>
          <p:cNvSpPr/>
          <p:nvPr/>
        </p:nvSpPr>
        <p:spPr>
          <a:xfrm>
            <a:off x="665858" y="786712"/>
            <a:ext cx="37498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Doctrine and Covenants 113:1-6.</a:t>
            </a:r>
          </a:p>
        </p:txBody>
      </p:sp>
      <p:sp>
        <p:nvSpPr>
          <p:cNvPr id="7" name="Rectángulo 6">
            <a:extLst>
              <a:ext uri="{FF2B5EF4-FFF2-40B4-BE49-F238E27FC236}">
                <a16:creationId xmlns:a16="http://schemas.microsoft.com/office/drawing/2014/main" id="{0B6EC688-6FA4-4DF6-9385-4C8AB7DEEF08}"/>
              </a:ext>
            </a:extLst>
          </p:cNvPr>
          <p:cNvSpPr/>
          <p:nvPr/>
        </p:nvSpPr>
        <p:spPr>
          <a:xfrm>
            <a:off x="2357438" y="4856502"/>
            <a:ext cx="6643688" cy="1200329"/>
          </a:xfrm>
          <a:prstGeom prst="rect">
            <a:avLst/>
          </a:prstGeom>
        </p:spPr>
        <p:txBody>
          <a:bodyPr wrap="square">
            <a:spAutoFit/>
          </a:bodyPr>
          <a:lstStyle/>
          <a:p>
            <a:pPr algn="ctr"/>
            <a:r>
              <a:rPr lang="en-US" i="1" dirty="0">
                <a:solidFill>
                  <a:srgbClr val="C00000"/>
                </a:solidFill>
                <a:latin typeface="FangSong" panose="02010609060101010101" pitchFamily="49" charset="-122"/>
                <a:ea typeface="FangSong" panose="02010609060101010101" pitchFamily="49" charset="-122"/>
              </a:rPr>
              <a:t>Stem of Jesse—Jesus Christ Rod—a servant of Christ “on whom there is laid much power” Root of Jesse—an individual in the latter days who will hold the priesthood and “the keys of the kingdom”</a:t>
            </a:r>
          </a:p>
        </p:txBody>
      </p:sp>
    </p:spTree>
    <p:extLst>
      <p:ext uri="{BB962C8B-B14F-4D97-AF65-F5344CB8AC3E}">
        <p14:creationId xmlns:p14="http://schemas.microsoft.com/office/powerpoint/2010/main" val="532305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20EC002-3FED-4F30-8674-DFB0FD826DA0}"/>
              </a:ext>
            </a:extLst>
          </p:cNvPr>
          <p:cNvSpPr/>
          <p:nvPr/>
        </p:nvSpPr>
        <p:spPr>
          <a:xfrm>
            <a:off x="933449" y="3244334"/>
            <a:ext cx="2247390" cy="7386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1C3D09A1-A026-40F9-896C-4935FEE66DE2}"/>
              </a:ext>
            </a:extLst>
          </p:cNvPr>
          <p:cNvSpPr/>
          <p:nvPr/>
        </p:nvSpPr>
        <p:spPr>
          <a:xfrm>
            <a:off x="933449" y="3613666"/>
            <a:ext cx="9901238" cy="230832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34</a:t>
            </a:r>
          </a:p>
        </p:txBody>
      </p:sp>
      <p:sp>
        <p:nvSpPr>
          <p:cNvPr id="2" name="Rectángulo 1">
            <a:extLst>
              <a:ext uri="{FF2B5EF4-FFF2-40B4-BE49-F238E27FC236}">
                <a16:creationId xmlns:a16="http://schemas.microsoft.com/office/drawing/2014/main" id="{D067B2B8-A867-4780-99AD-E1DFB957FEC9}"/>
              </a:ext>
            </a:extLst>
          </p:cNvPr>
          <p:cNvSpPr/>
          <p:nvPr/>
        </p:nvSpPr>
        <p:spPr>
          <a:xfrm>
            <a:off x="933449" y="1254668"/>
            <a:ext cx="9697279" cy="1754326"/>
          </a:xfrm>
          <a:prstGeom prst="rect">
            <a:avLst/>
          </a:prstGeom>
        </p:spPr>
        <p:txBody>
          <a:bodyPr wrap="square">
            <a:spAutoFit/>
          </a:bodyPr>
          <a:lstStyle/>
          <a:p>
            <a:pPr algn="just"/>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we amiss in saying that the prophet here mentioned is Joseph Smith, to whom the priesthood came, who received the keys of the kingdom, and who raised the ensign for the gathering of the Lord’s people in our dispensation? And is he not also the ‘servant in the hands of Christ, who is partly a descendant of Jesse as well as of Ephraim, or of the house of Joseph, on whom there is laid much power’?” (The Millennial Messiah: The Second Coming of the Son of Man [1982], 339-40).</a:t>
            </a:r>
          </a:p>
        </p:txBody>
      </p:sp>
      <p:sp>
        <p:nvSpPr>
          <p:cNvPr id="4" name="Rectángulo 3">
            <a:extLst>
              <a:ext uri="{FF2B5EF4-FFF2-40B4-BE49-F238E27FC236}">
                <a16:creationId xmlns:a16="http://schemas.microsoft.com/office/drawing/2014/main" id="{A35EA701-ECFE-48DF-8146-C95984C06ED8}"/>
              </a:ext>
            </a:extLst>
          </p:cNvPr>
          <p:cNvSpPr/>
          <p:nvPr/>
        </p:nvSpPr>
        <p:spPr>
          <a:xfrm>
            <a:off x="1046921" y="816310"/>
            <a:ext cx="7211254" cy="369332"/>
          </a:xfrm>
          <a:prstGeom prst="rect">
            <a:avLst/>
          </a:prstGeom>
        </p:spPr>
        <p:txBody>
          <a:bodyPr wrap="square">
            <a:spAutoFit/>
          </a:bodyPr>
          <a:lstStyle/>
          <a:p>
            <a:r>
              <a:rPr lang="en-US" b="1" dirty="0">
                <a:solidFill>
                  <a:srgbClr val="FF6600"/>
                </a:solidFill>
              </a:rPr>
              <a:t>Elder Bruce R. McConkie of the Quorum of the Twelve Apostles:</a:t>
            </a:r>
          </a:p>
        </p:txBody>
      </p:sp>
      <p:sp>
        <p:nvSpPr>
          <p:cNvPr id="5" name="Rectángulo 4">
            <a:extLst>
              <a:ext uri="{FF2B5EF4-FFF2-40B4-BE49-F238E27FC236}">
                <a16:creationId xmlns:a16="http://schemas.microsoft.com/office/drawing/2014/main" id="{779A8A2C-3F95-4C74-9448-040C10936AD7}"/>
              </a:ext>
            </a:extLst>
          </p:cNvPr>
          <p:cNvSpPr/>
          <p:nvPr/>
        </p:nvSpPr>
        <p:spPr>
          <a:xfrm>
            <a:off x="1046921" y="3244334"/>
            <a:ext cx="21339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21:10, 12 </a:t>
            </a:r>
          </a:p>
        </p:txBody>
      </p:sp>
      <p:sp>
        <p:nvSpPr>
          <p:cNvPr id="6" name="Rectángulo 5">
            <a:extLst>
              <a:ext uri="{FF2B5EF4-FFF2-40B4-BE49-F238E27FC236}">
                <a16:creationId xmlns:a16="http://schemas.microsoft.com/office/drawing/2014/main" id="{DE8AEDD9-3575-4652-AFFE-428B18F0697D}"/>
              </a:ext>
            </a:extLst>
          </p:cNvPr>
          <p:cNvSpPr/>
          <p:nvPr/>
        </p:nvSpPr>
        <p:spPr>
          <a:xfrm>
            <a:off x="1046921" y="3613666"/>
            <a:ext cx="9697279"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in that day there shall be a root of Jesse, which shall stand for an ensign of the people; to it shall the Gentiles seek; and his rest shall be glorious.</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it shall come to pass in that day that the Lord shall set his hand again the second time to recover the remnant of his people which shall be left, from Assyria, and from Egypt, and from Pathros, and from Cush, and from Elam, and from Shinar, and from Hamath, and from the islands of the sea.</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he shall set up an ensign for the nations, and shall assemble the outcasts of Israel, and gather together the dispersed of Judah from the four corners of the earth.</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5020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3"/>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strVal val="#ppt_w+.3"/>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Effect transition="in" filter="fade">
                                      <p:cBhvr>
                                        <p:cTn id="31" dur="1000"/>
                                        <p:tgtEl>
                                          <p:spTgt spid="5"/>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strVal val="#ppt_w+.3"/>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p:bldP spid="4" grpId="0" build="p"/>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34</a:t>
            </a:r>
          </a:p>
        </p:txBody>
      </p:sp>
      <p:sp>
        <p:nvSpPr>
          <p:cNvPr id="2" name="Rectángulo 1">
            <a:extLst>
              <a:ext uri="{FF2B5EF4-FFF2-40B4-BE49-F238E27FC236}">
                <a16:creationId xmlns:a16="http://schemas.microsoft.com/office/drawing/2014/main" id="{59FBD786-A003-4DF8-A801-B3BC4C604B0F}"/>
              </a:ext>
            </a:extLst>
          </p:cNvPr>
          <p:cNvSpPr/>
          <p:nvPr/>
        </p:nvSpPr>
        <p:spPr>
          <a:xfrm>
            <a:off x="947736" y="1274963"/>
            <a:ext cx="943927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work of Joseph Smith fulfill the prophecy concerning the root of Jesse?</a:t>
            </a:r>
          </a:p>
        </p:txBody>
      </p:sp>
      <p:sp>
        <p:nvSpPr>
          <p:cNvPr id="4" name="Rectángulo 3">
            <a:extLst>
              <a:ext uri="{FF2B5EF4-FFF2-40B4-BE49-F238E27FC236}">
                <a16:creationId xmlns:a16="http://schemas.microsoft.com/office/drawing/2014/main" id="{E7065A0F-C0E3-4AC0-8953-AD56B800C97C}"/>
              </a:ext>
            </a:extLst>
          </p:cNvPr>
          <p:cNvSpPr/>
          <p:nvPr/>
        </p:nvSpPr>
        <p:spPr>
          <a:xfrm>
            <a:off x="947736" y="1883419"/>
            <a:ext cx="979646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do we gather today as members of the Church? In what ways do we lift an ensign to help others know where to gather?</a:t>
            </a:r>
          </a:p>
        </p:txBody>
      </p:sp>
      <p:sp>
        <p:nvSpPr>
          <p:cNvPr id="5" name="Rectángulo 4">
            <a:extLst>
              <a:ext uri="{FF2B5EF4-FFF2-40B4-BE49-F238E27FC236}">
                <a16:creationId xmlns:a16="http://schemas.microsoft.com/office/drawing/2014/main" id="{22E569AB-8689-44BC-81F2-888D6E8E1B2F}"/>
              </a:ext>
            </a:extLst>
          </p:cNvPr>
          <p:cNvSpPr/>
          <p:nvPr/>
        </p:nvSpPr>
        <p:spPr>
          <a:xfrm>
            <a:off x="1997868" y="2826025"/>
            <a:ext cx="8196264" cy="646331"/>
          </a:xfrm>
          <a:prstGeom prst="rect">
            <a:avLst/>
          </a:prstGeom>
        </p:spPr>
        <p:txBody>
          <a:bodyPr wrap="square">
            <a:spAutoFit/>
          </a:bodyPr>
          <a:lstStyle/>
          <a:p>
            <a:pPr algn="ct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has restored His gospel and His Church through the Prophet Joseph Smith and is now gathering His people in the last days.</a:t>
            </a:r>
          </a:p>
        </p:txBody>
      </p:sp>
    </p:spTree>
    <p:extLst>
      <p:ext uri="{BB962C8B-B14F-4D97-AF65-F5344CB8AC3E}">
        <p14:creationId xmlns:p14="http://schemas.microsoft.com/office/powerpoint/2010/main" val="608059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800" decel="100000"/>
                                        <p:tgtEl>
                                          <p:spTgt spid="5"/>
                                        </p:tgtEl>
                                      </p:cBhvr>
                                    </p:animEffect>
                                    <p:anim calcmode="lin" valueType="num">
                                      <p:cBhvr>
                                        <p:cTn id="20" dur="800" decel="100000" fill="hold"/>
                                        <p:tgtEl>
                                          <p:spTgt spid="5"/>
                                        </p:tgtEl>
                                        <p:attrNameLst>
                                          <p:attrName>style.rotation</p:attrName>
                                        </p:attrNameLst>
                                      </p:cBhvr>
                                      <p:tavLst>
                                        <p:tav tm="0">
                                          <p:val>
                                            <p:fltVal val="-90"/>
                                          </p:val>
                                        </p:tav>
                                        <p:tav tm="100000">
                                          <p:val>
                                            <p:fltVal val="0"/>
                                          </p:val>
                                        </p:tav>
                                      </p:tavLst>
                                    </p:anim>
                                    <p:anim calcmode="lin" valueType="num">
                                      <p:cBhvr>
                                        <p:cTn id="21" dur="800" decel="100000" fill="hold"/>
                                        <p:tgtEl>
                                          <p:spTgt spid="5"/>
                                        </p:tgtEl>
                                        <p:attrNameLst>
                                          <p:attrName>ppt_x</p:attrName>
                                        </p:attrNameLst>
                                      </p:cBhvr>
                                      <p:tavLst>
                                        <p:tav tm="0">
                                          <p:val>
                                            <p:strVal val="#ppt_x+0.4"/>
                                          </p:val>
                                        </p:tav>
                                        <p:tav tm="100000">
                                          <p:val>
                                            <p:strVal val="#ppt_x-0.05"/>
                                          </p:val>
                                        </p:tav>
                                      </p:tavLst>
                                    </p:anim>
                                    <p:anim calcmode="lin" valueType="num">
                                      <p:cBhvr>
                                        <p:cTn id="22" dur="800" decel="100000" fill="hold"/>
                                        <p:tgtEl>
                                          <p:spTgt spid="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34</a:t>
            </a:r>
          </a:p>
        </p:txBody>
      </p:sp>
      <p:sp>
        <p:nvSpPr>
          <p:cNvPr id="4" name="Rectángulo 3">
            <a:extLst>
              <a:ext uri="{FF2B5EF4-FFF2-40B4-BE49-F238E27FC236}">
                <a16:creationId xmlns:a16="http://schemas.microsoft.com/office/drawing/2014/main" id="{62BCC52B-A3EF-4746-A78F-F6BA14EC150B}"/>
              </a:ext>
            </a:extLst>
          </p:cNvPr>
          <p:cNvSpPr/>
          <p:nvPr/>
        </p:nvSpPr>
        <p:spPr>
          <a:xfrm>
            <a:off x="2757068" y="3136612"/>
            <a:ext cx="7340471" cy="584775"/>
          </a:xfrm>
          <a:prstGeom prst="rect">
            <a:avLst/>
          </a:prstGeom>
        </p:spPr>
        <p:txBody>
          <a:bodyPr wrap="none">
            <a:spAutoFit/>
          </a:bodyPr>
          <a:lstStyle/>
          <a:p>
            <a:r>
              <a:rPr lang="en-US" sz="3200" dirty="0">
                <a:solidFill>
                  <a:srgbClr val="FF0000"/>
                </a:solidFill>
                <a:latin typeface="Algerian" panose="04020705040A02060702" pitchFamily="82" charset="0"/>
              </a:rPr>
              <a:t>“Isaiah describes the Millennium”</a:t>
            </a:r>
          </a:p>
        </p:txBody>
      </p:sp>
      <p:sp>
        <p:nvSpPr>
          <p:cNvPr id="6" name="Rectángulo 5">
            <a:extLst>
              <a:ext uri="{FF2B5EF4-FFF2-40B4-BE49-F238E27FC236}">
                <a16:creationId xmlns:a16="http://schemas.microsoft.com/office/drawing/2014/main" id="{4E2F643B-1A60-4F08-8C72-1C2A740DADC8}"/>
              </a:ext>
            </a:extLst>
          </p:cNvPr>
          <p:cNvSpPr/>
          <p:nvPr/>
        </p:nvSpPr>
        <p:spPr>
          <a:xfrm>
            <a:off x="860018" y="743850"/>
            <a:ext cx="214674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21:6-9; 22</a:t>
            </a:r>
          </a:p>
        </p:txBody>
      </p:sp>
    </p:spTree>
    <p:extLst>
      <p:ext uri="{BB962C8B-B14F-4D97-AF65-F5344CB8AC3E}">
        <p14:creationId xmlns:p14="http://schemas.microsoft.com/office/powerpoint/2010/main" val="108678111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34</a:t>
            </a:r>
          </a:p>
        </p:txBody>
      </p:sp>
      <p:sp>
        <p:nvSpPr>
          <p:cNvPr id="2" name="Rectángulo 1">
            <a:extLst>
              <a:ext uri="{FF2B5EF4-FFF2-40B4-BE49-F238E27FC236}">
                <a16:creationId xmlns:a16="http://schemas.microsoft.com/office/drawing/2014/main" id="{6EE88368-7128-478B-9B0A-802C78E6B534}"/>
              </a:ext>
            </a:extLst>
          </p:cNvPr>
          <p:cNvSpPr/>
          <p:nvPr/>
        </p:nvSpPr>
        <p:spPr>
          <a:xfrm>
            <a:off x="790575" y="867073"/>
            <a:ext cx="98679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the descriptions in 2 Nephi 21:6-8 suggest about the conditions on the earth during the Millennium?</a:t>
            </a:r>
          </a:p>
        </p:txBody>
      </p:sp>
      <p:sp>
        <p:nvSpPr>
          <p:cNvPr id="4" name="Rectángulo 3">
            <a:extLst>
              <a:ext uri="{FF2B5EF4-FFF2-40B4-BE49-F238E27FC236}">
                <a16:creationId xmlns:a16="http://schemas.microsoft.com/office/drawing/2014/main" id="{FAC76714-7F39-4E61-AF23-C50F6B53A3DC}"/>
              </a:ext>
            </a:extLst>
          </p:cNvPr>
          <p:cNvSpPr/>
          <p:nvPr/>
        </p:nvSpPr>
        <p:spPr>
          <a:xfrm>
            <a:off x="790575" y="1513404"/>
            <a:ext cx="72818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will the earth be a place of peace during the Millennium?</a:t>
            </a:r>
          </a:p>
        </p:txBody>
      </p:sp>
      <p:sp>
        <p:nvSpPr>
          <p:cNvPr id="5" name="Rectángulo 4">
            <a:extLst>
              <a:ext uri="{FF2B5EF4-FFF2-40B4-BE49-F238E27FC236}">
                <a16:creationId xmlns:a16="http://schemas.microsoft.com/office/drawing/2014/main" id="{B325F84A-88C8-4D1E-8A3E-1EB66E1C5383}"/>
              </a:ext>
            </a:extLst>
          </p:cNvPr>
          <p:cNvSpPr/>
          <p:nvPr/>
        </p:nvSpPr>
        <p:spPr>
          <a:xfrm>
            <a:off x="2757488" y="2104638"/>
            <a:ext cx="6386512" cy="707886"/>
          </a:xfrm>
          <a:prstGeom prst="rect">
            <a:avLst/>
          </a:prstGeom>
        </p:spPr>
        <p:txBody>
          <a:bodyPr wrap="square">
            <a:spAutoFit/>
          </a:bodyPr>
          <a:lstStyle/>
          <a:p>
            <a:pPr algn="ctr"/>
            <a:r>
              <a:rPr lang="en-US" sz="2000" i="1" dirty="0">
                <a:solidFill>
                  <a:srgbClr val="E97159"/>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During the Millennium, the earth will be a place of peace because it will be full of the knowledge of the Lord.</a:t>
            </a:r>
          </a:p>
        </p:txBody>
      </p:sp>
      <p:sp>
        <p:nvSpPr>
          <p:cNvPr id="7" name="Rectángulo 6">
            <a:extLst>
              <a:ext uri="{FF2B5EF4-FFF2-40B4-BE49-F238E27FC236}">
                <a16:creationId xmlns:a16="http://schemas.microsoft.com/office/drawing/2014/main" id="{53C03470-EBD9-444C-8527-09153F5E43EC}"/>
              </a:ext>
            </a:extLst>
          </p:cNvPr>
          <p:cNvSpPr/>
          <p:nvPr/>
        </p:nvSpPr>
        <p:spPr>
          <a:xfrm>
            <a:off x="790574" y="3105834"/>
            <a:ext cx="8096251"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How can the knowledge of the Lord help us live more peacefully now?</a:t>
            </a:r>
          </a:p>
        </p:txBody>
      </p:sp>
      <p:sp>
        <p:nvSpPr>
          <p:cNvPr id="8" name="Rectángulo 7">
            <a:extLst>
              <a:ext uri="{FF2B5EF4-FFF2-40B4-BE49-F238E27FC236}">
                <a16:creationId xmlns:a16="http://schemas.microsoft.com/office/drawing/2014/main" id="{4883CDF0-31E6-4049-9447-32F3420A779F}"/>
              </a:ext>
            </a:extLst>
          </p:cNvPr>
          <p:cNvSpPr/>
          <p:nvPr/>
        </p:nvSpPr>
        <p:spPr>
          <a:xfrm>
            <a:off x="790574" y="3636643"/>
            <a:ext cx="530145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can we develop that same attitude today?</a:t>
            </a:r>
          </a:p>
        </p:txBody>
      </p:sp>
    </p:spTree>
    <p:extLst>
      <p:ext uri="{BB962C8B-B14F-4D97-AF65-F5344CB8AC3E}">
        <p14:creationId xmlns:p14="http://schemas.microsoft.com/office/powerpoint/2010/main" val="153154086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1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900" decel="100000" fill="hold"/>
                                        <p:tgtEl>
                                          <p:spTgt spid="8"/>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1094</Words>
  <Application>Microsoft Office PowerPoint</Application>
  <PresentationFormat>Panorámica</PresentationFormat>
  <Paragraphs>56</Paragraphs>
  <Slides>13</Slides>
  <Notes>0</Notes>
  <HiddenSlides>0</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13</vt:i4>
      </vt:variant>
    </vt:vector>
  </HeadingPairs>
  <TitlesOfParts>
    <vt:vector size="24" baseType="lpstr">
      <vt:lpstr>FangSong</vt:lpstr>
      <vt:lpstr>Algerian</vt:lpstr>
      <vt:lpstr>Arial</vt:lpstr>
      <vt:lpstr>Arial Rounded MT Bold</vt:lpstr>
      <vt:lpstr>Calibri</vt:lpstr>
      <vt:lpstr>Cambria</vt:lpstr>
      <vt:lpstr>Century Gothic</vt:lpstr>
      <vt:lpstr>Georgia</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6254</cp:revision>
  <dcterms:created xsi:type="dcterms:W3CDTF">2018-08-29T04:26:39Z</dcterms:created>
  <dcterms:modified xsi:type="dcterms:W3CDTF">2020-02-03T19:39:53Z</dcterms:modified>
</cp:coreProperties>
</file>