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6372DF"/>
    <a:srgbClr val="FF3300"/>
    <a:srgbClr val="B9DF63"/>
    <a:srgbClr val="4D6F0F"/>
    <a:srgbClr val="FFCCFF"/>
    <a:srgbClr val="CC0000"/>
    <a:srgbClr val="D6E51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769441"/>
          </a:xfrm>
          <a:prstGeom prst="rect">
            <a:avLst/>
          </a:prstGeom>
          <a:noFill/>
        </p:spPr>
        <p:txBody>
          <a:bodyPr wrap="square" rtlCol="0">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9545F8A-4B09-4502-8D40-12CFB3952094}"/>
              </a:ext>
            </a:extLst>
          </p:cNvPr>
          <p:cNvSpPr/>
          <p:nvPr/>
        </p:nvSpPr>
        <p:spPr>
          <a:xfrm>
            <a:off x="802122" y="745079"/>
            <a:ext cx="1864613"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6CE21DAE-8B0E-49AB-8C8E-52BB63BDB192}"/>
              </a:ext>
            </a:extLst>
          </p:cNvPr>
          <p:cNvSpPr/>
          <p:nvPr/>
        </p:nvSpPr>
        <p:spPr>
          <a:xfrm>
            <a:off x="802123" y="1105335"/>
            <a:ext cx="9734748" cy="3693318"/>
          </a:xfrm>
          <a:prstGeom prst="roundRect">
            <a:avLst>
              <a:gd name="adj" fmla="val 62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4" name="Rectángulo 3">
            <a:extLst>
              <a:ext uri="{FF2B5EF4-FFF2-40B4-BE49-F238E27FC236}">
                <a16:creationId xmlns:a16="http://schemas.microsoft.com/office/drawing/2014/main" id="{85157D16-1785-44CC-9789-7B5FA69DE7B7}"/>
              </a:ext>
            </a:extLst>
          </p:cNvPr>
          <p:cNvSpPr/>
          <p:nvPr/>
        </p:nvSpPr>
        <p:spPr>
          <a:xfrm>
            <a:off x="802125" y="743850"/>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18:5-10</a:t>
            </a:r>
          </a:p>
        </p:txBody>
      </p:sp>
      <p:sp>
        <p:nvSpPr>
          <p:cNvPr id="2" name="Rectángulo 1">
            <a:extLst>
              <a:ext uri="{FF2B5EF4-FFF2-40B4-BE49-F238E27FC236}">
                <a16:creationId xmlns:a16="http://schemas.microsoft.com/office/drawing/2014/main" id="{2EA71556-F294-4B37-B2D0-BDAC366AF260}"/>
              </a:ext>
            </a:extLst>
          </p:cNvPr>
          <p:cNvSpPr/>
          <p:nvPr/>
        </p:nvSpPr>
        <p:spPr>
          <a:xfrm>
            <a:off x="802124" y="1113182"/>
            <a:ext cx="9839371" cy="369331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 Lord spake also unto me again, saying:</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Forasmuch as this people refuseth the waters of Shiloah that go softly, and rejoice in Rezin and Remaliah’s son;</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Now therefore, behold, the Lord bringeth up upon them the waters of the river, strong and many, even the king of Assyria and all his glory; and he shall come up over all his channels, and go over all his banks.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he shall pass through Judah; he shall overflow and go over, he shall reach even to the neck; and the stretching out of his wings shall fill the breadth of thy land, O Immanuel.</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Associate yourselves, O ye people, and ye shall be broken in pieces; and give ear all ye of far countries; gird yourselves, and ye shall be broken in pieces; gird yourselves, and ye shall be broken in pieces.</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Take counsel together, and it shall come to naught; speak the word, and it shall not stand; for God is with us.</a:t>
            </a:r>
          </a:p>
        </p:txBody>
      </p:sp>
      <p:sp>
        <p:nvSpPr>
          <p:cNvPr id="5" name="Rectángulo 4">
            <a:extLst>
              <a:ext uri="{FF2B5EF4-FFF2-40B4-BE49-F238E27FC236}">
                <a16:creationId xmlns:a16="http://schemas.microsoft.com/office/drawing/2014/main" id="{022586A4-CC77-41A9-8D9D-34D143D0D885}"/>
              </a:ext>
            </a:extLst>
          </p:cNvPr>
          <p:cNvSpPr/>
          <p:nvPr/>
        </p:nvSpPr>
        <p:spPr>
          <a:xfrm>
            <a:off x="802123" y="4959692"/>
            <a:ext cx="84611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consequences for those who would fight against Judah?</a:t>
            </a:r>
          </a:p>
        </p:txBody>
      </p:sp>
      <p:sp>
        <p:nvSpPr>
          <p:cNvPr id="6" name="Rectángulo 5">
            <a:extLst>
              <a:ext uri="{FF2B5EF4-FFF2-40B4-BE49-F238E27FC236}">
                <a16:creationId xmlns:a16="http://schemas.microsoft.com/office/drawing/2014/main" id="{C2CEA834-A219-4B89-A598-3ECC5100887E}"/>
              </a:ext>
            </a:extLst>
          </p:cNvPr>
          <p:cNvSpPr/>
          <p:nvPr/>
        </p:nvSpPr>
        <p:spPr>
          <a:xfrm>
            <a:off x="802122" y="5497912"/>
            <a:ext cx="45961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would these nations be destroyed?</a:t>
            </a:r>
          </a:p>
        </p:txBody>
      </p:sp>
    </p:spTree>
    <p:extLst>
      <p:ext uri="{BB962C8B-B14F-4D97-AF65-F5344CB8AC3E}">
        <p14:creationId xmlns:p14="http://schemas.microsoft.com/office/powerpoint/2010/main" val="4134230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773E50BB-F5EE-4931-A056-EE728B4EAAA3}"/>
              </a:ext>
            </a:extLst>
          </p:cNvPr>
          <p:cNvSpPr/>
          <p:nvPr/>
        </p:nvSpPr>
        <p:spPr>
          <a:xfrm>
            <a:off x="747753" y="739926"/>
            <a:ext cx="29161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19:8–21; 20:1–22</a:t>
            </a:r>
          </a:p>
        </p:txBody>
      </p:sp>
      <p:sp>
        <p:nvSpPr>
          <p:cNvPr id="4" name="Rectángulo 3">
            <a:extLst>
              <a:ext uri="{FF2B5EF4-FFF2-40B4-BE49-F238E27FC236}">
                <a16:creationId xmlns:a16="http://schemas.microsoft.com/office/drawing/2014/main" id="{75812133-39B9-410E-B932-8F06A19EB61D}"/>
              </a:ext>
            </a:extLst>
          </p:cNvPr>
          <p:cNvSpPr/>
          <p:nvPr/>
        </p:nvSpPr>
        <p:spPr>
          <a:xfrm>
            <a:off x="2339008" y="2767280"/>
            <a:ext cx="7513983" cy="1323439"/>
          </a:xfrm>
          <a:prstGeom prst="rect">
            <a:avLst/>
          </a:prstGeom>
        </p:spPr>
        <p:txBody>
          <a:bodyPr wrap="square">
            <a:spAutoFit/>
          </a:bodyPr>
          <a:lstStyle/>
          <a:p>
            <a:pPr algn="ctr"/>
            <a:r>
              <a:rPr lang="en-US" sz="4000" dirty="0">
                <a:solidFill>
                  <a:schemeClr val="accent1">
                    <a:lumMod val="50000"/>
                  </a:schemeClr>
                </a:solidFill>
                <a:latin typeface="Bahnschrift SemiLight SemiConde" panose="020B0502040204020203" pitchFamily="34" charset="0"/>
                <a:cs typeface="Arial" panose="020B0604020202020204" pitchFamily="34" charset="0"/>
              </a:rPr>
              <a:t>“Isaiah describes the destruction of the wicked at the Second Coming”</a:t>
            </a:r>
          </a:p>
        </p:txBody>
      </p:sp>
    </p:spTree>
    <p:extLst>
      <p:ext uri="{BB962C8B-B14F-4D97-AF65-F5344CB8AC3E}">
        <p14:creationId xmlns:p14="http://schemas.microsoft.com/office/powerpoint/2010/main" val="1500323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0A0988C-CA1A-4B4D-AADA-D54EDAE5A23E}"/>
              </a:ext>
            </a:extLst>
          </p:cNvPr>
          <p:cNvSpPr/>
          <p:nvPr/>
        </p:nvSpPr>
        <p:spPr>
          <a:xfrm>
            <a:off x="2697844" y="5299570"/>
            <a:ext cx="6565427" cy="646331"/>
          </a:xfrm>
          <a:prstGeom prst="rect">
            <a:avLst/>
          </a:prstGeom>
        </p:spPr>
        <p:txBody>
          <a:bodyPr wrap="square">
            <a:spAutoFit/>
          </a:bodyPr>
          <a:lstStyle/>
          <a:p>
            <a:pPr algn="ctr"/>
            <a:r>
              <a:rPr lang="en-US"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a God of judgment and mercy. His mercy is extended to those who repent and keep His commandments.</a:t>
            </a:r>
          </a:p>
        </p:txBody>
      </p:sp>
      <p:sp>
        <p:nvSpPr>
          <p:cNvPr id="10" name="Rectángulo: esquinas diagonales redondeadas 9">
            <a:extLst>
              <a:ext uri="{FF2B5EF4-FFF2-40B4-BE49-F238E27FC236}">
                <a16:creationId xmlns:a16="http://schemas.microsoft.com/office/drawing/2014/main" id="{D0DD29E5-BD7B-4552-A6A5-A8F5685B281F}"/>
              </a:ext>
            </a:extLst>
          </p:cNvPr>
          <p:cNvSpPr/>
          <p:nvPr/>
        </p:nvSpPr>
        <p:spPr>
          <a:xfrm>
            <a:off x="781878" y="2575748"/>
            <a:ext cx="9939131" cy="2677656"/>
          </a:xfrm>
          <a:prstGeom prst="round2DiagRect">
            <a:avLst>
              <a:gd name="adj1" fmla="val 16667"/>
              <a:gd name="adj2"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B59906E6-22EF-4EE1-90B3-C993A9C40EDD}"/>
              </a:ext>
            </a:extLst>
          </p:cNvPr>
          <p:cNvSpPr/>
          <p:nvPr/>
        </p:nvSpPr>
        <p:spPr>
          <a:xfrm>
            <a:off x="893494" y="746983"/>
            <a:ext cx="1685077"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02417EC-4D75-4A7C-9655-0482815DA742}"/>
              </a:ext>
            </a:extLst>
          </p:cNvPr>
          <p:cNvSpPr/>
          <p:nvPr/>
        </p:nvSpPr>
        <p:spPr>
          <a:xfrm>
            <a:off x="893494" y="1099391"/>
            <a:ext cx="9734748" cy="1207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2A269F06-2530-40FD-97A5-787D65357E6B}"/>
              </a:ext>
            </a:extLst>
          </p:cNvPr>
          <p:cNvSpPr/>
          <p:nvPr/>
        </p:nvSpPr>
        <p:spPr>
          <a:xfrm>
            <a:off x="893496" y="743850"/>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28:32</a:t>
            </a:r>
          </a:p>
        </p:txBody>
      </p:sp>
      <p:sp>
        <p:nvSpPr>
          <p:cNvPr id="4" name="Rectángulo 3">
            <a:extLst>
              <a:ext uri="{FF2B5EF4-FFF2-40B4-BE49-F238E27FC236}">
                <a16:creationId xmlns:a16="http://schemas.microsoft.com/office/drawing/2014/main" id="{3E666FCB-C027-48F1-A11B-08641F4E6F88}"/>
              </a:ext>
            </a:extLst>
          </p:cNvPr>
          <p:cNvSpPr/>
          <p:nvPr/>
        </p:nvSpPr>
        <p:spPr>
          <a:xfrm>
            <a:off x="893494" y="1067016"/>
            <a:ext cx="9734748"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Wo be unto the Gentiles, saith the Lord God of Hosts! For notwithstanding I shall lengthen out mine arm unto them from day to day, they will deny me; nevertheless, I will be merciful unto them, saith the Lord God, if they will repent and come unto me; for mine arm is lengthened out all the day long, saith the Lord God of Hosts.</a:t>
            </a:r>
          </a:p>
        </p:txBody>
      </p:sp>
      <p:sp>
        <p:nvSpPr>
          <p:cNvPr id="5" name="Rectángulo 4">
            <a:extLst>
              <a:ext uri="{FF2B5EF4-FFF2-40B4-BE49-F238E27FC236}">
                <a16:creationId xmlns:a16="http://schemas.microsoft.com/office/drawing/2014/main" id="{819B80C3-53DB-4F96-AB0F-E632663060BF}"/>
              </a:ext>
            </a:extLst>
          </p:cNvPr>
          <p:cNvSpPr/>
          <p:nvPr/>
        </p:nvSpPr>
        <p:spPr>
          <a:xfrm>
            <a:off x="893494" y="2575748"/>
            <a:ext cx="717707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Elder Jeffrey R. Holland of the Quorum of the Twelve Apostles:</a:t>
            </a:r>
          </a:p>
        </p:txBody>
      </p:sp>
      <p:sp>
        <p:nvSpPr>
          <p:cNvPr id="6" name="Rectángulo 5">
            <a:extLst>
              <a:ext uri="{FF2B5EF4-FFF2-40B4-BE49-F238E27FC236}">
                <a16:creationId xmlns:a16="http://schemas.microsoft.com/office/drawing/2014/main" id="{74A5338F-79FF-4D39-89BF-4ADC39E46333}"/>
              </a:ext>
            </a:extLst>
          </p:cNvPr>
          <p:cNvSpPr/>
          <p:nvPr/>
        </p:nvSpPr>
        <p:spPr>
          <a:xfrm>
            <a:off x="893494" y="2945080"/>
            <a:ext cx="9734748" cy="2308324"/>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“To all of you who think you are lost or without hope, or who think you have done too much that was too wrong for too long, to every one of you who worry that you are stranded somewhere on the wintry plains of life and have wrecked your handcart in the process, this conference calls out Jehovah’s unrelenting refrain, ‘[My] hand is stretched out still’ [see Isaiah 5:25; 9:17, 21]. ‘I shall lengthen out mine arm unto them,’ He said, ‘[and even if they] deny me; nevertheless, I will be merciful unto them, . . . if they will repent and come unto me; for mine arm is lengthened out all the day long, saith the Lord God of Hosts’ [2 Nephi 28:32]. His mercy endureth forever, and His hand is stretched out still. His is the pure love of Christ, the charity that never faileth, that compassion which endures even when all other strength disappears [see Moroni 7:46–47]” (“Prophets in the Land Again,” Ensign, Nov. 2006, 106-7).</a:t>
            </a:r>
          </a:p>
        </p:txBody>
      </p:sp>
      <p:sp>
        <p:nvSpPr>
          <p:cNvPr id="11" name="Rectángulo 10">
            <a:extLst>
              <a:ext uri="{FF2B5EF4-FFF2-40B4-BE49-F238E27FC236}">
                <a16:creationId xmlns:a16="http://schemas.microsoft.com/office/drawing/2014/main" id="{8CAFAF07-4D18-4258-AA35-957671AC2ED5}"/>
              </a:ext>
            </a:extLst>
          </p:cNvPr>
          <p:cNvSpPr/>
          <p:nvPr/>
        </p:nvSpPr>
        <p:spPr>
          <a:xfrm>
            <a:off x="990899" y="6027975"/>
            <a:ext cx="538641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would you apply this principle in your life?</a:t>
            </a:r>
          </a:p>
        </p:txBody>
      </p:sp>
    </p:spTree>
    <p:extLst>
      <p:ext uri="{BB962C8B-B14F-4D97-AF65-F5344CB8AC3E}">
        <p14:creationId xmlns:p14="http://schemas.microsoft.com/office/powerpoint/2010/main" val="10454554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5" name="Rectángulo 4">
            <a:extLst>
              <a:ext uri="{FF2B5EF4-FFF2-40B4-BE49-F238E27FC236}">
                <a16:creationId xmlns:a16="http://schemas.microsoft.com/office/drawing/2014/main" id="{32B10AEB-B83B-4FE9-9C27-9F219A810E0E}"/>
              </a:ext>
            </a:extLst>
          </p:cNvPr>
          <p:cNvSpPr/>
          <p:nvPr/>
        </p:nvSpPr>
        <p:spPr>
          <a:xfrm>
            <a:off x="4122543" y="3044279"/>
            <a:ext cx="3946914" cy="769441"/>
          </a:xfrm>
          <a:prstGeom prst="rect">
            <a:avLst/>
          </a:prstGeom>
        </p:spPr>
        <p:txBody>
          <a:bodyPr wrap="none">
            <a:spAutoFit/>
          </a:bodyPr>
          <a:lstStyle/>
          <a:p>
            <a:r>
              <a:rPr lang="en-US" sz="4400" dirty="0">
                <a:solidFill>
                  <a:schemeClr val="tx2">
                    <a:lumMod val="10000"/>
                  </a:schemeClr>
                </a:solidFill>
                <a:latin typeface="Comic Sans MS" panose="030F0702030302020204" pitchFamily="66" charset="0"/>
              </a:rPr>
              <a:t>2 Nephi 17–20</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C2A0AC23-819C-4984-9B7C-AB0C6D6F5503}"/>
              </a:ext>
            </a:extLst>
          </p:cNvPr>
          <p:cNvSpPr/>
          <p:nvPr/>
        </p:nvSpPr>
        <p:spPr>
          <a:xfrm>
            <a:off x="2597426" y="2828835"/>
            <a:ext cx="6997147" cy="1200329"/>
          </a:xfrm>
          <a:prstGeom prst="rect">
            <a:avLst/>
          </a:prstGeom>
        </p:spPr>
        <p:txBody>
          <a:bodyPr wrap="square">
            <a:spAutoFit/>
          </a:bodyPr>
          <a:lstStyle/>
          <a:p>
            <a:pPr algn="ctr"/>
            <a:r>
              <a:rPr lang="en-US" sz="3600" dirty="0">
                <a:solidFill>
                  <a:schemeClr val="accent1">
                    <a:lumMod val="50000"/>
                  </a:schemeClr>
                </a:solidFill>
                <a:effectLst>
                  <a:outerShdw blurRad="38100" dist="38100" dir="2700000" algn="tl">
                    <a:srgbClr val="000000">
                      <a:alpha val="43137"/>
                    </a:srgbClr>
                  </a:outerShdw>
                </a:effectLst>
                <a:latin typeface="Bahnschrift SemiLight SemiConde" panose="020B0502040204020203" pitchFamily="34" charset="0"/>
              </a:rPr>
              <a:t>“The people of the kingdom of Judah fail to put their trust in Jesus Christ”</a:t>
            </a:r>
          </a:p>
        </p:txBody>
      </p:sp>
      <p:sp>
        <p:nvSpPr>
          <p:cNvPr id="4" name="Rectángulo 3">
            <a:extLst>
              <a:ext uri="{FF2B5EF4-FFF2-40B4-BE49-F238E27FC236}">
                <a16:creationId xmlns:a16="http://schemas.microsoft.com/office/drawing/2014/main" id="{22027939-62C4-44AE-AA76-84BC9DCA7379}"/>
              </a:ext>
            </a:extLst>
          </p:cNvPr>
          <p:cNvSpPr/>
          <p:nvPr/>
        </p:nvSpPr>
        <p:spPr>
          <a:xfrm>
            <a:off x="894802" y="743850"/>
            <a:ext cx="25827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17–18; 19:1–7</a:t>
            </a:r>
          </a:p>
        </p:txBody>
      </p:sp>
    </p:spTree>
    <p:extLst>
      <p:ext uri="{BB962C8B-B14F-4D97-AF65-F5344CB8AC3E}">
        <p14:creationId xmlns:p14="http://schemas.microsoft.com/office/powerpoint/2010/main" val="25946757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C4684D0-D98A-4168-8E34-5A9E6E31F9AC}"/>
              </a:ext>
            </a:extLst>
          </p:cNvPr>
          <p:cNvSpPr/>
          <p:nvPr/>
        </p:nvSpPr>
        <p:spPr>
          <a:xfrm>
            <a:off x="866810" y="1468542"/>
            <a:ext cx="2031325"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8F4AE67-4860-4475-BCD3-36880726AB63}"/>
              </a:ext>
            </a:extLst>
          </p:cNvPr>
          <p:cNvSpPr/>
          <p:nvPr/>
        </p:nvSpPr>
        <p:spPr>
          <a:xfrm>
            <a:off x="866810" y="1798297"/>
            <a:ext cx="9734748" cy="3800861"/>
          </a:xfrm>
          <a:prstGeom prst="roundRect">
            <a:avLst>
              <a:gd name="adj" fmla="val 864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548479B2-AA75-4087-B7A5-2A6F0495D2B9}"/>
              </a:ext>
            </a:extLst>
          </p:cNvPr>
          <p:cNvSpPr/>
          <p:nvPr/>
        </p:nvSpPr>
        <p:spPr>
          <a:xfrm>
            <a:off x="866810" y="929932"/>
            <a:ext cx="49984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meaning of the title Immanuel?</a:t>
            </a:r>
          </a:p>
        </p:txBody>
      </p:sp>
      <p:sp>
        <p:nvSpPr>
          <p:cNvPr id="4" name="Rectángulo 3">
            <a:extLst>
              <a:ext uri="{FF2B5EF4-FFF2-40B4-BE49-F238E27FC236}">
                <a16:creationId xmlns:a16="http://schemas.microsoft.com/office/drawing/2014/main" id="{B9CCEFFF-62AB-4698-BF2E-FEB38A3A9550}"/>
              </a:ext>
            </a:extLst>
          </p:cNvPr>
          <p:cNvSpPr/>
          <p:nvPr/>
        </p:nvSpPr>
        <p:spPr>
          <a:xfrm>
            <a:off x="866810" y="1468542"/>
            <a:ext cx="20313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1:18-25.</a:t>
            </a:r>
          </a:p>
        </p:txBody>
      </p:sp>
      <p:sp>
        <p:nvSpPr>
          <p:cNvPr id="5" name="Rectángulo 4">
            <a:extLst>
              <a:ext uri="{FF2B5EF4-FFF2-40B4-BE49-F238E27FC236}">
                <a16:creationId xmlns:a16="http://schemas.microsoft.com/office/drawing/2014/main" id="{DA4D0F5A-5923-4772-AC3B-5FEC0CD3C9AB}"/>
              </a:ext>
            </a:extLst>
          </p:cNvPr>
          <p:cNvSpPr/>
          <p:nvPr/>
        </p:nvSpPr>
        <p:spPr>
          <a:xfrm>
            <a:off x="866810" y="1798118"/>
            <a:ext cx="9827694"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 Now the birth of Jesus Christ was on this wise: When as his mother Mary was espoused to Joseph, before they came together, she was found with child of the Holy Ghost.</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Then Joseph her husband, being a just </a:t>
            </a:r>
            <a:r>
              <a:rPr lang="en-US" sz="1600" i="1" dirty="0">
                <a:solidFill>
                  <a:schemeClr val="bg1"/>
                </a:solidFill>
                <a:latin typeface="Arial" panose="020B0604020202020204" pitchFamily="34" charset="0"/>
                <a:cs typeface="Arial" panose="020B0604020202020204" pitchFamily="34" charset="0"/>
              </a:rPr>
              <a:t>man,</a:t>
            </a:r>
            <a:r>
              <a:rPr lang="en-US" sz="1600" dirty="0">
                <a:solidFill>
                  <a:schemeClr val="bg1"/>
                </a:solidFill>
                <a:latin typeface="Arial" panose="020B0604020202020204" pitchFamily="34" charset="0"/>
                <a:cs typeface="Arial" panose="020B0604020202020204" pitchFamily="34" charset="0"/>
              </a:rPr>
              <a:t> and not willing to make her a publick example, was minded to put her away privily.</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But while he thought on these things, behold, the angel of the Lord appeared unto him in a dream, saying, Joseph, thou son of David, fear not to take unto thee Mary thy wife: for that which is conceived in her is of the Holy Ghost.</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she shall bring forth a son, and thou shalt call his name </a:t>
            </a:r>
            <a:r>
              <a:rPr lang="en-US" sz="1600" cap="all" dirty="0">
                <a:solidFill>
                  <a:schemeClr val="bg1"/>
                </a:solidFill>
                <a:latin typeface="Arial" panose="020B0604020202020204" pitchFamily="34" charset="0"/>
                <a:cs typeface="Arial" panose="020B0604020202020204" pitchFamily="34" charset="0"/>
              </a:rPr>
              <a:t>JESUS</a:t>
            </a:r>
            <a:r>
              <a:rPr lang="en-US" sz="1600" dirty="0">
                <a:solidFill>
                  <a:schemeClr val="bg1"/>
                </a:solidFill>
                <a:latin typeface="Arial" panose="020B0604020202020204" pitchFamily="34" charset="0"/>
                <a:cs typeface="Arial" panose="020B0604020202020204" pitchFamily="34" charset="0"/>
              </a:rPr>
              <a:t>: for he shall save his people from their sins.</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Now all this was done, that it might be fulfilled which was spoken of the Lord by the prophet, saying,</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Behold, a virgin shall be with child, and shall bring forth a son, and they shall call his name Emmanuel, which being interpreted is, God with us.</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Then Joseph being raised from sleep did as the angel of the Lord had bidden him, and took unto him his wife:</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knew her not till she had brought forth her firstborn son: and he called his name </a:t>
            </a:r>
            <a:r>
              <a:rPr lang="en-US" sz="1600" cap="all" dirty="0">
                <a:solidFill>
                  <a:schemeClr val="bg1"/>
                </a:solidFill>
                <a:latin typeface="Arial" panose="020B0604020202020204" pitchFamily="34" charset="0"/>
                <a:cs typeface="Arial" panose="020B0604020202020204" pitchFamily="34" charset="0"/>
              </a:rPr>
              <a:t>JESUS</a:t>
            </a:r>
            <a:r>
              <a:rPr lang="en-US" sz="1600" dirty="0">
                <a:solidFill>
                  <a:schemeClr val="bg1"/>
                </a:solidFill>
                <a:latin typeface="Arial" panose="020B0604020202020204" pitchFamily="34" charset="0"/>
                <a:cs typeface="Arial" panose="020B0604020202020204" pitchFamily="34" charset="0"/>
              </a:rPr>
              <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B28117B-E508-49A4-8BF5-5FECDC87C7B9}"/>
              </a:ext>
            </a:extLst>
          </p:cNvPr>
          <p:cNvSpPr/>
          <p:nvPr/>
        </p:nvSpPr>
        <p:spPr>
          <a:xfrm>
            <a:off x="866810" y="5713293"/>
            <a:ext cx="5722977"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How was Isaiah’s prophecy about Immanuel fulfilled?</a:t>
            </a:r>
          </a:p>
        </p:txBody>
      </p:sp>
      <p:sp>
        <p:nvSpPr>
          <p:cNvPr id="7" name="Rectángulo 6">
            <a:extLst>
              <a:ext uri="{FF2B5EF4-FFF2-40B4-BE49-F238E27FC236}">
                <a16:creationId xmlns:a16="http://schemas.microsoft.com/office/drawing/2014/main" id="{6D2A2917-32C9-4F38-A91D-85612D968D81}"/>
              </a:ext>
            </a:extLst>
          </p:cNvPr>
          <p:cNvSpPr/>
          <p:nvPr/>
        </p:nvSpPr>
        <p:spPr>
          <a:xfrm>
            <a:off x="891927" y="6082624"/>
            <a:ext cx="977746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When have you seen the reality of the Lord as Immanuel, or “God with us,” in your life?</a:t>
            </a:r>
          </a:p>
        </p:txBody>
      </p:sp>
    </p:spTree>
    <p:extLst>
      <p:ext uri="{BB962C8B-B14F-4D97-AF65-F5344CB8AC3E}">
        <p14:creationId xmlns:p14="http://schemas.microsoft.com/office/powerpoint/2010/main" val="2625896940"/>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2000"/>
                                        <p:tgtEl>
                                          <p:spTgt spid="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2000"/>
                                        <p:tgtEl>
                                          <p:spTgt spid="4"/>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ppt_w</p:attrName>
                                        </p:attrNameLst>
                                      </p:cBhvr>
                                      <p:tavLst>
                                        <p:tav tm="0" fmla="#ppt_w*sin(2.5*pi*$)">
                                          <p:val>
                                            <p:fltVal val="0"/>
                                          </p:val>
                                        </p:tav>
                                        <p:tav tm="100000">
                                          <p:val>
                                            <p:fltVal val="1"/>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CABBB17-DD2B-47BD-BEF9-F1A03878D614}"/>
              </a:ext>
            </a:extLst>
          </p:cNvPr>
          <p:cNvSpPr/>
          <p:nvPr/>
        </p:nvSpPr>
        <p:spPr>
          <a:xfrm>
            <a:off x="1167091" y="774566"/>
            <a:ext cx="1749197"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B7B297FD-E595-46B6-870C-8BD5F47EF2B1}"/>
              </a:ext>
            </a:extLst>
          </p:cNvPr>
          <p:cNvSpPr/>
          <p:nvPr/>
        </p:nvSpPr>
        <p:spPr>
          <a:xfrm>
            <a:off x="1167092" y="1099390"/>
            <a:ext cx="9341881" cy="1754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84AA30E8-8D99-497D-B436-3DD80D4F2A20}"/>
              </a:ext>
            </a:extLst>
          </p:cNvPr>
          <p:cNvSpPr/>
          <p:nvPr/>
        </p:nvSpPr>
        <p:spPr>
          <a:xfrm>
            <a:off x="1167093"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19:6-7</a:t>
            </a:r>
          </a:p>
        </p:txBody>
      </p:sp>
      <p:sp>
        <p:nvSpPr>
          <p:cNvPr id="4" name="Rectángulo 3">
            <a:extLst>
              <a:ext uri="{FF2B5EF4-FFF2-40B4-BE49-F238E27FC236}">
                <a16:creationId xmlns:a16="http://schemas.microsoft.com/office/drawing/2014/main" id="{3F014446-AD6C-4AC2-A1E8-2F63BFE21B1E}"/>
              </a:ext>
            </a:extLst>
          </p:cNvPr>
          <p:cNvSpPr/>
          <p:nvPr/>
        </p:nvSpPr>
        <p:spPr>
          <a:xfrm>
            <a:off x="1167092" y="1113182"/>
            <a:ext cx="934188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 unto us a child is born, unto us a son is given; and the government shall be upon his shoulder; and his name shall be called, Wonderful, Counselor, The Mighty God, The Everlasting Father, The Prince of Peace.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Of the increase of government and peace there is no end, upon the throne of David, and upon his kingdom to order it, and to establish it with judgment and with justice from henceforth, even forever. The zeal of the Lord of Hosts will perform this.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1ECB417-8946-4682-9988-6FCE021402F7}"/>
              </a:ext>
            </a:extLst>
          </p:cNvPr>
          <p:cNvSpPr/>
          <p:nvPr/>
        </p:nvSpPr>
        <p:spPr>
          <a:xfrm>
            <a:off x="1167092" y="3052174"/>
            <a:ext cx="86395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of these titles best describes how you feel about the Savior? Why?</a:t>
            </a:r>
          </a:p>
        </p:txBody>
      </p:sp>
    </p:spTree>
    <p:extLst>
      <p:ext uri="{BB962C8B-B14F-4D97-AF65-F5344CB8AC3E}">
        <p14:creationId xmlns:p14="http://schemas.microsoft.com/office/powerpoint/2010/main" val="22645854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graphicFrame>
        <p:nvGraphicFramePr>
          <p:cNvPr id="2" name="Tabla 3">
            <a:extLst>
              <a:ext uri="{FF2B5EF4-FFF2-40B4-BE49-F238E27FC236}">
                <a16:creationId xmlns:a16="http://schemas.microsoft.com/office/drawing/2014/main" id="{FB5143FD-23B7-46C6-B504-92F60EA02DF8}"/>
              </a:ext>
            </a:extLst>
          </p:cNvPr>
          <p:cNvGraphicFramePr>
            <a:graphicFrameLocks noGrp="1"/>
          </p:cNvGraphicFramePr>
          <p:nvPr>
            <p:extLst>
              <p:ext uri="{D42A27DB-BD31-4B8C-83A1-F6EECF244321}">
                <p14:modId xmlns:p14="http://schemas.microsoft.com/office/powerpoint/2010/main" val="3863437628"/>
              </p:ext>
            </p:extLst>
          </p:nvPr>
        </p:nvGraphicFramePr>
        <p:xfrm>
          <a:off x="1753705" y="1113182"/>
          <a:ext cx="8128000" cy="2593378"/>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2857245225"/>
                    </a:ext>
                  </a:extLst>
                </a:gridCol>
                <a:gridCol w="2032000">
                  <a:extLst>
                    <a:ext uri="{9D8B030D-6E8A-4147-A177-3AD203B41FA5}">
                      <a16:colId xmlns:a16="http://schemas.microsoft.com/office/drawing/2014/main" val="790105825"/>
                    </a:ext>
                  </a:extLst>
                </a:gridCol>
                <a:gridCol w="2032000">
                  <a:extLst>
                    <a:ext uri="{9D8B030D-6E8A-4147-A177-3AD203B41FA5}">
                      <a16:colId xmlns:a16="http://schemas.microsoft.com/office/drawing/2014/main" val="3163755589"/>
                    </a:ext>
                  </a:extLst>
                </a:gridCol>
                <a:gridCol w="2032000">
                  <a:extLst>
                    <a:ext uri="{9D8B030D-6E8A-4147-A177-3AD203B41FA5}">
                      <a16:colId xmlns:a16="http://schemas.microsoft.com/office/drawing/2014/main" val="4271126400"/>
                    </a:ext>
                  </a:extLst>
                </a:gridCol>
              </a:tblGrid>
              <a:tr h="475670">
                <a:tc>
                  <a:txBody>
                    <a:bodyPr/>
                    <a:lstStyle/>
                    <a:p>
                      <a:pPr algn="ctr"/>
                      <a:r>
                        <a:rPr lang="en-US" dirty="0">
                          <a:solidFill>
                            <a:schemeClr val="bg1"/>
                          </a:solidFill>
                          <a:latin typeface="Arial" panose="020B0604020202020204" pitchFamily="34" charset="0"/>
                          <a:cs typeface="Arial" panose="020B0604020202020204" pitchFamily="34" charset="0"/>
                        </a:rPr>
                        <a:t>Country</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Judah</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Syria</a:t>
                      </a:r>
                    </a:p>
                  </a:txBody>
                  <a:tcPr/>
                </a:tc>
                <a:tc>
                  <a:txBody>
                    <a:bodyPr/>
                    <a:lstStyle/>
                    <a:p>
                      <a:pPr algn="ctr"/>
                      <a:r>
                        <a:rPr lang="en-US" dirty="0">
                          <a:solidFill>
                            <a:schemeClr val="bg1"/>
                          </a:solidFill>
                          <a:latin typeface="Arial" panose="020B0604020202020204" pitchFamily="34" charset="0"/>
                          <a:cs typeface="Arial" panose="020B0604020202020204" pitchFamily="34" charset="0"/>
                        </a:rPr>
                        <a:t>Israel</a:t>
                      </a:r>
                    </a:p>
                  </a:txBody>
                  <a:tcPr/>
                </a:tc>
                <a:extLst>
                  <a:ext uri="{0D108BD9-81ED-4DB2-BD59-A6C34878D82A}">
                    <a16:rowId xmlns:a16="http://schemas.microsoft.com/office/drawing/2014/main" val="455056309"/>
                  </a:ext>
                </a:extLst>
              </a:tr>
              <a:tr h="475670">
                <a:tc>
                  <a:txBody>
                    <a:bodyPr/>
                    <a:lstStyle/>
                    <a:p>
                      <a:pPr algn="ctr"/>
                      <a:r>
                        <a:rPr lang="en-US" b="1" dirty="0">
                          <a:solidFill>
                            <a:schemeClr val="bg1"/>
                          </a:solidFill>
                        </a:rPr>
                        <a:t>Capital city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9439385"/>
                  </a:ext>
                </a:extLst>
              </a:tr>
              <a:tr h="821019">
                <a:tc>
                  <a:txBody>
                    <a:bodyPr/>
                    <a:lstStyle/>
                    <a:p>
                      <a:pPr algn="ctr"/>
                      <a:r>
                        <a:rPr lang="en-US" b="1" dirty="0">
                          <a:solidFill>
                            <a:schemeClr val="bg1"/>
                          </a:solidFill>
                        </a:rPr>
                        <a:t>Territory or principal tribe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14681502"/>
                  </a:ext>
                </a:extLst>
              </a:tr>
              <a:tr h="821019">
                <a:tc>
                  <a:txBody>
                    <a:bodyPr/>
                    <a:lstStyle/>
                    <a:p>
                      <a:pPr algn="ctr"/>
                      <a:r>
                        <a:rPr lang="en-US" b="1" dirty="0">
                          <a:solidFill>
                            <a:schemeClr val="bg1"/>
                          </a:solidFill>
                        </a:rPr>
                        <a:t>Leader</a:t>
                      </a:r>
                    </a:p>
                  </a:txBody>
                  <a:tcPr/>
                </a:tc>
                <a:tc>
                  <a:txBody>
                    <a:bodyPr/>
                    <a:lstStyle/>
                    <a:p>
                      <a:endParaRPr lang="en-US" dirty="0"/>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endParaRPr lang="en-US" b="1" dirty="0"/>
                    </a:p>
                  </a:txBody>
                  <a:tcPr/>
                </a:tc>
                <a:extLst>
                  <a:ext uri="{0D108BD9-81ED-4DB2-BD59-A6C34878D82A}">
                    <a16:rowId xmlns:a16="http://schemas.microsoft.com/office/drawing/2014/main" val="1988094301"/>
                  </a:ext>
                </a:extLst>
              </a:tr>
            </a:tbl>
          </a:graphicData>
        </a:graphic>
      </p:graphicFrame>
      <p:sp>
        <p:nvSpPr>
          <p:cNvPr id="5" name="Rectángulo 4">
            <a:extLst>
              <a:ext uri="{FF2B5EF4-FFF2-40B4-BE49-F238E27FC236}">
                <a16:creationId xmlns:a16="http://schemas.microsoft.com/office/drawing/2014/main" id="{98C97D4A-5397-40AB-8427-7FE420AF7FD6}"/>
              </a:ext>
            </a:extLst>
          </p:cNvPr>
          <p:cNvSpPr/>
          <p:nvPr/>
        </p:nvSpPr>
        <p:spPr>
          <a:xfrm>
            <a:off x="4101041" y="1590458"/>
            <a:ext cx="1326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Jerusalem</a:t>
            </a:r>
          </a:p>
        </p:txBody>
      </p:sp>
      <p:sp>
        <p:nvSpPr>
          <p:cNvPr id="6" name="Rectángulo 5">
            <a:extLst>
              <a:ext uri="{FF2B5EF4-FFF2-40B4-BE49-F238E27FC236}">
                <a16:creationId xmlns:a16="http://schemas.microsoft.com/office/drawing/2014/main" id="{BB863212-58D4-43FD-B0E8-47AEEBC9C622}"/>
              </a:ext>
            </a:extLst>
          </p:cNvPr>
          <p:cNvSpPr/>
          <p:nvPr/>
        </p:nvSpPr>
        <p:spPr>
          <a:xfrm>
            <a:off x="4317446" y="2252400"/>
            <a:ext cx="8931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Judah</a:t>
            </a:r>
          </a:p>
        </p:txBody>
      </p:sp>
      <p:sp>
        <p:nvSpPr>
          <p:cNvPr id="7" name="Rectángulo 6">
            <a:extLst>
              <a:ext uri="{FF2B5EF4-FFF2-40B4-BE49-F238E27FC236}">
                <a16:creationId xmlns:a16="http://schemas.microsoft.com/office/drawing/2014/main" id="{B32192E1-FE60-45AD-B245-9E264818EA85}"/>
              </a:ext>
            </a:extLst>
          </p:cNvPr>
          <p:cNvSpPr/>
          <p:nvPr/>
        </p:nvSpPr>
        <p:spPr>
          <a:xfrm>
            <a:off x="3417854" y="2832078"/>
            <a:ext cx="2765151" cy="923330"/>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Ahaz (king), </a:t>
            </a:r>
          </a:p>
          <a:p>
            <a:pPr algn="ctr"/>
            <a:r>
              <a:rPr lang="en-US" b="1" dirty="0">
                <a:solidFill>
                  <a:schemeClr val="bg1"/>
                </a:solidFill>
                <a:latin typeface="Arial" panose="020B0604020202020204" pitchFamily="34" charset="0"/>
                <a:cs typeface="Arial" panose="020B0604020202020204" pitchFamily="34" charset="0"/>
              </a:rPr>
              <a:t>of the house </a:t>
            </a:r>
          </a:p>
          <a:p>
            <a:pPr algn="ctr"/>
            <a:r>
              <a:rPr lang="en-US" b="1" dirty="0">
                <a:solidFill>
                  <a:schemeClr val="bg1"/>
                </a:solidFill>
                <a:latin typeface="Arial" panose="020B0604020202020204" pitchFamily="34" charset="0"/>
                <a:cs typeface="Arial" panose="020B0604020202020204" pitchFamily="34" charset="0"/>
              </a:rPr>
              <a:t>of David</a:t>
            </a:r>
          </a:p>
        </p:txBody>
      </p:sp>
      <p:sp>
        <p:nvSpPr>
          <p:cNvPr id="8" name="Rectángulo 7">
            <a:extLst>
              <a:ext uri="{FF2B5EF4-FFF2-40B4-BE49-F238E27FC236}">
                <a16:creationId xmlns:a16="http://schemas.microsoft.com/office/drawing/2014/main" id="{AA48C12A-3D04-4F26-805B-01679E67398A}"/>
              </a:ext>
            </a:extLst>
          </p:cNvPr>
          <p:cNvSpPr/>
          <p:nvPr/>
        </p:nvSpPr>
        <p:spPr>
          <a:xfrm>
            <a:off x="6446864" y="2252400"/>
            <a:ext cx="7986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Aram</a:t>
            </a:r>
          </a:p>
        </p:txBody>
      </p:sp>
      <p:sp>
        <p:nvSpPr>
          <p:cNvPr id="9" name="Rectángulo 8">
            <a:extLst>
              <a:ext uri="{FF2B5EF4-FFF2-40B4-BE49-F238E27FC236}">
                <a16:creationId xmlns:a16="http://schemas.microsoft.com/office/drawing/2014/main" id="{251F9738-BA1D-4C2B-8AA1-C7943F71EA82}"/>
              </a:ext>
            </a:extLst>
          </p:cNvPr>
          <p:cNvSpPr/>
          <p:nvPr/>
        </p:nvSpPr>
        <p:spPr>
          <a:xfrm>
            <a:off x="6167942" y="1604155"/>
            <a:ext cx="13564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Damascus</a:t>
            </a:r>
          </a:p>
        </p:txBody>
      </p:sp>
      <p:sp>
        <p:nvSpPr>
          <p:cNvPr id="10" name="Rectángulo 9">
            <a:extLst>
              <a:ext uri="{FF2B5EF4-FFF2-40B4-BE49-F238E27FC236}">
                <a16:creationId xmlns:a16="http://schemas.microsoft.com/office/drawing/2014/main" id="{492BE8ED-1483-46EA-973B-ECC983EE2292}"/>
              </a:ext>
            </a:extLst>
          </p:cNvPr>
          <p:cNvSpPr/>
          <p:nvPr/>
        </p:nvSpPr>
        <p:spPr>
          <a:xfrm>
            <a:off x="6082748" y="3090977"/>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Rezin (king)</a:t>
            </a:r>
          </a:p>
        </p:txBody>
      </p:sp>
      <p:sp>
        <p:nvSpPr>
          <p:cNvPr id="11" name="Rectángulo 10">
            <a:extLst>
              <a:ext uri="{FF2B5EF4-FFF2-40B4-BE49-F238E27FC236}">
                <a16:creationId xmlns:a16="http://schemas.microsoft.com/office/drawing/2014/main" id="{07D3BE45-3000-42A7-A262-473F107B1BED}"/>
              </a:ext>
            </a:extLst>
          </p:cNvPr>
          <p:cNvSpPr/>
          <p:nvPr/>
        </p:nvSpPr>
        <p:spPr>
          <a:xfrm>
            <a:off x="8221527" y="1584217"/>
            <a:ext cx="110318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Samaria</a:t>
            </a:r>
          </a:p>
        </p:txBody>
      </p:sp>
      <p:sp>
        <p:nvSpPr>
          <p:cNvPr id="12" name="Rectángulo 11">
            <a:extLst>
              <a:ext uri="{FF2B5EF4-FFF2-40B4-BE49-F238E27FC236}">
                <a16:creationId xmlns:a16="http://schemas.microsoft.com/office/drawing/2014/main" id="{2DA84C8A-2165-44C5-8448-A923FA0F34D4}"/>
              </a:ext>
            </a:extLst>
          </p:cNvPr>
          <p:cNvSpPr/>
          <p:nvPr/>
        </p:nvSpPr>
        <p:spPr>
          <a:xfrm>
            <a:off x="8221527" y="2204877"/>
            <a:ext cx="11079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Ephraim</a:t>
            </a:r>
          </a:p>
        </p:txBody>
      </p:sp>
      <p:sp>
        <p:nvSpPr>
          <p:cNvPr id="13" name="Rectángulo 12">
            <a:extLst>
              <a:ext uri="{FF2B5EF4-FFF2-40B4-BE49-F238E27FC236}">
                <a16:creationId xmlns:a16="http://schemas.microsoft.com/office/drawing/2014/main" id="{F693FBE8-2B6A-468D-818A-B8F29AB3A6B0}"/>
              </a:ext>
            </a:extLst>
          </p:cNvPr>
          <p:cNvSpPr/>
          <p:nvPr/>
        </p:nvSpPr>
        <p:spPr>
          <a:xfrm>
            <a:off x="7856712" y="2952477"/>
            <a:ext cx="1967205" cy="646331"/>
          </a:xfrm>
          <a:prstGeom prst="rect">
            <a:avLst/>
          </a:prstGeom>
        </p:spPr>
        <p:txBody>
          <a:bodyPr wrap="none">
            <a:spAutoFit/>
          </a:bodyPr>
          <a:lstStyle/>
          <a:p>
            <a:pPr algn="ctr"/>
            <a:r>
              <a:rPr lang="en-US" b="1" dirty="0">
                <a:solidFill>
                  <a:schemeClr val="bg1"/>
                </a:solidFill>
                <a:latin typeface="Arial" panose="020B0604020202020204" pitchFamily="34" charset="0"/>
                <a:cs typeface="Arial" panose="020B0604020202020204" pitchFamily="34" charset="0"/>
              </a:rPr>
              <a:t>Pekah (king), </a:t>
            </a:r>
          </a:p>
          <a:p>
            <a:pPr algn="ctr"/>
            <a:r>
              <a:rPr lang="en-US" b="1" dirty="0">
                <a:solidFill>
                  <a:schemeClr val="bg1"/>
                </a:solidFill>
                <a:latin typeface="Arial" panose="020B0604020202020204" pitchFamily="34" charset="0"/>
                <a:cs typeface="Arial" panose="020B0604020202020204" pitchFamily="34" charset="0"/>
              </a:rPr>
              <a:t>son of Remaliah</a:t>
            </a:r>
          </a:p>
        </p:txBody>
      </p:sp>
      <p:sp>
        <p:nvSpPr>
          <p:cNvPr id="14" name="Rectángulo 13">
            <a:extLst>
              <a:ext uri="{FF2B5EF4-FFF2-40B4-BE49-F238E27FC236}">
                <a16:creationId xmlns:a16="http://schemas.microsoft.com/office/drawing/2014/main" id="{13824CD1-F3CF-4F6F-81DA-26895ACE7664}"/>
              </a:ext>
            </a:extLst>
          </p:cNvPr>
          <p:cNvSpPr/>
          <p:nvPr/>
        </p:nvSpPr>
        <p:spPr>
          <a:xfrm>
            <a:off x="5278134" y="3855321"/>
            <a:ext cx="1093569" cy="369332"/>
          </a:xfrm>
          <a:prstGeom prst="rect">
            <a:avLst/>
          </a:prstGeom>
        </p:spPr>
        <p:txBody>
          <a:bodyPr wrap="none">
            <a:spAutoFit/>
          </a:bodyPr>
          <a:lstStyle/>
          <a:p>
            <a:r>
              <a:rPr lang="en-US" dirty="0">
                <a:solidFill>
                  <a:schemeClr val="bg1"/>
                </a:solidFill>
              </a:rPr>
              <a:t>Alliance</a:t>
            </a:r>
          </a:p>
        </p:txBody>
      </p:sp>
      <p:sp>
        <p:nvSpPr>
          <p:cNvPr id="15" name="Rectángulo 14">
            <a:extLst>
              <a:ext uri="{FF2B5EF4-FFF2-40B4-BE49-F238E27FC236}">
                <a16:creationId xmlns:a16="http://schemas.microsoft.com/office/drawing/2014/main" id="{711CDB38-F5DA-4724-9EEE-3E62C9C602B2}"/>
              </a:ext>
            </a:extLst>
          </p:cNvPr>
          <p:cNvSpPr/>
          <p:nvPr/>
        </p:nvSpPr>
        <p:spPr>
          <a:xfrm>
            <a:off x="1629243" y="4394182"/>
            <a:ext cx="24400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an alliance?</a:t>
            </a:r>
          </a:p>
        </p:txBody>
      </p:sp>
      <p:sp>
        <p:nvSpPr>
          <p:cNvPr id="16" name="Rectángulo 15">
            <a:extLst>
              <a:ext uri="{FF2B5EF4-FFF2-40B4-BE49-F238E27FC236}">
                <a16:creationId xmlns:a16="http://schemas.microsoft.com/office/drawing/2014/main" id="{B17D1C89-EDB1-4FBE-8E52-1AA4D8B47D08}"/>
              </a:ext>
            </a:extLst>
          </p:cNvPr>
          <p:cNvSpPr/>
          <p:nvPr/>
        </p:nvSpPr>
        <p:spPr>
          <a:xfrm>
            <a:off x="1629242" y="4872898"/>
            <a:ext cx="86146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reasons a nation might seek an alliance with other nations?</a:t>
            </a:r>
          </a:p>
        </p:txBody>
      </p:sp>
    </p:spTree>
    <p:extLst>
      <p:ext uri="{BB962C8B-B14F-4D97-AF65-F5344CB8AC3E}">
        <p14:creationId xmlns:p14="http://schemas.microsoft.com/office/powerpoint/2010/main" val="162282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9"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upLeft)">
                                      <p:cBhvr>
                                        <p:cTn id="46" dur="500"/>
                                        <p:tgtEl>
                                          <p:spTgt spid="7"/>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trips(downRight)">
                                      <p:cBhvr>
                                        <p:cTn id="49" dur="500"/>
                                        <p:tgtEl>
                                          <p:spTgt spid="10"/>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strVal val="#ppt_w+.3"/>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edge">
                                      <p:cBhvr>
                                        <p:cTn id="6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8FED16D-3300-4D07-8F4B-D7B029F8D67B}"/>
              </a:ext>
            </a:extLst>
          </p:cNvPr>
          <p:cNvSpPr/>
          <p:nvPr/>
        </p:nvSpPr>
        <p:spPr>
          <a:xfrm>
            <a:off x="1227797" y="2698231"/>
            <a:ext cx="942694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Ahaz’s “heart was moved, and the heart of his people, as the trees of the wood are moved with the wind”?</a:t>
            </a:r>
          </a:p>
        </p:txBody>
      </p:sp>
      <p:sp>
        <p:nvSpPr>
          <p:cNvPr id="11" name="Rectángulo 10">
            <a:extLst>
              <a:ext uri="{FF2B5EF4-FFF2-40B4-BE49-F238E27FC236}">
                <a16:creationId xmlns:a16="http://schemas.microsoft.com/office/drawing/2014/main" id="{DF83739D-5BF4-4EA1-8D44-99AAAAC228D8}"/>
              </a:ext>
            </a:extLst>
          </p:cNvPr>
          <p:cNvSpPr/>
          <p:nvPr/>
        </p:nvSpPr>
        <p:spPr>
          <a:xfrm>
            <a:off x="1227795" y="3467340"/>
            <a:ext cx="1800493"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6C6B884C-6AA7-43CE-AB19-CC4081F08FDF}"/>
              </a:ext>
            </a:extLst>
          </p:cNvPr>
          <p:cNvSpPr/>
          <p:nvPr/>
        </p:nvSpPr>
        <p:spPr>
          <a:xfrm>
            <a:off x="1227795" y="945438"/>
            <a:ext cx="1864613"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D152E9B-A96B-40F9-8FA5-A687F6153012}"/>
              </a:ext>
            </a:extLst>
          </p:cNvPr>
          <p:cNvSpPr/>
          <p:nvPr/>
        </p:nvSpPr>
        <p:spPr>
          <a:xfrm>
            <a:off x="1227797" y="1297846"/>
            <a:ext cx="9426949" cy="140038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CF6A2B2-D027-4588-9878-EA24220CB3FE}"/>
              </a:ext>
            </a:extLst>
          </p:cNvPr>
          <p:cNvSpPr/>
          <p:nvPr/>
        </p:nvSpPr>
        <p:spPr>
          <a:xfrm>
            <a:off x="1227797" y="3798332"/>
            <a:ext cx="9585977" cy="2554544"/>
          </a:xfrm>
          <a:prstGeom prst="roundRect">
            <a:avLst>
              <a:gd name="adj" fmla="val 104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EC38628B-C5BC-439D-9E33-4A2088B94B96}"/>
              </a:ext>
            </a:extLst>
          </p:cNvPr>
          <p:cNvSpPr/>
          <p:nvPr/>
        </p:nvSpPr>
        <p:spPr>
          <a:xfrm>
            <a:off x="1227798" y="928516"/>
            <a:ext cx="1864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17:1–2.</a:t>
            </a:r>
          </a:p>
        </p:txBody>
      </p:sp>
      <p:sp>
        <p:nvSpPr>
          <p:cNvPr id="4" name="Rectángulo 3">
            <a:extLst>
              <a:ext uri="{FF2B5EF4-FFF2-40B4-BE49-F238E27FC236}">
                <a16:creationId xmlns:a16="http://schemas.microsoft.com/office/drawing/2014/main" id="{0C87F3D7-D74A-42AD-9F73-EFB0E2A91236}"/>
              </a:ext>
            </a:extLst>
          </p:cNvPr>
          <p:cNvSpPr/>
          <p:nvPr/>
        </p:nvSpPr>
        <p:spPr>
          <a:xfrm>
            <a:off x="1227798" y="1297848"/>
            <a:ext cx="9426950"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it came to pass in the days of Ahaz the son of Jotham, the son of Uzziah, king of Judah, that Rezin, king of Syria, and Pekah the son of Remaliah, king of Israel, went up toward Jerusalem to war against it, but could not prevail against it.</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And it was told the house of David, saying: Syria is confederate with Ephraim. And his heart was moved, and the heart of his people, as the trees of the wood are moved with the wind.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94B76B4-2FFA-4663-B5F6-150A4F748679}"/>
              </a:ext>
            </a:extLst>
          </p:cNvPr>
          <p:cNvSpPr/>
          <p:nvPr/>
        </p:nvSpPr>
        <p:spPr>
          <a:xfrm>
            <a:off x="1227797" y="342900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17:3-8</a:t>
            </a:r>
          </a:p>
        </p:txBody>
      </p:sp>
      <p:sp>
        <p:nvSpPr>
          <p:cNvPr id="7" name="Rectángulo 6">
            <a:extLst>
              <a:ext uri="{FF2B5EF4-FFF2-40B4-BE49-F238E27FC236}">
                <a16:creationId xmlns:a16="http://schemas.microsoft.com/office/drawing/2014/main" id="{1316BE02-483D-4847-BEB8-533EBCC90155}"/>
              </a:ext>
            </a:extLst>
          </p:cNvPr>
          <p:cNvSpPr/>
          <p:nvPr/>
        </p:nvSpPr>
        <p:spPr>
          <a:xfrm>
            <a:off x="1227797" y="3798332"/>
            <a:ext cx="9426949"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Then said the Lord unto Isaiah: Go forth now to meet Ahaz, thou and Shearjashub thy son, at the end of the conduit of the upper pool in the highway of the fuller’s field;</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say unto him: Take heed, and be quiet; fear not, neither be faint-hearted for the two tails of these smoking firebrands, for the fierce anger of Rezin with Syria, and of the son of Remaliah.</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Because Syria, Ephraim, and the son of Remaliah, have taken evil counsel against thee, saying:</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Let us go up against Judah and vex it, and let us make a breach therein for us, and set a king in the midst of it, yea, the son of Tabeal.</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Thus saith the Lord God: It shall not stand, neither shall it come to pass.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For the head of Syria is Damascus, and the head of Damascus, Rezin; and within threescore and five years shall Ephraim be broken that it be not a people.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0579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59A440A-36A9-46E0-955E-EBF3415531C5}"/>
              </a:ext>
            </a:extLst>
          </p:cNvPr>
          <p:cNvSpPr/>
          <p:nvPr/>
        </p:nvSpPr>
        <p:spPr>
          <a:xfrm>
            <a:off x="897317" y="815361"/>
            <a:ext cx="1120819" cy="375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35065AC1-DA79-4BAC-B57B-F85EF7BED2EB}"/>
              </a:ext>
            </a:extLst>
          </p:cNvPr>
          <p:cNvSpPr/>
          <p:nvPr/>
        </p:nvSpPr>
        <p:spPr>
          <a:xfrm>
            <a:off x="937072" y="1749333"/>
            <a:ext cx="2050008"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11F77411-0851-4C1E-A0CE-19082D1E71B6}"/>
              </a:ext>
            </a:extLst>
          </p:cNvPr>
          <p:cNvSpPr/>
          <p:nvPr/>
        </p:nvSpPr>
        <p:spPr>
          <a:xfrm>
            <a:off x="897316" y="1094650"/>
            <a:ext cx="9734748" cy="5761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4EE1E1DF-A245-4F8F-8C64-783A1E84173C}"/>
              </a:ext>
            </a:extLst>
          </p:cNvPr>
          <p:cNvSpPr/>
          <p:nvPr/>
        </p:nvSpPr>
        <p:spPr>
          <a:xfrm>
            <a:off x="937072" y="2052364"/>
            <a:ext cx="9734748" cy="4220430"/>
          </a:xfrm>
          <a:prstGeom prst="roundRect">
            <a:avLst>
              <a:gd name="adj" fmla="val 56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42D8A701-BAF5-4119-87BE-D3BFDBA33C0A}"/>
              </a:ext>
            </a:extLst>
          </p:cNvPr>
          <p:cNvSpPr/>
          <p:nvPr/>
        </p:nvSpPr>
        <p:spPr>
          <a:xfrm>
            <a:off x="874642" y="794995"/>
            <a:ext cx="1120819"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Isaiah 7:4</a:t>
            </a:r>
          </a:p>
        </p:txBody>
      </p:sp>
      <p:sp>
        <p:nvSpPr>
          <p:cNvPr id="4" name="Rectángulo 3">
            <a:extLst>
              <a:ext uri="{FF2B5EF4-FFF2-40B4-BE49-F238E27FC236}">
                <a16:creationId xmlns:a16="http://schemas.microsoft.com/office/drawing/2014/main" id="{AAFD88FA-F1FB-4608-9FB9-9588BDED8FA7}"/>
              </a:ext>
            </a:extLst>
          </p:cNvPr>
          <p:cNvSpPr/>
          <p:nvPr/>
        </p:nvSpPr>
        <p:spPr>
          <a:xfrm>
            <a:off x="874643" y="1113182"/>
            <a:ext cx="9700592"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say unto him, Take heed, and be quiet; fear not, neither be fainthearted for the two tails of these </a:t>
            </a:r>
            <a:r>
              <a:rPr lang="en-US" sz="1600" i="1" dirty="0">
                <a:solidFill>
                  <a:srgbClr val="C00000"/>
                </a:solidFill>
                <a:latin typeface="Arial" panose="020B0604020202020204" pitchFamily="34" charset="0"/>
                <a:cs typeface="Arial" panose="020B0604020202020204" pitchFamily="34" charset="0"/>
              </a:rPr>
              <a:t>smoking firebrands</a:t>
            </a:r>
            <a:r>
              <a:rPr lang="en-US" sz="1600" dirty="0">
                <a:solidFill>
                  <a:schemeClr val="bg1"/>
                </a:solidFill>
                <a:latin typeface="Arial" panose="020B0604020202020204" pitchFamily="34" charset="0"/>
                <a:cs typeface="Arial" panose="020B0604020202020204" pitchFamily="34" charset="0"/>
              </a:rPr>
              <a:t>, for the fierce anger of Rezin with Syria, and of the son of Remaliah.</a:t>
            </a:r>
          </a:p>
        </p:txBody>
      </p:sp>
      <p:sp>
        <p:nvSpPr>
          <p:cNvPr id="5" name="Rectángulo 4">
            <a:extLst>
              <a:ext uri="{FF2B5EF4-FFF2-40B4-BE49-F238E27FC236}">
                <a16:creationId xmlns:a16="http://schemas.microsoft.com/office/drawing/2014/main" id="{67D54929-6A41-4E5A-AA08-7CA953BC74DA}"/>
              </a:ext>
            </a:extLst>
          </p:cNvPr>
          <p:cNvSpPr/>
          <p:nvPr/>
        </p:nvSpPr>
        <p:spPr>
          <a:xfrm>
            <a:off x="954151" y="1745721"/>
            <a:ext cx="203292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2 Nephi 17:9, 17-25</a:t>
            </a:r>
          </a:p>
        </p:txBody>
      </p:sp>
      <p:sp>
        <p:nvSpPr>
          <p:cNvPr id="6" name="Rectángulo 5">
            <a:extLst>
              <a:ext uri="{FF2B5EF4-FFF2-40B4-BE49-F238E27FC236}">
                <a16:creationId xmlns:a16="http://schemas.microsoft.com/office/drawing/2014/main" id="{81097B41-2160-493C-B49D-34D26A93CE5A}"/>
              </a:ext>
            </a:extLst>
          </p:cNvPr>
          <p:cNvSpPr/>
          <p:nvPr/>
        </p:nvSpPr>
        <p:spPr>
          <a:xfrm>
            <a:off x="954151" y="2024099"/>
            <a:ext cx="9700591" cy="553998"/>
          </a:xfrm>
          <a:prstGeom prst="rect">
            <a:avLst/>
          </a:prstGeom>
        </p:spPr>
        <p:txBody>
          <a:bodyPr wrap="square">
            <a:spAutoFit/>
          </a:bodyPr>
          <a:lstStyle/>
          <a:p>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And the head of Ephraim is Samaria, and the head of Samaria is Remaliah’s son. If ye will not believe surely ye shall not be established.</a:t>
            </a:r>
          </a:p>
        </p:txBody>
      </p:sp>
      <p:sp>
        <p:nvSpPr>
          <p:cNvPr id="7" name="Rectángulo 6">
            <a:extLst>
              <a:ext uri="{FF2B5EF4-FFF2-40B4-BE49-F238E27FC236}">
                <a16:creationId xmlns:a16="http://schemas.microsoft.com/office/drawing/2014/main" id="{4BFC3339-6A81-4971-9C62-72B014B40837}"/>
              </a:ext>
            </a:extLst>
          </p:cNvPr>
          <p:cNvSpPr/>
          <p:nvPr/>
        </p:nvSpPr>
        <p:spPr>
          <a:xfrm>
            <a:off x="954151" y="2487142"/>
            <a:ext cx="9700591" cy="3785652"/>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The Lord shall bring upon thee, and upon thy people, and upon thy father’s house, days that have not come from the day that Ephraim departed from Judah, the king of Assyria.</a:t>
            </a:r>
          </a:p>
          <a:p>
            <a:pPr algn="just" fontAlgn="base"/>
            <a:r>
              <a:rPr lang="en-US" sz="1500" b="1" dirty="0">
                <a:solidFill>
                  <a:schemeClr val="bg1"/>
                </a:solidFill>
                <a:latin typeface="Arial" panose="020B0604020202020204" pitchFamily="34" charset="0"/>
                <a:cs typeface="Arial" panose="020B0604020202020204" pitchFamily="34" charset="0"/>
              </a:rPr>
              <a:t>18 </a:t>
            </a:r>
            <a:r>
              <a:rPr lang="en-US" sz="1500" dirty="0">
                <a:solidFill>
                  <a:schemeClr val="bg1"/>
                </a:solidFill>
                <a:latin typeface="Arial" panose="020B0604020202020204" pitchFamily="34" charset="0"/>
                <a:cs typeface="Arial" panose="020B0604020202020204" pitchFamily="34" charset="0"/>
              </a:rPr>
              <a:t>And it shall come to pass in that day that the Lord shall hiss for the fly that is in the uttermost part of Egypt, and for the bee that is in the land of Assyria.</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And they shall come, and shall rest all of them in the desolate valleys, and in the holes of the rocks, and upon all thorns, and upon all bushes.</a:t>
            </a:r>
          </a:p>
          <a:p>
            <a:pPr algn="just" fontAlgn="base"/>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In the same day shall the Lord shave with a razor that is hired, by them beyond the river, by the king of Assyria, the head, and the hair of the feet; and it shall also consume the beard.</a:t>
            </a:r>
          </a:p>
          <a:p>
            <a:pPr algn="just" fontAlgn="base"/>
            <a:r>
              <a:rPr lang="en-US" sz="1500" b="1" dirty="0">
                <a:solidFill>
                  <a:schemeClr val="bg1"/>
                </a:solidFill>
                <a:latin typeface="Arial" panose="020B0604020202020204" pitchFamily="34" charset="0"/>
                <a:cs typeface="Arial" panose="020B0604020202020204" pitchFamily="34" charset="0"/>
              </a:rPr>
              <a:t>21 </a:t>
            </a:r>
            <a:r>
              <a:rPr lang="en-US" sz="1500" dirty="0">
                <a:solidFill>
                  <a:schemeClr val="bg1"/>
                </a:solidFill>
                <a:latin typeface="Arial" panose="020B0604020202020204" pitchFamily="34" charset="0"/>
                <a:cs typeface="Arial" panose="020B0604020202020204" pitchFamily="34" charset="0"/>
              </a:rPr>
              <a:t>And it shall come to pass in that day, a man shall nourish a young cow and two sheep;</a:t>
            </a:r>
          </a:p>
          <a:p>
            <a:pPr algn="just" fontAlgn="base"/>
            <a:r>
              <a:rPr lang="en-US" sz="1500" b="1" dirty="0">
                <a:solidFill>
                  <a:schemeClr val="bg1"/>
                </a:solidFill>
                <a:latin typeface="Arial" panose="020B0604020202020204" pitchFamily="34" charset="0"/>
                <a:cs typeface="Arial" panose="020B0604020202020204" pitchFamily="34" charset="0"/>
              </a:rPr>
              <a:t>22 </a:t>
            </a:r>
            <a:r>
              <a:rPr lang="en-US" sz="1500" dirty="0">
                <a:solidFill>
                  <a:schemeClr val="bg1"/>
                </a:solidFill>
                <a:latin typeface="Arial" panose="020B0604020202020204" pitchFamily="34" charset="0"/>
                <a:cs typeface="Arial" panose="020B0604020202020204" pitchFamily="34" charset="0"/>
              </a:rPr>
              <a:t>And it shall come to pass, for the abundance of milk they shall give he shall eat butter; for butter and honey shall every one eat that is left in the land.</a:t>
            </a:r>
          </a:p>
          <a:p>
            <a:pPr algn="just" fontAlgn="base"/>
            <a:r>
              <a:rPr lang="en-US" sz="1500" b="1" dirty="0">
                <a:solidFill>
                  <a:schemeClr val="bg1"/>
                </a:solidFill>
                <a:latin typeface="Arial" panose="020B0604020202020204" pitchFamily="34" charset="0"/>
                <a:cs typeface="Arial" panose="020B0604020202020204" pitchFamily="34" charset="0"/>
              </a:rPr>
              <a:t>23 </a:t>
            </a:r>
            <a:r>
              <a:rPr lang="en-US" sz="1500" dirty="0">
                <a:solidFill>
                  <a:schemeClr val="bg1"/>
                </a:solidFill>
                <a:latin typeface="Arial" panose="020B0604020202020204" pitchFamily="34" charset="0"/>
                <a:cs typeface="Arial" panose="020B0604020202020204" pitchFamily="34" charset="0"/>
              </a:rPr>
              <a:t>And it shall come to pass in that day, every place shall be, where there were a thousand vines at a thousand </a:t>
            </a:r>
            <a:r>
              <a:rPr lang="en-US" sz="1500" dirty="0" err="1">
                <a:solidFill>
                  <a:schemeClr val="bg1"/>
                </a:solidFill>
                <a:latin typeface="Arial" panose="020B0604020202020204" pitchFamily="34" charset="0"/>
                <a:cs typeface="Arial" panose="020B0604020202020204" pitchFamily="34" charset="0"/>
              </a:rPr>
              <a:t>silverlings</a:t>
            </a:r>
            <a:r>
              <a:rPr lang="en-US" sz="1500" dirty="0">
                <a:solidFill>
                  <a:schemeClr val="bg1"/>
                </a:solidFill>
                <a:latin typeface="Arial" panose="020B0604020202020204" pitchFamily="34" charset="0"/>
                <a:cs typeface="Arial" panose="020B0604020202020204" pitchFamily="34" charset="0"/>
              </a:rPr>
              <a:t>, which shall be for briers and thorns.</a:t>
            </a:r>
          </a:p>
          <a:p>
            <a:pPr algn="just" fontAlgn="base"/>
            <a:r>
              <a:rPr lang="en-US" sz="1500" b="1" dirty="0">
                <a:solidFill>
                  <a:schemeClr val="bg1"/>
                </a:solidFill>
                <a:latin typeface="Arial" panose="020B0604020202020204" pitchFamily="34" charset="0"/>
                <a:cs typeface="Arial" panose="020B0604020202020204" pitchFamily="34" charset="0"/>
              </a:rPr>
              <a:t>24 </a:t>
            </a:r>
            <a:r>
              <a:rPr lang="en-US" sz="1500" dirty="0">
                <a:solidFill>
                  <a:schemeClr val="bg1"/>
                </a:solidFill>
                <a:latin typeface="Arial" panose="020B0604020202020204" pitchFamily="34" charset="0"/>
                <a:cs typeface="Arial" panose="020B0604020202020204" pitchFamily="34" charset="0"/>
              </a:rPr>
              <a:t>With arrows and with bows shall men come thither, because all the land shall become briers and thorns.</a:t>
            </a:r>
          </a:p>
          <a:p>
            <a:pPr algn="just" fontAlgn="base"/>
            <a:r>
              <a:rPr lang="en-US" sz="1500" b="1" dirty="0">
                <a:solidFill>
                  <a:schemeClr val="bg1"/>
                </a:solidFill>
                <a:latin typeface="Arial" panose="020B0604020202020204" pitchFamily="34" charset="0"/>
                <a:cs typeface="Arial" panose="020B0604020202020204" pitchFamily="34" charset="0"/>
              </a:rPr>
              <a:t>25 </a:t>
            </a:r>
            <a:r>
              <a:rPr lang="en-US" sz="1500" dirty="0">
                <a:solidFill>
                  <a:schemeClr val="bg1"/>
                </a:solidFill>
                <a:latin typeface="Arial" panose="020B0604020202020204" pitchFamily="34" charset="0"/>
                <a:cs typeface="Arial" panose="020B0604020202020204" pitchFamily="34" charset="0"/>
              </a:rPr>
              <a:t>And all hills that shall be digged with the mattock, there shall not come thither the fear of briers and thorns; but it shall be for the sending forth of oxen, and the treading of lesser cattle.</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81A71DE-80A5-41C6-BED5-2FF5300D3B26}"/>
              </a:ext>
            </a:extLst>
          </p:cNvPr>
          <p:cNvSpPr/>
          <p:nvPr/>
        </p:nvSpPr>
        <p:spPr>
          <a:xfrm>
            <a:off x="954151" y="6305788"/>
            <a:ext cx="658633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would happen if Ahaz would not trust in the Lord?</a:t>
            </a:r>
          </a:p>
        </p:txBody>
      </p:sp>
    </p:spTree>
    <p:extLst>
      <p:ext uri="{BB962C8B-B14F-4D97-AF65-F5344CB8AC3E}">
        <p14:creationId xmlns:p14="http://schemas.microsoft.com/office/powerpoint/2010/main" val="1349883595"/>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B40E341-59AB-4454-81FA-DB03AA193A91}"/>
              </a:ext>
            </a:extLst>
          </p:cNvPr>
          <p:cNvSpPr/>
          <p:nvPr/>
        </p:nvSpPr>
        <p:spPr>
          <a:xfrm>
            <a:off x="778347" y="823218"/>
            <a:ext cx="2005677" cy="70481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9A1F476E-5738-485C-B4FD-DD84203AD931}"/>
              </a:ext>
            </a:extLst>
          </p:cNvPr>
          <p:cNvSpPr/>
          <p:nvPr/>
        </p:nvSpPr>
        <p:spPr>
          <a:xfrm>
            <a:off x="778347" y="1192839"/>
            <a:ext cx="9779510" cy="1974324"/>
          </a:xfrm>
          <a:prstGeom prst="roundRect">
            <a:avLst>
              <a:gd name="adj" fmla="val 119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LESSON 33</a:t>
            </a:r>
          </a:p>
          <a:p>
            <a:pPr algn="just"/>
            <a:endParaRPr lang="en-US"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endParaRPr>
          </a:p>
        </p:txBody>
      </p:sp>
      <p:sp>
        <p:nvSpPr>
          <p:cNvPr id="2" name="Rectángulo 1">
            <a:extLst>
              <a:ext uri="{FF2B5EF4-FFF2-40B4-BE49-F238E27FC236}">
                <a16:creationId xmlns:a16="http://schemas.microsoft.com/office/drawing/2014/main" id="{B60B72B3-E077-4C7F-86D6-A24B0D7E66C7}"/>
              </a:ext>
            </a:extLst>
          </p:cNvPr>
          <p:cNvSpPr/>
          <p:nvPr/>
        </p:nvSpPr>
        <p:spPr>
          <a:xfrm>
            <a:off x="755967" y="8235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17:10-14</a:t>
            </a:r>
          </a:p>
        </p:txBody>
      </p:sp>
      <p:sp>
        <p:nvSpPr>
          <p:cNvPr id="4" name="Rectángulo 3">
            <a:extLst>
              <a:ext uri="{FF2B5EF4-FFF2-40B4-BE49-F238E27FC236}">
                <a16:creationId xmlns:a16="http://schemas.microsoft.com/office/drawing/2014/main" id="{1214984A-5F9A-4EA8-882E-5C5B3E5C0FDF}"/>
              </a:ext>
            </a:extLst>
          </p:cNvPr>
          <p:cNvSpPr/>
          <p:nvPr/>
        </p:nvSpPr>
        <p:spPr>
          <a:xfrm>
            <a:off x="755967" y="1153082"/>
            <a:ext cx="9912033" cy="923330"/>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Moreover, the Lord spake again unto Ahaz, saying:</a:t>
            </a:r>
          </a:p>
          <a:p>
            <a:pPr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Ask thee a sign of the Lord thy God; ask it either in the depths, or in the heights above.</a:t>
            </a:r>
          </a:p>
          <a:p>
            <a:pPr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But Ahaz said: I will not ask, neither will I tempt the Lord.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66038A7-DE0C-4270-AC63-0C39D6DA21C0}"/>
              </a:ext>
            </a:extLst>
          </p:cNvPr>
          <p:cNvSpPr/>
          <p:nvPr/>
        </p:nvSpPr>
        <p:spPr>
          <a:xfrm>
            <a:off x="755966" y="1942237"/>
            <a:ext cx="977951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he said: Hear ye now, O house of David; is it a small thing for you to weary men, but will ye weary my God also?</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Therefore, the Lord himself shall give you a sign—Behold, a virgin shall conceive, and shall bear a son, and shall call his name </a:t>
            </a:r>
            <a:r>
              <a:rPr lang="en-US" i="1" dirty="0">
                <a:solidFill>
                  <a:srgbClr val="C00000"/>
                </a:solidFill>
                <a:latin typeface="Arial" panose="020B0604020202020204" pitchFamily="34" charset="0"/>
                <a:cs typeface="Arial" panose="020B0604020202020204" pitchFamily="34" charset="0"/>
              </a:rPr>
              <a:t>Immanuel</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30DBDB9-6A4B-455A-8EFB-78DB51419B65}"/>
              </a:ext>
            </a:extLst>
          </p:cNvPr>
          <p:cNvSpPr/>
          <p:nvPr/>
        </p:nvSpPr>
        <p:spPr>
          <a:xfrm>
            <a:off x="755965" y="3396701"/>
            <a:ext cx="938194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it important for Ahaz to want God to be with him during his nation’s crisis?</a:t>
            </a:r>
          </a:p>
        </p:txBody>
      </p:sp>
      <p:sp>
        <p:nvSpPr>
          <p:cNvPr id="7" name="Rectángulo 6">
            <a:extLst>
              <a:ext uri="{FF2B5EF4-FFF2-40B4-BE49-F238E27FC236}">
                <a16:creationId xmlns:a16="http://schemas.microsoft.com/office/drawing/2014/main" id="{A4C5B541-16AD-46B6-A8C6-D51393A57726}"/>
              </a:ext>
            </a:extLst>
          </p:cNvPr>
          <p:cNvSpPr/>
          <p:nvPr/>
        </p:nvSpPr>
        <p:spPr>
          <a:xfrm>
            <a:off x="755965" y="3916561"/>
            <a:ext cx="93819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us to turn to the Lord rather than rely only on our wisdom?</a:t>
            </a:r>
          </a:p>
        </p:txBody>
      </p:sp>
    </p:spTree>
    <p:extLst>
      <p:ext uri="{BB962C8B-B14F-4D97-AF65-F5344CB8AC3E}">
        <p14:creationId xmlns:p14="http://schemas.microsoft.com/office/powerpoint/2010/main" val="1025550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1992</Words>
  <Application>Microsoft Office PowerPoint</Application>
  <PresentationFormat>Panorámica</PresentationFormat>
  <Paragraphs>104</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Bahnschrift SemiLight SemiConde</vt:lpstr>
      <vt:lpstr>Calibri</vt:lpstr>
      <vt:lpstr>Century Gothic</vt:lpstr>
      <vt:lpstr>Comic Sans MS</vt:lpstr>
      <vt:lpstr>Georgia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6246</cp:revision>
  <dcterms:created xsi:type="dcterms:W3CDTF">2018-08-29T04:26:39Z</dcterms:created>
  <dcterms:modified xsi:type="dcterms:W3CDTF">2020-02-03T18:32:40Z</dcterms:modified>
</cp:coreProperties>
</file>