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FF3300"/>
    <a:srgbClr val="B9DF63"/>
    <a:srgbClr val="4D6F0F"/>
    <a:srgbClr val="E97159"/>
    <a:srgbClr val="FFCCFF"/>
    <a:srgbClr val="CC0000"/>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9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h9M2mprzCF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7337B38-E080-40D8-8503-EFB4E5626842}"/>
              </a:ext>
            </a:extLst>
          </p:cNvPr>
          <p:cNvSpPr/>
          <p:nvPr/>
        </p:nvSpPr>
        <p:spPr>
          <a:xfrm>
            <a:off x="1333654" y="3349347"/>
            <a:ext cx="1844211" cy="8515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8E5EE066-F4FB-41A4-9976-946BFC13D912}"/>
              </a:ext>
            </a:extLst>
          </p:cNvPr>
          <p:cNvSpPr/>
          <p:nvPr/>
        </p:nvSpPr>
        <p:spPr>
          <a:xfrm>
            <a:off x="1333654" y="3718679"/>
            <a:ext cx="9524691" cy="2878836"/>
          </a:xfrm>
          <a:prstGeom prst="roundRect">
            <a:avLst>
              <a:gd name="adj" fmla="val 1004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pic>
        <p:nvPicPr>
          <p:cNvPr id="2" name="Imagen 1">
            <a:extLst>
              <a:ext uri="{FF2B5EF4-FFF2-40B4-BE49-F238E27FC236}">
                <a16:creationId xmlns:a16="http://schemas.microsoft.com/office/drawing/2014/main" id="{C41C2E57-2BDA-49AF-80F4-F243D8F6D740}"/>
              </a:ext>
            </a:extLst>
          </p:cNvPr>
          <p:cNvPicPr>
            <a:picLocks noChangeAspect="1"/>
          </p:cNvPicPr>
          <p:nvPr/>
        </p:nvPicPr>
        <p:blipFill rotWithShape="1">
          <a:blip r:embed="rId2"/>
          <a:srcRect l="29105" t="30820" r="6761" b="19528"/>
          <a:stretch/>
        </p:blipFill>
        <p:spPr>
          <a:xfrm>
            <a:off x="3842706" y="1032225"/>
            <a:ext cx="4840978" cy="2107096"/>
          </a:xfrm>
          <a:prstGeom prst="rect">
            <a:avLst/>
          </a:prstGeom>
        </p:spPr>
      </p:pic>
      <p:sp>
        <p:nvSpPr>
          <p:cNvPr id="4" name="Rectángulo 3">
            <a:extLst>
              <a:ext uri="{FF2B5EF4-FFF2-40B4-BE49-F238E27FC236}">
                <a16:creationId xmlns:a16="http://schemas.microsoft.com/office/drawing/2014/main" id="{B7FF8F3D-AF76-45D5-B6FB-147743F7C8F8}"/>
              </a:ext>
            </a:extLst>
          </p:cNvPr>
          <p:cNvSpPr/>
          <p:nvPr/>
        </p:nvSpPr>
        <p:spPr>
          <a:xfrm>
            <a:off x="1364548" y="334934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12:2-5 </a:t>
            </a:r>
          </a:p>
        </p:txBody>
      </p:sp>
      <p:sp>
        <p:nvSpPr>
          <p:cNvPr id="5" name="Rectángulo 4">
            <a:extLst>
              <a:ext uri="{FF2B5EF4-FFF2-40B4-BE49-F238E27FC236}">
                <a16:creationId xmlns:a16="http://schemas.microsoft.com/office/drawing/2014/main" id="{518F6BC1-579E-45EA-9D12-A9272C35E818}"/>
              </a:ext>
            </a:extLst>
          </p:cNvPr>
          <p:cNvSpPr/>
          <p:nvPr/>
        </p:nvSpPr>
        <p:spPr>
          <a:xfrm>
            <a:off x="1364550" y="3718679"/>
            <a:ext cx="9462902" cy="2800767"/>
          </a:xfrm>
          <a:prstGeom prst="rect">
            <a:avLst/>
          </a:prstGeom>
        </p:spPr>
        <p:txBody>
          <a:bodyPr wrap="square">
            <a:spAutoFit/>
          </a:bodyPr>
          <a:lstStyle/>
          <a:p>
            <a:pPr algn="just" fontAlgn="base"/>
            <a:r>
              <a:rPr lang="en-US" sz="1600" b="1" dirty="0">
                <a:solidFill>
                  <a:srgbClr val="0D0F10"/>
                </a:solidFill>
                <a:latin typeface="Arial" panose="020B0604020202020204" pitchFamily="34" charset="0"/>
                <a:cs typeface="Arial" panose="020B0604020202020204" pitchFamily="34" charset="0"/>
              </a:rPr>
              <a:t>2 </a:t>
            </a:r>
            <a:r>
              <a:rPr lang="en-US" sz="1600" dirty="0">
                <a:solidFill>
                  <a:srgbClr val="0D0F10"/>
                </a:solidFill>
                <a:latin typeface="Arial" panose="020B0604020202020204" pitchFamily="34" charset="0"/>
                <a:cs typeface="Arial" panose="020B0604020202020204" pitchFamily="34" charset="0"/>
              </a:rPr>
              <a:t>And it shall come to pass in the last days, when the mountain of the Lord’s house shall be established in the top of the mountains, and shall be exalted above the hills, and all nations shall flow unto it.</a:t>
            </a:r>
          </a:p>
          <a:p>
            <a:pPr algn="just" fontAlgn="base"/>
            <a:r>
              <a:rPr lang="en-US" sz="1600" b="1" dirty="0">
                <a:solidFill>
                  <a:srgbClr val="0D0F10"/>
                </a:solidFill>
                <a:latin typeface="Arial" panose="020B0604020202020204" pitchFamily="34" charset="0"/>
                <a:cs typeface="Arial" panose="020B0604020202020204" pitchFamily="34" charset="0"/>
              </a:rPr>
              <a:t>3 </a:t>
            </a:r>
            <a:r>
              <a:rPr lang="en-US" sz="1600" dirty="0">
                <a:solidFill>
                  <a:srgbClr val="0D0F10"/>
                </a:solidFill>
                <a:latin typeface="Arial" panose="020B0604020202020204" pitchFamily="34" charset="0"/>
                <a:cs typeface="Arial" panose="020B0604020202020204" pitchFamily="34" charset="0"/>
              </a:rPr>
              <a:t>And many people shall go and say, Come ye, and let us go up to the mountain of the Lord, to the house of the God of Jacob; and he will teach us of his ways, and we will walk in his paths; for out of Zion shall go forth the law, and the word of the Lord from Jerusalem.</a:t>
            </a:r>
          </a:p>
          <a:p>
            <a:pPr algn="just" fontAlgn="base"/>
            <a:r>
              <a:rPr lang="en-US" sz="1600" b="1" dirty="0">
                <a:solidFill>
                  <a:srgbClr val="0D0F10"/>
                </a:solidFill>
                <a:latin typeface="Arial" panose="020B0604020202020204" pitchFamily="34" charset="0"/>
                <a:cs typeface="Arial" panose="020B0604020202020204" pitchFamily="34" charset="0"/>
              </a:rPr>
              <a:t>4 </a:t>
            </a:r>
            <a:r>
              <a:rPr lang="en-US" sz="1600" dirty="0">
                <a:solidFill>
                  <a:srgbClr val="0D0F10"/>
                </a:solidFill>
                <a:latin typeface="Arial" panose="020B0604020202020204" pitchFamily="34" charset="0"/>
                <a:cs typeface="Arial" panose="020B0604020202020204" pitchFamily="34" charset="0"/>
              </a:rPr>
              <a:t>And he shall judge among the nations, and shall rebuke many people: and they shall beat their swords into plow-shares, and their spears into pruning-hooks—nation shall not lift up sword against nation, neither shall they learn war any more.</a:t>
            </a:r>
          </a:p>
          <a:p>
            <a:pPr algn="just" fontAlgn="base"/>
            <a:r>
              <a:rPr lang="en-US" sz="1600" b="1" dirty="0">
                <a:solidFill>
                  <a:srgbClr val="0D0F10"/>
                </a:solidFill>
                <a:latin typeface="Arial" panose="020B0604020202020204" pitchFamily="34" charset="0"/>
                <a:cs typeface="Arial" panose="020B0604020202020204" pitchFamily="34" charset="0"/>
              </a:rPr>
              <a:t>5 </a:t>
            </a:r>
            <a:r>
              <a:rPr lang="en-US" sz="1600" dirty="0">
                <a:solidFill>
                  <a:srgbClr val="0D0F10"/>
                </a:solidFill>
                <a:latin typeface="Arial" panose="020B0604020202020204" pitchFamily="34" charset="0"/>
                <a:cs typeface="Arial" panose="020B0604020202020204" pitchFamily="34" charset="0"/>
              </a:rPr>
              <a:t>O house of Jacob, come ye and let us walk in the light of the Lord; yea, come, for ye have all gone astray, every one to his wicked ways.</a:t>
            </a:r>
            <a:endParaRPr lang="en-US" sz="1600" b="0" i="0" dirty="0">
              <a:solidFill>
                <a:srgbClr val="0D0F1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233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E461F503-C34F-4CE0-86D8-966A99AC2F05}"/>
              </a:ext>
            </a:extLst>
          </p:cNvPr>
          <p:cNvSpPr/>
          <p:nvPr/>
        </p:nvSpPr>
        <p:spPr>
          <a:xfrm>
            <a:off x="963835" y="2896898"/>
            <a:ext cx="9783678" cy="2169824"/>
          </a:xfrm>
          <a:prstGeom prst="roundRect">
            <a:avLst>
              <a:gd name="adj" fmla="val 10953"/>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88AD80F1-D681-4283-A5D8-B538AFA192C9}"/>
              </a:ext>
            </a:extLst>
          </p:cNvPr>
          <p:cNvSpPr/>
          <p:nvPr/>
        </p:nvSpPr>
        <p:spPr>
          <a:xfrm>
            <a:off x="1046921" y="928516"/>
            <a:ext cx="592982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the term “mountain of the Lord” refer to?</a:t>
            </a:r>
          </a:p>
        </p:txBody>
      </p:sp>
      <p:sp>
        <p:nvSpPr>
          <p:cNvPr id="4" name="Rectángulo 3">
            <a:extLst>
              <a:ext uri="{FF2B5EF4-FFF2-40B4-BE49-F238E27FC236}">
                <a16:creationId xmlns:a16="http://schemas.microsoft.com/office/drawing/2014/main" id="{7B7B2293-BC76-4EBA-B56C-6FB575A926E1}"/>
              </a:ext>
            </a:extLst>
          </p:cNvPr>
          <p:cNvSpPr/>
          <p:nvPr/>
        </p:nvSpPr>
        <p:spPr>
          <a:xfrm>
            <a:off x="1046920" y="1297848"/>
            <a:ext cx="7182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come from “the Lord’s house” in the last days?</a:t>
            </a:r>
          </a:p>
        </p:txBody>
      </p:sp>
      <p:sp>
        <p:nvSpPr>
          <p:cNvPr id="5" name="Rectángulo 4">
            <a:extLst>
              <a:ext uri="{FF2B5EF4-FFF2-40B4-BE49-F238E27FC236}">
                <a16:creationId xmlns:a16="http://schemas.microsoft.com/office/drawing/2014/main" id="{61963C77-B913-4517-AC3F-72CCDB86E9DD}"/>
              </a:ext>
            </a:extLst>
          </p:cNvPr>
          <p:cNvSpPr/>
          <p:nvPr/>
        </p:nvSpPr>
        <p:spPr>
          <a:xfrm>
            <a:off x="1046920" y="1820374"/>
            <a:ext cx="9011480" cy="369332"/>
          </a:xfrm>
          <a:prstGeom prst="rect">
            <a:avLst/>
          </a:prstGeom>
        </p:spPr>
        <p:txBody>
          <a:bodyPr wrap="square">
            <a:spAutoFit/>
          </a:bodyPr>
          <a:lstStyle/>
          <a:p>
            <a:pPr algn="just"/>
            <a:r>
              <a:rPr lang="en-US"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has established temples to teach us of His ways and to help us walk in His paths.</a:t>
            </a:r>
          </a:p>
        </p:txBody>
      </p:sp>
      <p:sp>
        <p:nvSpPr>
          <p:cNvPr id="6" name="Rectángulo 5">
            <a:extLst>
              <a:ext uri="{FF2B5EF4-FFF2-40B4-BE49-F238E27FC236}">
                <a16:creationId xmlns:a16="http://schemas.microsoft.com/office/drawing/2014/main" id="{2D391407-18A5-4601-9BD9-6873664AFA08}"/>
              </a:ext>
            </a:extLst>
          </p:cNvPr>
          <p:cNvSpPr/>
          <p:nvPr/>
        </p:nvSpPr>
        <p:spPr>
          <a:xfrm>
            <a:off x="1046920" y="2342900"/>
            <a:ext cx="59666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temples help us to walk in the Lord’s paths?</a:t>
            </a:r>
          </a:p>
        </p:txBody>
      </p:sp>
      <p:sp>
        <p:nvSpPr>
          <p:cNvPr id="7" name="Rectángulo 6">
            <a:extLst>
              <a:ext uri="{FF2B5EF4-FFF2-40B4-BE49-F238E27FC236}">
                <a16:creationId xmlns:a16="http://schemas.microsoft.com/office/drawing/2014/main" id="{DE7D3E83-7CA6-48E9-8320-2F34A4399455}"/>
              </a:ext>
            </a:extLst>
          </p:cNvPr>
          <p:cNvSpPr/>
          <p:nvPr/>
        </p:nvSpPr>
        <p:spPr>
          <a:xfrm>
            <a:off x="1046919" y="2896898"/>
            <a:ext cx="77392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President Gordon B. Hinckley speaks of the significance of temples:</a:t>
            </a:r>
          </a:p>
        </p:txBody>
      </p:sp>
      <p:sp>
        <p:nvSpPr>
          <p:cNvPr id="8" name="Rectángulo 7">
            <a:extLst>
              <a:ext uri="{FF2B5EF4-FFF2-40B4-BE49-F238E27FC236}">
                <a16:creationId xmlns:a16="http://schemas.microsoft.com/office/drawing/2014/main" id="{A1B62EDC-9A08-48A6-9617-A2C16A658A21}"/>
              </a:ext>
            </a:extLst>
          </p:cNvPr>
          <p:cNvSpPr/>
          <p:nvPr/>
        </p:nvSpPr>
        <p:spPr>
          <a:xfrm>
            <a:off x="963835" y="3266230"/>
            <a:ext cx="9783678"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“These unique and wonderful buildings, and the ordinances administered therein, represent the ultimate in our worship. These ordinances become the most profound expressions of our theology. I urge our people everywhere, with all of the persuasiveness of which I am capable, to live worthy to hold a temple recommend, to secure one and regard it as a precious asset, and to make a greater effort to go to the house of the Lord and partake of the spirit and the blessings to be had therein” (“Of Missions, Temples, and Stewardship,” Ensign, Nov. 1995, 53).</a:t>
            </a:r>
          </a:p>
        </p:txBody>
      </p:sp>
      <p:sp>
        <p:nvSpPr>
          <p:cNvPr id="9" name="Rectángulo 8">
            <a:extLst>
              <a:ext uri="{FF2B5EF4-FFF2-40B4-BE49-F238E27FC236}">
                <a16:creationId xmlns:a16="http://schemas.microsoft.com/office/drawing/2014/main" id="{CEE31F4D-57AA-4F4E-801B-1FF943DE62D7}"/>
              </a:ext>
            </a:extLst>
          </p:cNvPr>
          <p:cNvSpPr/>
          <p:nvPr/>
        </p:nvSpPr>
        <p:spPr>
          <a:xfrm>
            <a:off x="982269" y="5127583"/>
            <a:ext cx="97652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temples help us avoid the consequences of wickedness described in 2 Nephi 12–15?</a:t>
            </a:r>
          </a:p>
        </p:txBody>
      </p:sp>
      <p:sp>
        <p:nvSpPr>
          <p:cNvPr id="10" name="Rectángulo 9">
            <a:extLst>
              <a:ext uri="{FF2B5EF4-FFF2-40B4-BE49-F238E27FC236}">
                <a16:creationId xmlns:a16="http://schemas.microsoft.com/office/drawing/2014/main" id="{434F8D5F-726C-4F7C-8E73-62956569228C}"/>
              </a:ext>
            </a:extLst>
          </p:cNvPr>
          <p:cNvSpPr/>
          <p:nvPr/>
        </p:nvSpPr>
        <p:spPr>
          <a:xfrm>
            <a:off x="982269" y="5759219"/>
            <a:ext cx="6096000"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has the temple inspired and blessed you?</a:t>
            </a:r>
          </a:p>
        </p:txBody>
      </p:sp>
    </p:spTree>
    <p:extLst>
      <p:ext uri="{BB962C8B-B14F-4D97-AF65-F5344CB8AC3E}">
        <p14:creationId xmlns:p14="http://schemas.microsoft.com/office/powerpoint/2010/main" val="1508833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plus(in)">
                                      <p:cBhvr>
                                        <p:cTn id="28" dur="2000"/>
                                        <p:tgtEl>
                                          <p:spTgt spid="8"/>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plus(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
                                        <p:tgtEl>
                                          <p:spTgt spid="10"/>
                                        </p:tgtEl>
                                      </p:cBhvr>
                                    </p:animEffect>
                                    <p:anim calcmode="lin" valueType="num">
                                      <p:cBhvr>
                                        <p:cTn id="46" dur="400" fill="hold"/>
                                        <p:tgtEl>
                                          <p:spTgt spid="10"/>
                                        </p:tgtEl>
                                        <p:attrNameLst>
                                          <p:attrName>ppt_x</p:attrName>
                                        </p:attrNameLst>
                                      </p:cBhvr>
                                      <p:tavLst>
                                        <p:tav tm="0">
                                          <p:val>
                                            <p:strVal val="#ppt_x"/>
                                          </p:val>
                                        </p:tav>
                                        <p:tav tm="100000">
                                          <p:val>
                                            <p:strVal val="#ppt_x"/>
                                          </p:val>
                                        </p:tav>
                                      </p:tavLst>
                                    </p:anim>
                                    <p:anim calcmode="lin" valueType="num">
                                      <p:cBhvr>
                                        <p:cTn id="47" dur="400" fill="hold"/>
                                        <p:tgtEl>
                                          <p:spTgt spid="10"/>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6" grpId="0"/>
      <p:bldP spid="7" grpId="0"/>
      <p:bldP spid="8" grpId="0"/>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1CDCC2F5-A73D-4079-9AAA-E01D776BF1F8}"/>
              </a:ext>
            </a:extLst>
          </p:cNvPr>
          <p:cNvSpPr/>
          <p:nvPr/>
        </p:nvSpPr>
        <p:spPr>
          <a:xfrm>
            <a:off x="1046920" y="2720146"/>
            <a:ext cx="9524691" cy="184666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819ED50F-31F8-48E4-974B-2B51BB6E2531}"/>
              </a:ext>
            </a:extLst>
          </p:cNvPr>
          <p:cNvSpPr/>
          <p:nvPr/>
        </p:nvSpPr>
        <p:spPr>
          <a:xfrm>
            <a:off x="1046920" y="804303"/>
            <a:ext cx="1742775" cy="6198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03EF73F-20B8-4F51-9F03-15F47CEAEE82}"/>
              </a:ext>
            </a:extLst>
          </p:cNvPr>
          <p:cNvSpPr/>
          <p:nvPr/>
        </p:nvSpPr>
        <p:spPr>
          <a:xfrm>
            <a:off x="1046920" y="1218336"/>
            <a:ext cx="9524691" cy="92333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E1A0F5CE-329D-49AE-B6BD-010D5B7BBDF0}"/>
              </a:ext>
            </a:extLst>
          </p:cNvPr>
          <p:cNvSpPr/>
          <p:nvPr/>
        </p:nvSpPr>
        <p:spPr>
          <a:xfrm>
            <a:off x="1046921" y="882022"/>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15:26 </a:t>
            </a:r>
          </a:p>
        </p:txBody>
      </p:sp>
      <p:sp>
        <p:nvSpPr>
          <p:cNvPr id="4" name="Rectángulo 3">
            <a:extLst>
              <a:ext uri="{FF2B5EF4-FFF2-40B4-BE49-F238E27FC236}">
                <a16:creationId xmlns:a16="http://schemas.microsoft.com/office/drawing/2014/main" id="{077CB06D-C277-42B8-96BB-55B5920C5162}"/>
              </a:ext>
            </a:extLst>
          </p:cNvPr>
          <p:cNvSpPr/>
          <p:nvPr/>
        </p:nvSpPr>
        <p:spPr>
          <a:xfrm>
            <a:off x="1046920" y="1218336"/>
            <a:ext cx="948855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will lift up an ensign to the nations from far, and will hiss unto them from the end of the earth; and behold, they shall come with speed swiftly; none shall be weary nor stumble among them.</a:t>
            </a:r>
          </a:p>
        </p:txBody>
      </p:sp>
      <p:sp>
        <p:nvSpPr>
          <p:cNvPr id="5" name="Rectángulo 4">
            <a:extLst>
              <a:ext uri="{FF2B5EF4-FFF2-40B4-BE49-F238E27FC236}">
                <a16:creationId xmlns:a16="http://schemas.microsoft.com/office/drawing/2014/main" id="{AE481D68-DB4F-40E5-B926-9B9BA9B94C03}"/>
              </a:ext>
            </a:extLst>
          </p:cNvPr>
          <p:cNvSpPr/>
          <p:nvPr/>
        </p:nvSpPr>
        <p:spPr>
          <a:xfrm>
            <a:off x="1083056" y="2246240"/>
            <a:ext cx="73947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“ensign to the nations” that Isaiah prophesied about?</a:t>
            </a:r>
          </a:p>
        </p:txBody>
      </p:sp>
      <p:sp>
        <p:nvSpPr>
          <p:cNvPr id="6" name="Rectángulo 5">
            <a:extLst>
              <a:ext uri="{FF2B5EF4-FFF2-40B4-BE49-F238E27FC236}">
                <a16:creationId xmlns:a16="http://schemas.microsoft.com/office/drawing/2014/main" id="{551034DF-E795-407C-985C-56C9EEBB65BE}"/>
              </a:ext>
            </a:extLst>
          </p:cNvPr>
          <p:cNvSpPr/>
          <p:nvPr/>
        </p:nvSpPr>
        <p:spPr>
          <a:xfrm>
            <a:off x="1083056" y="2720146"/>
            <a:ext cx="38395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Joseph Fielding Smith:</a:t>
            </a:r>
          </a:p>
        </p:txBody>
      </p:sp>
      <p:sp>
        <p:nvSpPr>
          <p:cNvPr id="7" name="Rectángulo 6">
            <a:extLst>
              <a:ext uri="{FF2B5EF4-FFF2-40B4-BE49-F238E27FC236}">
                <a16:creationId xmlns:a16="http://schemas.microsoft.com/office/drawing/2014/main" id="{2BC4B9D1-81D8-4F6A-BE8F-C3DFC17B88B8}"/>
              </a:ext>
            </a:extLst>
          </p:cNvPr>
          <p:cNvSpPr/>
          <p:nvPr/>
        </p:nvSpPr>
        <p:spPr>
          <a:xfrm>
            <a:off x="1083055" y="3107905"/>
            <a:ext cx="9488557"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“That ensign [is] the Church of Jesus Christ of Latter-day Saints, which was established for the last time, never again to be destroyed or given to other people. It was the greatest event the world has seen since the day that the Redeemer was lifted upon the cross and worked out the infinite and eternal atonement. It meant more to mankind than anything else that has occurred since that day” (Doctrines of Salvation, 3 vols. [1954–56], 3:254–55).</a:t>
            </a:r>
          </a:p>
        </p:txBody>
      </p:sp>
      <p:sp>
        <p:nvSpPr>
          <p:cNvPr id="8" name="Rectángulo 7">
            <a:extLst>
              <a:ext uri="{FF2B5EF4-FFF2-40B4-BE49-F238E27FC236}">
                <a16:creationId xmlns:a16="http://schemas.microsoft.com/office/drawing/2014/main" id="{FA382BDB-0C0F-475F-9BCF-E7D4271FD617}"/>
              </a:ext>
            </a:extLst>
          </p:cNvPr>
          <p:cNvSpPr/>
          <p:nvPr/>
        </p:nvSpPr>
        <p:spPr>
          <a:xfrm>
            <a:off x="1083055" y="4761035"/>
            <a:ext cx="94885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The Church of Jesus Christ of Latter-day Saints “an ensign to the nations”?</a:t>
            </a:r>
          </a:p>
        </p:txBody>
      </p:sp>
      <p:sp>
        <p:nvSpPr>
          <p:cNvPr id="9" name="Rectángulo 8">
            <a:extLst>
              <a:ext uri="{FF2B5EF4-FFF2-40B4-BE49-F238E27FC236}">
                <a16:creationId xmlns:a16="http://schemas.microsoft.com/office/drawing/2014/main" id="{A553B018-22E3-41D8-A6D9-BB98A90BA5AF}"/>
              </a:ext>
            </a:extLst>
          </p:cNvPr>
          <p:cNvSpPr/>
          <p:nvPr/>
        </p:nvSpPr>
        <p:spPr>
          <a:xfrm>
            <a:off x="1083055" y="5511406"/>
            <a:ext cx="94885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one truth you could share with others that might help them gather to the “ensign to the nations”?</a:t>
            </a:r>
          </a:p>
        </p:txBody>
      </p:sp>
    </p:spTree>
    <p:extLst>
      <p:ext uri="{BB962C8B-B14F-4D97-AF65-F5344CB8AC3E}">
        <p14:creationId xmlns:p14="http://schemas.microsoft.com/office/powerpoint/2010/main" val="289710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pic>
        <p:nvPicPr>
          <p:cNvPr id="2" name="Elementos multimedia en línea 1" title="Jesus Declares He Is the Messiah">
            <a:hlinkClick r:id="" action="ppaction://media"/>
            <a:extLst>
              <a:ext uri="{FF2B5EF4-FFF2-40B4-BE49-F238E27FC236}">
                <a16:creationId xmlns:a16="http://schemas.microsoft.com/office/drawing/2014/main" id="{EB905434-9594-4D73-9CDC-B4418030EABC}"/>
              </a:ext>
            </a:extLst>
          </p:cNvPr>
          <p:cNvPicPr>
            <a:picLocks noRot="1" noChangeAspect="1"/>
          </p:cNvPicPr>
          <p:nvPr>
            <a:videoFile r:link="rId1"/>
          </p:nvPr>
        </p:nvPicPr>
        <p:blipFill>
          <a:blip r:embed="rId3"/>
          <a:stretch>
            <a:fillRect/>
          </a:stretch>
        </p:blipFill>
        <p:spPr>
          <a:xfrm>
            <a:off x="2154265" y="1466527"/>
            <a:ext cx="7578671" cy="4263002"/>
          </a:xfrm>
          <a:prstGeom prst="rect">
            <a:avLst/>
          </a:prstGeom>
        </p:spPr>
      </p:pic>
    </p:spTree>
    <p:extLst>
      <p:ext uri="{BB962C8B-B14F-4D97-AF65-F5344CB8AC3E}">
        <p14:creationId xmlns:p14="http://schemas.microsoft.com/office/powerpoint/2010/main" val="1200602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C93286BD-E367-4EBF-9257-8A1FCE3AE7F4}"/>
              </a:ext>
            </a:extLst>
          </p:cNvPr>
          <p:cNvSpPr/>
          <p:nvPr/>
        </p:nvSpPr>
        <p:spPr>
          <a:xfrm>
            <a:off x="3836407" y="2967335"/>
            <a:ext cx="4519186" cy="923330"/>
          </a:xfrm>
          <a:prstGeom prst="rect">
            <a:avLst/>
          </a:prstGeom>
        </p:spPr>
        <p:txBody>
          <a:bodyPr wrap="none">
            <a:spAutoFit/>
          </a:bodyPr>
          <a:lstStyle/>
          <a:p>
            <a:r>
              <a:rPr lang="en-US" sz="5400" dirty="0">
                <a:solidFill>
                  <a:schemeClr val="accent1">
                    <a:lumMod val="50000"/>
                  </a:schemeClr>
                </a:solidFill>
                <a:latin typeface="Cambria Math" panose="02040503050406030204" pitchFamily="18" charset="0"/>
                <a:ea typeface="Cambria Math" panose="02040503050406030204" pitchFamily="18" charset="0"/>
              </a:rPr>
              <a:t>2 Nephi 12–15</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9F2E2DC3-11A9-42F9-9585-9F25D2376F3E}"/>
              </a:ext>
            </a:extLst>
          </p:cNvPr>
          <p:cNvSpPr/>
          <p:nvPr/>
        </p:nvSpPr>
        <p:spPr>
          <a:xfrm>
            <a:off x="1078981" y="739926"/>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12-15</a:t>
            </a:r>
          </a:p>
        </p:txBody>
      </p:sp>
      <p:sp>
        <p:nvSpPr>
          <p:cNvPr id="4" name="Rectángulo 3">
            <a:extLst>
              <a:ext uri="{FF2B5EF4-FFF2-40B4-BE49-F238E27FC236}">
                <a16:creationId xmlns:a16="http://schemas.microsoft.com/office/drawing/2014/main" id="{DD0B4054-9AE6-4919-9D73-BAD43FCE75CE}"/>
              </a:ext>
            </a:extLst>
          </p:cNvPr>
          <p:cNvSpPr/>
          <p:nvPr/>
        </p:nvSpPr>
        <p:spPr>
          <a:xfrm>
            <a:off x="1822233" y="2767280"/>
            <a:ext cx="8547533" cy="1323439"/>
          </a:xfrm>
          <a:prstGeom prst="rect">
            <a:avLst/>
          </a:prstGeom>
        </p:spPr>
        <p:txBody>
          <a:bodyPr wrap="none">
            <a:spAutoFit/>
          </a:bodyPr>
          <a:lstStyle/>
          <a:p>
            <a:pPr algn="ctr"/>
            <a:r>
              <a:rPr lang="en-US" sz="4000" dirty="0">
                <a:solidFill>
                  <a:schemeClr val="accent3">
                    <a:lumMod val="50000"/>
                  </a:schemeClr>
                </a:solidFill>
                <a:effectLst>
                  <a:outerShdw blurRad="38100" dist="38100" dir="2700000" algn="tl">
                    <a:srgbClr val="000000">
                      <a:alpha val="43137"/>
                    </a:srgbClr>
                  </a:outerShdw>
                </a:effectLst>
              </a:rPr>
              <a:t>“Isaiah distinguishes wicked Israel </a:t>
            </a:r>
          </a:p>
          <a:p>
            <a:pPr algn="ctr"/>
            <a:r>
              <a:rPr lang="en-US" sz="4000" dirty="0">
                <a:solidFill>
                  <a:schemeClr val="accent3">
                    <a:lumMod val="50000"/>
                  </a:schemeClr>
                </a:solidFill>
                <a:effectLst>
                  <a:outerShdw blurRad="38100" dist="38100" dir="2700000" algn="tl">
                    <a:srgbClr val="000000">
                      <a:alpha val="43137"/>
                    </a:srgbClr>
                  </a:outerShdw>
                </a:effectLst>
              </a:rPr>
              <a:t>from righteous Israel”</a:t>
            </a:r>
          </a:p>
        </p:txBody>
      </p:sp>
    </p:spTree>
    <p:extLst>
      <p:ext uri="{BB962C8B-B14F-4D97-AF65-F5344CB8AC3E}">
        <p14:creationId xmlns:p14="http://schemas.microsoft.com/office/powerpoint/2010/main" val="4575400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EFAC39BB-3B89-4FEF-B8CB-62594B650A71}"/>
              </a:ext>
            </a:extLst>
          </p:cNvPr>
          <p:cNvSpPr/>
          <p:nvPr/>
        </p:nvSpPr>
        <p:spPr>
          <a:xfrm>
            <a:off x="781877" y="885598"/>
            <a:ext cx="9819861" cy="1477328"/>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Constantia" panose="02030602050306030303" pitchFamily="18" charset="0"/>
              </a:rPr>
              <a:t>Elder Dallin H. Oaks of the Quorum of the Twelve Apostles explained: </a:t>
            </a:r>
          </a:p>
          <a:p>
            <a:pPr algn="just"/>
            <a:r>
              <a:rPr lang="en-US" dirty="0">
                <a:solidFill>
                  <a:schemeClr val="bg1"/>
                </a:solidFill>
              </a:rPr>
              <a:t>“The book of Isaiah contains numerous prophecies that seem to have multiple fulfillments. . . . The fact that many of these prophecies can have multiple meanings underscores the importance of our seeking revelation from the Holy Ghost to help us interpret them” (“Scripture Reading and Revelation,” Ensign, Jan. 1995, 8).</a:t>
            </a:r>
          </a:p>
        </p:txBody>
      </p:sp>
      <p:graphicFrame>
        <p:nvGraphicFramePr>
          <p:cNvPr id="4" name="Tabla 4">
            <a:extLst>
              <a:ext uri="{FF2B5EF4-FFF2-40B4-BE49-F238E27FC236}">
                <a16:creationId xmlns:a16="http://schemas.microsoft.com/office/drawing/2014/main" id="{28F09B9A-C891-4BE1-AAC3-8C185757CEF1}"/>
              </a:ext>
            </a:extLst>
          </p:cNvPr>
          <p:cNvGraphicFramePr>
            <a:graphicFrameLocks noGrp="1"/>
          </p:cNvGraphicFramePr>
          <p:nvPr>
            <p:extLst>
              <p:ext uri="{D42A27DB-BD31-4B8C-83A1-F6EECF244321}">
                <p14:modId xmlns:p14="http://schemas.microsoft.com/office/powerpoint/2010/main" val="2253054873"/>
              </p:ext>
            </p:extLst>
          </p:nvPr>
        </p:nvGraphicFramePr>
        <p:xfrm>
          <a:off x="918818" y="2764858"/>
          <a:ext cx="9682920" cy="2468880"/>
        </p:xfrm>
        <a:graphic>
          <a:graphicData uri="http://schemas.openxmlformats.org/drawingml/2006/table">
            <a:tbl>
              <a:tblPr firstRow="1" bandRow="1">
                <a:tableStyleId>{00A15C55-8517-42AA-B614-E9B94910E393}</a:tableStyleId>
              </a:tblPr>
              <a:tblGrid>
                <a:gridCol w="2964069">
                  <a:extLst>
                    <a:ext uri="{9D8B030D-6E8A-4147-A177-3AD203B41FA5}">
                      <a16:colId xmlns:a16="http://schemas.microsoft.com/office/drawing/2014/main" val="2722592028"/>
                    </a:ext>
                  </a:extLst>
                </a:gridCol>
                <a:gridCol w="3564835">
                  <a:extLst>
                    <a:ext uri="{9D8B030D-6E8A-4147-A177-3AD203B41FA5}">
                      <a16:colId xmlns:a16="http://schemas.microsoft.com/office/drawing/2014/main" val="2705366173"/>
                    </a:ext>
                  </a:extLst>
                </a:gridCol>
                <a:gridCol w="3154016">
                  <a:extLst>
                    <a:ext uri="{9D8B030D-6E8A-4147-A177-3AD203B41FA5}">
                      <a16:colId xmlns:a16="http://schemas.microsoft.com/office/drawing/2014/main" val="759973192"/>
                    </a:ext>
                  </a:extLst>
                </a:gridCol>
              </a:tblGrid>
              <a:tr h="370840">
                <a:tc>
                  <a:txBody>
                    <a:bodyPr/>
                    <a:lstStyle/>
                    <a:p>
                      <a:endParaRPr lang="en-US"/>
                    </a:p>
                  </a:txBody>
                  <a:tcPr/>
                </a:tc>
                <a:tc>
                  <a:txBody>
                    <a:bodyPr/>
                    <a:lstStyle/>
                    <a:p>
                      <a:r>
                        <a:rPr lang="it-IT" dirty="0">
                          <a:solidFill>
                            <a:schemeClr val="bg1"/>
                          </a:solidFill>
                          <a:latin typeface="Arial" panose="020B0604020202020204" pitchFamily="34" charset="0"/>
                          <a:cs typeface="Arial" panose="020B0604020202020204" pitchFamily="34" charset="0"/>
                        </a:rPr>
                        <a:t>2 Nephi 12:5–12, 17–19; 13:8–9</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it-IT" dirty="0">
                          <a:solidFill>
                            <a:schemeClr val="bg1"/>
                          </a:solidFill>
                          <a:latin typeface="Arial" panose="020B0604020202020204" pitchFamily="34" charset="0"/>
                          <a:cs typeface="Arial" panose="020B0604020202020204" pitchFamily="34" charset="0"/>
                        </a:rPr>
                        <a:t>2 Nephi 12:5–12, 17–19; 13:8–9</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8226675"/>
                  </a:ext>
                </a:extLst>
              </a:tr>
              <a:tr h="370840">
                <a:tc>
                  <a:txBody>
                    <a:bodyPr/>
                    <a:lstStyle/>
                    <a:p>
                      <a:pPr algn="just"/>
                      <a:r>
                        <a:rPr lang="en-US" dirty="0">
                          <a:solidFill>
                            <a:schemeClr val="bg1"/>
                          </a:solidFill>
                          <a:latin typeface="Arial" panose="020B0604020202020204" pitchFamily="34" charset="0"/>
                          <a:cs typeface="Arial" panose="020B0604020202020204" pitchFamily="34" charset="0"/>
                        </a:rPr>
                        <a:t>What attitudes and practices reflect the sins of these people?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88820355"/>
                  </a:ext>
                </a:extLst>
              </a:tr>
              <a:tr h="543989">
                <a:tc>
                  <a:txBody>
                    <a:bodyPr/>
                    <a:lstStyle/>
                    <a:p>
                      <a:pPr algn="just"/>
                      <a:r>
                        <a:rPr lang="en-US" dirty="0">
                          <a:latin typeface="Arial" panose="020B0604020202020204" pitchFamily="34" charset="0"/>
                          <a:cs typeface="Arial" panose="020B0604020202020204" pitchFamily="34" charset="0"/>
                        </a:rPr>
                        <a:t>What will happen to these people as a consequence of their sins?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27447970"/>
                  </a:ext>
                </a:extLst>
              </a:tr>
            </a:tbl>
          </a:graphicData>
        </a:graphic>
      </p:graphicFrame>
    </p:spTree>
    <p:extLst>
      <p:ext uri="{BB962C8B-B14F-4D97-AF65-F5344CB8AC3E}">
        <p14:creationId xmlns:p14="http://schemas.microsoft.com/office/powerpoint/2010/main" val="1306565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superiores redondeadas 8">
            <a:extLst>
              <a:ext uri="{FF2B5EF4-FFF2-40B4-BE49-F238E27FC236}">
                <a16:creationId xmlns:a16="http://schemas.microsoft.com/office/drawing/2014/main" id="{E5B7B826-11F0-4E47-9F22-950CCDD0F381}"/>
              </a:ext>
            </a:extLst>
          </p:cNvPr>
          <p:cNvSpPr/>
          <p:nvPr/>
        </p:nvSpPr>
        <p:spPr>
          <a:xfrm rot="10800000">
            <a:off x="1504119" y="4024483"/>
            <a:ext cx="8723127" cy="230832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20FF456C-D858-44A8-B99D-4D6D8969CD71}"/>
              </a:ext>
            </a:extLst>
          </p:cNvPr>
          <p:cNvSpPr/>
          <p:nvPr/>
        </p:nvSpPr>
        <p:spPr>
          <a:xfrm>
            <a:off x="1289400" y="928516"/>
            <a:ext cx="3621504" cy="369332"/>
          </a:xfrm>
          <a:prstGeom prst="rect">
            <a:avLst/>
          </a:prstGeom>
        </p:spPr>
        <p:txBody>
          <a:bodyPr wrap="none">
            <a:spAutoFit/>
          </a:bodyPr>
          <a:lstStyle/>
          <a:p>
            <a:r>
              <a:rPr lang="it-IT"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Nephi 12:5–12, 17–19; 13:8–9.</a:t>
            </a:r>
            <a:endParaRPr lang="en-US"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63D63F6-108E-40C8-8D4C-B8F1F406C254}"/>
              </a:ext>
            </a:extLst>
          </p:cNvPr>
          <p:cNvSpPr/>
          <p:nvPr/>
        </p:nvSpPr>
        <p:spPr>
          <a:xfrm>
            <a:off x="7468297" y="928516"/>
            <a:ext cx="2185214" cy="369332"/>
          </a:xfrm>
          <a:prstGeom prst="rect">
            <a:avLst/>
          </a:prstGeom>
        </p:spPr>
        <p:txBody>
          <a:bodyPr wrap="none">
            <a:spAutoFit/>
          </a:bodyPr>
          <a:lstStyle/>
          <a:p>
            <a:r>
              <a:rPr lang="en-US"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Nephi 13:16–26. </a:t>
            </a:r>
          </a:p>
        </p:txBody>
      </p:sp>
      <p:sp>
        <p:nvSpPr>
          <p:cNvPr id="5" name="Rectángulo 4">
            <a:extLst>
              <a:ext uri="{FF2B5EF4-FFF2-40B4-BE49-F238E27FC236}">
                <a16:creationId xmlns:a16="http://schemas.microsoft.com/office/drawing/2014/main" id="{7154329B-2F26-4EC0-9707-3F0F77FB6A44}"/>
              </a:ext>
            </a:extLst>
          </p:cNvPr>
          <p:cNvSpPr/>
          <p:nvPr/>
        </p:nvSpPr>
        <p:spPr>
          <a:xfrm>
            <a:off x="3927778" y="1808562"/>
            <a:ext cx="4288353"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sins had these people committed?</a:t>
            </a:r>
          </a:p>
        </p:txBody>
      </p:sp>
      <p:sp>
        <p:nvSpPr>
          <p:cNvPr id="6" name="Rectángulo 5">
            <a:extLst>
              <a:ext uri="{FF2B5EF4-FFF2-40B4-BE49-F238E27FC236}">
                <a16:creationId xmlns:a16="http://schemas.microsoft.com/office/drawing/2014/main" id="{0FB431E9-A9BD-4A4B-A178-2C352E82DEDD}"/>
              </a:ext>
            </a:extLst>
          </p:cNvPr>
          <p:cNvSpPr/>
          <p:nvPr/>
        </p:nvSpPr>
        <p:spPr>
          <a:xfrm>
            <a:off x="3990295" y="2405774"/>
            <a:ext cx="4211409"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some forms of idolatry today?</a:t>
            </a:r>
          </a:p>
        </p:txBody>
      </p:sp>
      <p:sp>
        <p:nvSpPr>
          <p:cNvPr id="7" name="Rectángulo 6">
            <a:extLst>
              <a:ext uri="{FF2B5EF4-FFF2-40B4-BE49-F238E27FC236}">
                <a16:creationId xmlns:a16="http://schemas.microsoft.com/office/drawing/2014/main" id="{10556A8A-3C0B-440B-A7C5-0BD3CCA1AFCC}"/>
              </a:ext>
            </a:extLst>
          </p:cNvPr>
          <p:cNvSpPr/>
          <p:nvPr/>
        </p:nvSpPr>
        <p:spPr>
          <a:xfrm>
            <a:off x="1245900" y="3655151"/>
            <a:ext cx="34868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Spencer W. Kimball:</a:t>
            </a:r>
          </a:p>
        </p:txBody>
      </p:sp>
      <p:sp>
        <p:nvSpPr>
          <p:cNvPr id="8" name="Rectángulo 7">
            <a:extLst>
              <a:ext uri="{FF2B5EF4-FFF2-40B4-BE49-F238E27FC236}">
                <a16:creationId xmlns:a16="http://schemas.microsoft.com/office/drawing/2014/main" id="{B1EBF7B7-34D3-450F-ACF7-4E3670C443E1}"/>
              </a:ext>
            </a:extLst>
          </p:cNvPr>
          <p:cNvSpPr/>
          <p:nvPr/>
        </p:nvSpPr>
        <p:spPr>
          <a:xfrm>
            <a:off x="1604291" y="4024483"/>
            <a:ext cx="8622956" cy="2308324"/>
          </a:xfrm>
          <a:prstGeom prst="rect">
            <a:avLst/>
          </a:prstGeom>
        </p:spPr>
        <p:txBody>
          <a:bodyPr wrap="square">
            <a:spAutoFit/>
          </a:bodyPr>
          <a:lstStyle/>
          <a:p>
            <a:pPr algn="ctr"/>
            <a:r>
              <a:rPr lang="en-US" sz="1600" dirty="0">
                <a:solidFill>
                  <a:schemeClr val="bg1"/>
                </a:solidFill>
              </a:rPr>
              <a:t>“Modern idols or false gods can take such forms as clothes, homes, businesses, machines, automobiles, pleasure boats, and numerous other material deflectors from the path to godhood. . . . Many young men decide to attend college when they should be on missions first. The degree, and the wealth and the security which come through it, appear so desirable that the mission takes second place. . . . Many worship the hunt, the fishing trip, the vacation, the weekend picnics and outings. Others have as their idols the games of sport, baseball, football, the bullfight, or golf. . . . Still another image men worship is that of power and prestige” (The Miracle of Forgiveness [1969], 40–41).</a:t>
            </a:r>
          </a:p>
        </p:txBody>
      </p:sp>
    </p:spTree>
    <p:extLst>
      <p:ext uri="{BB962C8B-B14F-4D97-AF65-F5344CB8AC3E}">
        <p14:creationId xmlns:p14="http://schemas.microsoft.com/office/powerpoint/2010/main" val="211534416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par>
                          <p:cTn id="16" fill="hold">
                            <p:stCondLst>
                              <p:cond delay="500"/>
                            </p:stCondLst>
                            <p:childTnLst>
                              <p:par>
                                <p:cTn id="17" presetID="3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decel="100000"/>
                                        <p:tgtEl>
                                          <p:spTgt spid="9"/>
                                        </p:tgtEl>
                                      </p:cBhvr>
                                    </p:animEffect>
                                    <p:anim calcmode="lin" valueType="num">
                                      <p:cBhvr>
                                        <p:cTn id="20" dur="1000" decel="100000" fill="hold"/>
                                        <p:tgtEl>
                                          <p:spTgt spid="9"/>
                                        </p:tgtEl>
                                        <p:attrNameLst>
                                          <p:attrName>style.rotation</p:attrName>
                                        </p:attrNameLst>
                                      </p:cBhvr>
                                      <p:tavLst>
                                        <p:tav tm="0">
                                          <p:val>
                                            <p:fltVal val="-90"/>
                                          </p:val>
                                        </p:tav>
                                        <p:tav tm="100000">
                                          <p:val>
                                            <p:fltVal val="0"/>
                                          </p:val>
                                        </p:tav>
                                      </p:tavLst>
                                    </p:anim>
                                    <p:anim calcmode="lin" valueType="num">
                                      <p:cBhvr>
                                        <p:cTn id="21" dur="1000" decel="100000" fill="hold"/>
                                        <p:tgtEl>
                                          <p:spTgt spid="9"/>
                                        </p:tgtEl>
                                        <p:attrNameLst>
                                          <p:attrName>ppt_x</p:attrName>
                                        </p:attrNameLst>
                                      </p:cBhvr>
                                      <p:tavLst>
                                        <p:tav tm="0">
                                          <p:val>
                                            <p:strVal val="#ppt_x+0.4"/>
                                          </p:val>
                                        </p:tav>
                                        <p:tav tm="100000">
                                          <p:val>
                                            <p:strVal val="#ppt_x-0.05"/>
                                          </p:val>
                                        </p:tav>
                                      </p:tavLst>
                                    </p:anim>
                                    <p:anim calcmode="lin" valueType="num">
                                      <p:cBhvr>
                                        <p:cTn id="22" dur="1000" decel="100000" fill="hold"/>
                                        <p:tgtEl>
                                          <p:spTgt spid="9"/>
                                        </p:tgtEl>
                                        <p:attrNameLst>
                                          <p:attrName>ppt_y</p:attrName>
                                        </p:attrNameLst>
                                      </p:cBhvr>
                                      <p:tavLst>
                                        <p:tav tm="0">
                                          <p:val>
                                            <p:strVal val="#ppt_y-0.4"/>
                                          </p:val>
                                        </p:tav>
                                        <p:tav tm="100000">
                                          <p:val>
                                            <p:strVal val="#ppt_y+0.1"/>
                                          </p:val>
                                        </p:tav>
                                      </p:tavLst>
                                    </p:anim>
                                    <p:anim calcmode="lin" valueType="num">
                                      <p:cBhvr>
                                        <p:cTn id="23" dur="250" accel="100000" fill="hold">
                                          <p:stCondLst>
                                            <p:cond delay="1000"/>
                                          </p:stCondLst>
                                        </p:cTn>
                                        <p:tgtEl>
                                          <p:spTgt spid="9"/>
                                        </p:tgtEl>
                                        <p:attrNameLst>
                                          <p:attrName>ppt_x</p:attrName>
                                        </p:attrNameLst>
                                      </p:cBhvr>
                                      <p:tavLst>
                                        <p:tav tm="0">
                                          <p:val>
                                            <p:strVal val="#ppt_x-0.05"/>
                                          </p:val>
                                        </p:tav>
                                        <p:tav tm="100000">
                                          <p:val>
                                            <p:strVal val="#ppt_x"/>
                                          </p:val>
                                        </p:tav>
                                      </p:tavLst>
                                    </p:anim>
                                    <p:anim calcmode="lin" valueType="num">
                                      <p:cBhvr>
                                        <p:cTn id="24" dur="250" accel="100000" fill="hold">
                                          <p:stCondLst>
                                            <p:cond delay="10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750"/>
                            </p:stCondLst>
                            <p:childTnLst>
                              <p:par>
                                <p:cTn id="26" presetID="3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decel="100000"/>
                                        <p:tgtEl>
                                          <p:spTgt spid="8"/>
                                        </p:tgtEl>
                                      </p:cBhvr>
                                    </p:animEffect>
                                    <p:anim calcmode="lin" valueType="num">
                                      <p:cBhvr>
                                        <p:cTn id="29" dur="1000" decel="100000" fill="hold"/>
                                        <p:tgtEl>
                                          <p:spTgt spid="8"/>
                                        </p:tgtEl>
                                        <p:attrNameLst>
                                          <p:attrName>style.rotation</p:attrName>
                                        </p:attrNameLst>
                                      </p:cBhvr>
                                      <p:tavLst>
                                        <p:tav tm="0">
                                          <p:val>
                                            <p:fltVal val="-90"/>
                                          </p:val>
                                        </p:tav>
                                        <p:tav tm="100000">
                                          <p:val>
                                            <p:fltVal val="0"/>
                                          </p:val>
                                        </p:tav>
                                      </p:tavLst>
                                    </p:anim>
                                    <p:anim calcmode="lin" valueType="num">
                                      <p:cBhvr>
                                        <p:cTn id="30" dur="1000" decel="100000" fill="hold"/>
                                        <p:tgtEl>
                                          <p:spTgt spid="8"/>
                                        </p:tgtEl>
                                        <p:attrNameLst>
                                          <p:attrName>ppt_x</p:attrName>
                                        </p:attrNameLst>
                                      </p:cBhvr>
                                      <p:tavLst>
                                        <p:tav tm="0">
                                          <p:val>
                                            <p:strVal val="#ppt_x+0.4"/>
                                          </p:val>
                                        </p:tav>
                                        <p:tav tm="100000">
                                          <p:val>
                                            <p:strVal val="#ppt_x-0.05"/>
                                          </p:val>
                                        </p:tav>
                                      </p:tavLst>
                                    </p:anim>
                                    <p:anim calcmode="lin" valueType="num">
                                      <p:cBhvr>
                                        <p:cTn id="31" dur="1000" decel="100000" fill="hold"/>
                                        <p:tgtEl>
                                          <p:spTgt spid="8"/>
                                        </p:tgtEl>
                                        <p:attrNameLst>
                                          <p:attrName>ppt_y</p:attrName>
                                        </p:attrNameLst>
                                      </p:cBhvr>
                                      <p:tavLst>
                                        <p:tav tm="0">
                                          <p:val>
                                            <p:strVal val="#ppt_y-0.4"/>
                                          </p:val>
                                        </p:tav>
                                        <p:tav tm="100000">
                                          <p:val>
                                            <p:strVal val="#ppt_y+0.1"/>
                                          </p:val>
                                        </p:tav>
                                      </p:tavLst>
                                    </p:anim>
                                    <p:anim calcmode="lin" valueType="num">
                                      <p:cBhvr>
                                        <p:cTn id="32" dur="250" accel="100000" fill="hold">
                                          <p:stCondLst>
                                            <p:cond delay="1000"/>
                                          </p:stCondLst>
                                        </p:cTn>
                                        <p:tgtEl>
                                          <p:spTgt spid="8"/>
                                        </p:tgtEl>
                                        <p:attrNameLst>
                                          <p:attrName>ppt_x</p:attrName>
                                        </p:attrNameLst>
                                      </p:cBhvr>
                                      <p:tavLst>
                                        <p:tav tm="0">
                                          <p:val>
                                            <p:strVal val="#ppt_x-0.05"/>
                                          </p:val>
                                        </p:tav>
                                        <p:tav tm="100000">
                                          <p:val>
                                            <p:strVal val="#ppt_x"/>
                                          </p:val>
                                        </p:tav>
                                      </p:tavLst>
                                    </p:anim>
                                    <p:anim calcmode="lin" valueType="num">
                                      <p:cBhvr>
                                        <p:cTn id="33" dur="250" accel="100000" fill="hold">
                                          <p:stCondLst>
                                            <p:cond delay="1000"/>
                                          </p:stCondLst>
                                        </p:cTn>
                                        <p:tgtEl>
                                          <p:spTgt spid="8"/>
                                        </p:tgtEl>
                                        <p:attrNameLst>
                                          <p:attrName>ppt_y</p:attrName>
                                        </p:attrNameLst>
                                      </p:cBhvr>
                                      <p:tavLst>
                                        <p:tav tm="0">
                                          <p:val>
                                            <p:strVal val="#ppt_y+0.1"/>
                                          </p:val>
                                        </p:tav>
                                        <p:tav tm="100000">
                                          <p:val>
                                            <p:strVal val="#ppt_y"/>
                                          </p:val>
                                        </p:tav>
                                      </p:tavLst>
                                    </p:anim>
                                  </p:childTnLst>
                                </p:cTn>
                              </p:par>
                            </p:childTnLst>
                          </p:cTn>
                        </p:par>
                        <p:par>
                          <p:cTn id="34" fill="hold">
                            <p:stCondLst>
                              <p:cond delay="3000"/>
                            </p:stCondLst>
                            <p:childTnLst>
                              <p:par>
                                <p:cTn id="35" presetID="50" presetClass="entr" presetSubtype="0" decel="10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250" fill="hold"/>
                                        <p:tgtEl>
                                          <p:spTgt spid="7"/>
                                        </p:tgtEl>
                                        <p:attrNameLst>
                                          <p:attrName>ppt_w</p:attrName>
                                        </p:attrNameLst>
                                      </p:cBhvr>
                                      <p:tavLst>
                                        <p:tav tm="0">
                                          <p:val>
                                            <p:strVal val="#ppt_w+.3"/>
                                          </p:val>
                                        </p:tav>
                                        <p:tav tm="100000">
                                          <p:val>
                                            <p:strVal val="#ppt_w"/>
                                          </p:val>
                                        </p:tav>
                                      </p:tavLst>
                                    </p:anim>
                                    <p:anim calcmode="lin" valueType="num">
                                      <p:cBhvr>
                                        <p:cTn id="38" dur="1250" fill="hold"/>
                                        <p:tgtEl>
                                          <p:spTgt spid="7"/>
                                        </p:tgtEl>
                                        <p:attrNameLst>
                                          <p:attrName>ppt_h</p:attrName>
                                        </p:attrNameLst>
                                      </p:cBhvr>
                                      <p:tavLst>
                                        <p:tav tm="0">
                                          <p:val>
                                            <p:strVal val="#ppt_h"/>
                                          </p:val>
                                        </p:tav>
                                        <p:tav tm="100000">
                                          <p:val>
                                            <p:strVal val="#ppt_h"/>
                                          </p:val>
                                        </p:tav>
                                      </p:tavLst>
                                    </p:anim>
                                    <p:animEffect transition="in" filter="fade">
                                      <p:cBhvr>
                                        <p:cTn id="3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132AEAA-5E75-4BD3-814B-0636809A582A}"/>
              </a:ext>
            </a:extLst>
          </p:cNvPr>
          <p:cNvSpPr/>
          <p:nvPr/>
        </p:nvSpPr>
        <p:spPr>
          <a:xfrm>
            <a:off x="1046921" y="1487633"/>
            <a:ext cx="2005677" cy="6429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4A3EF9CF-7EF4-4853-8CA5-BD1B3BC75B01}"/>
              </a:ext>
            </a:extLst>
          </p:cNvPr>
          <p:cNvSpPr/>
          <p:nvPr/>
        </p:nvSpPr>
        <p:spPr>
          <a:xfrm>
            <a:off x="1046921" y="1832819"/>
            <a:ext cx="9653092" cy="2185214"/>
          </a:xfrm>
          <a:prstGeom prst="roundRect">
            <a:avLst>
              <a:gd name="adj" fmla="val 1259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784206CE-1224-41C8-9BC0-B777168137D2}"/>
              </a:ext>
            </a:extLst>
          </p:cNvPr>
          <p:cNvSpPr/>
          <p:nvPr/>
        </p:nvSpPr>
        <p:spPr>
          <a:xfrm>
            <a:off x="1046921" y="945731"/>
            <a:ext cx="63875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can we guard against worldly attitudes and trends?</a:t>
            </a:r>
          </a:p>
        </p:txBody>
      </p:sp>
      <p:sp>
        <p:nvSpPr>
          <p:cNvPr id="4" name="Rectángulo 3">
            <a:extLst>
              <a:ext uri="{FF2B5EF4-FFF2-40B4-BE49-F238E27FC236}">
                <a16:creationId xmlns:a16="http://schemas.microsoft.com/office/drawing/2014/main" id="{3E3604B7-C406-4EAC-9AD9-949D7E259EFB}"/>
              </a:ext>
            </a:extLst>
          </p:cNvPr>
          <p:cNvSpPr/>
          <p:nvPr/>
        </p:nvSpPr>
        <p:spPr>
          <a:xfrm>
            <a:off x="1046921" y="1481794"/>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15:18-23</a:t>
            </a:r>
          </a:p>
        </p:txBody>
      </p:sp>
      <p:sp>
        <p:nvSpPr>
          <p:cNvPr id="5" name="Rectángulo 4">
            <a:extLst>
              <a:ext uri="{FF2B5EF4-FFF2-40B4-BE49-F238E27FC236}">
                <a16:creationId xmlns:a16="http://schemas.microsoft.com/office/drawing/2014/main" id="{8A6BF95C-D8FF-487D-9856-90457E6BC910}"/>
              </a:ext>
            </a:extLst>
          </p:cNvPr>
          <p:cNvSpPr/>
          <p:nvPr/>
        </p:nvSpPr>
        <p:spPr>
          <a:xfrm>
            <a:off x="1046921" y="1809123"/>
            <a:ext cx="9674088"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18 </a:t>
            </a:r>
            <a:r>
              <a:rPr lang="en-US" sz="1700" dirty="0">
                <a:solidFill>
                  <a:schemeClr val="bg1"/>
                </a:solidFill>
                <a:latin typeface="Arial" panose="020B0604020202020204" pitchFamily="34" charset="0"/>
                <a:cs typeface="Arial" panose="020B0604020202020204" pitchFamily="34" charset="0"/>
              </a:rPr>
              <a:t>Wo unto them that draw iniquity with cords of vanity, and sin as it were with a cart rope;</a:t>
            </a:r>
          </a:p>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That say: Let him make speed, hasten his work, that we may see it; and let the counsel of the Holy One of Israel draw nigh and come, that we may know it.</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Wo unto them that call evil good, and good evil, that put darkness for light, and light for darkness, that put bitter for sweet, and sweet for bitter!</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Wo unto the wise in their own eyes and prudent in their own sight!</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Wo unto the mighty to drink wine, and men of strength to mingle strong drink;</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Who justify the wicked for reward, and take away the righteousness of the righteous from him!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A749E4C-A34A-4D95-A8B5-DEAD54F515C4}"/>
              </a:ext>
            </a:extLst>
          </p:cNvPr>
          <p:cNvSpPr/>
          <p:nvPr/>
        </p:nvSpPr>
        <p:spPr>
          <a:xfrm>
            <a:off x="1046921" y="4320946"/>
            <a:ext cx="44678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2 Nephi 15:20 mean to you?</a:t>
            </a:r>
          </a:p>
        </p:txBody>
      </p:sp>
    </p:spTree>
    <p:extLst>
      <p:ext uri="{BB962C8B-B14F-4D97-AF65-F5344CB8AC3E}">
        <p14:creationId xmlns:p14="http://schemas.microsoft.com/office/powerpoint/2010/main" val="376311745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04F2C25-F545-4B8C-B6DF-3B6F481530BD}"/>
              </a:ext>
            </a:extLst>
          </p:cNvPr>
          <p:cNvSpPr/>
          <p:nvPr/>
        </p:nvSpPr>
        <p:spPr>
          <a:xfrm>
            <a:off x="922139" y="3676279"/>
            <a:ext cx="1813319" cy="6429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E6D258EE-2A6D-4CA0-882E-F96074D16EF0}"/>
              </a:ext>
            </a:extLst>
          </p:cNvPr>
          <p:cNvSpPr/>
          <p:nvPr/>
        </p:nvSpPr>
        <p:spPr>
          <a:xfrm>
            <a:off x="922139" y="739926"/>
            <a:ext cx="1813319" cy="6429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394BB66-FC51-4ACB-9C56-8FE1C79AFDC7}"/>
              </a:ext>
            </a:extLst>
          </p:cNvPr>
          <p:cNvSpPr/>
          <p:nvPr/>
        </p:nvSpPr>
        <p:spPr>
          <a:xfrm>
            <a:off x="922141" y="1129453"/>
            <a:ext cx="9653092" cy="1625271"/>
          </a:xfrm>
          <a:prstGeom prst="roundRect">
            <a:avLst>
              <a:gd name="adj" fmla="val 1259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ACC94DA-9991-4CE1-B7F9-086A8C6434A3}"/>
              </a:ext>
            </a:extLst>
          </p:cNvPr>
          <p:cNvSpPr/>
          <p:nvPr/>
        </p:nvSpPr>
        <p:spPr>
          <a:xfrm>
            <a:off x="922141" y="3997768"/>
            <a:ext cx="9653092" cy="16252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ACD1B3CA-4A89-4FBC-A0A9-F29797AE272E}"/>
              </a:ext>
            </a:extLst>
          </p:cNvPr>
          <p:cNvSpPr/>
          <p:nvPr/>
        </p:nvSpPr>
        <p:spPr>
          <a:xfrm>
            <a:off x="922141" y="743850"/>
            <a:ext cx="18133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14:2-4 </a:t>
            </a:r>
          </a:p>
        </p:txBody>
      </p:sp>
      <p:sp>
        <p:nvSpPr>
          <p:cNvPr id="4" name="Rectángulo 3">
            <a:extLst>
              <a:ext uri="{FF2B5EF4-FFF2-40B4-BE49-F238E27FC236}">
                <a16:creationId xmlns:a16="http://schemas.microsoft.com/office/drawing/2014/main" id="{6369E0FC-665A-4969-81FE-99431435395F}"/>
              </a:ext>
            </a:extLst>
          </p:cNvPr>
          <p:cNvSpPr/>
          <p:nvPr/>
        </p:nvSpPr>
        <p:spPr>
          <a:xfrm>
            <a:off x="922141" y="1113182"/>
            <a:ext cx="9653094" cy="1569660"/>
          </a:xfrm>
          <a:prstGeom prst="rect">
            <a:avLst/>
          </a:prstGeom>
        </p:spPr>
        <p:txBody>
          <a:bodyPr wrap="square">
            <a:spAutoFit/>
          </a:bodyPr>
          <a:lstStyle/>
          <a:p>
            <a:pPr algn="just" fontAlgn="base"/>
            <a:r>
              <a:rPr lang="en-US" sz="1600" b="1" dirty="0">
                <a:solidFill>
                  <a:srgbClr val="0D0F10"/>
                </a:solidFill>
                <a:latin typeface="Arial" panose="020B0604020202020204" pitchFamily="34" charset="0"/>
                <a:cs typeface="Arial" panose="020B0604020202020204" pitchFamily="34" charset="0"/>
              </a:rPr>
              <a:t>2 </a:t>
            </a:r>
            <a:r>
              <a:rPr lang="en-US" sz="1600" dirty="0">
                <a:solidFill>
                  <a:srgbClr val="0D0F10"/>
                </a:solidFill>
                <a:latin typeface="Arial" panose="020B0604020202020204" pitchFamily="34" charset="0"/>
                <a:cs typeface="Arial" panose="020B0604020202020204" pitchFamily="34" charset="0"/>
              </a:rPr>
              <a:t>In that day shall the branch of the Lord be beautiful and glorious; the fruit of the earth excellent and comely to them that are escaped of Israel.</a:t>
            </a:r>
          </a:p>
          <a:p>
            <a:pPr algn="just" fontAlgn="base"/>
            <a:r>
              <a:rPr lang="en-US" sz="1600" b="1" dirty="0">
                <a:solidFill>
                  <a:srgbClr val="0D0F10"/>
                </a:solidFill>
                <a:latin typeface="Arial" panose="020B0604020202020204" pitchFamily="34" charset="0"/>
                <a:cs typeface="Arial" panose="020B0604020202020204" pitchFamily="34" charset="0"/>
              </a:rPr>
              <a:t>3 </a:t>
            </a:r>
            <a:r>
              <a:rPr lang="en-US" sz="1600" dirty="0">
                <a:solidFill>
                  <a:srgbClr val="0D0F10"/>
                </a:solidFill>
                <a:latin typeface="Arial" panose="020B0604020202020204" pitchFamily="34" charset="0"/>
                <a:cs typeface="Arial" panose="020B0604020202020204" pitchFamily="34" charset="0"/>
              </a:rPr>
              <a:t>And it shall come to pass, they that are left in Zion and remain in Jerusalem shall be called holy, every one that is written among the living in Jerusalem—</a:t>
            </a:r>
          </a:p>
          <a:p>
            <a:pPr algn="just" fontAlgn="base"/>
            <a:r>
              <a:rPr lang="en-US" sz="1600" b="1" dirty="0">
                <a:solidFill>
                  <a:srgbClr val="0D0F10"/>
                </a:solidFill>
                <a:latin typeface="Arial" panose="020B0604020202020204" pitchFamily="34" charset="0"/>
                <a:cs typeface="Arial" panose="020B0604020202020204" pitchFamily="34" charset="0"/>
              </a:rPr>
              <a:t>4 </a:t>
            </a:r>
            <a:r>
              <a:rPr lang="en-US" sz="1600" dirty="0">
                <a:solidFill>
                  <a:srgbClr val="0D0F10"/>
                </a:solidFill>
                <a:latin typeface="Arial" panose="020B0604020202020204" pitchFamily="34" charset="0"/>
                <a:cs typeface="Arial" panose="020B0604020202020204" pitchFamily="34" charset="0"/>
              </a:rPr>
              <a:t>When the Lord shall have washed away the filth of the daughters of Zion, and shall have purged the blood of Jerusalem from the midst thereof by the spirit of judgment and by the spirit of burning.</a:t>
            </a:r>
            <a:endParaRPr lang="en-US" sz="1600" b="0" i="0" dirty="0">
              <a:solidFill>
                <a:srgbClr val="0D0F10"/>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44B2ECA-374E-46EC-80AD-9AC5CFB005BD}"/>
              </a:ext>
            </a:extLst>
          </p:cNvPr>
          <p:cNvSpPr/>
          <p:nvPr/>
        </p:nvSpPr>
        <p:spPr>
          <a:xfrm>
            <a:off x="922141" y="2797439"/>
            <a:ext cx="96530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indicate that this group was different from the other groups we examined?</a:t>
            </a:r>
          </a:p>
        </p:txBody>
      </p:sp>
      <p:sp>
        <p:nvSpPr>
          <p:cNvPr id="6" name="Rectángulo 5">
            <a:extLst>
              <a:ext uri="{FF2B5EF4-FFF2-40B4-BE49-F238E27FC236}">
                <a16:creationId xmlns:a16="http://schemas.microsoft.com/office/drawing/2014/main" id="{F22EB71D-D358-4D1F-9EBF-BD1C8A46F532}"/>
              </a:ext>
            </a:extLst>
          </p:cNvPr>
          <p:cNvSpPr/>
          <p:nvPr/>
        </p:nvSpPr>
        <p:spPr>
          <a:xfrm>
            <a:off x="922141" y="3628436"/>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14:5-6 </a:t>
            </a:r>
          </a:p>
        </p:txBody>
      </p:sp>
      <p:sp>
        <p:nvSpPr>
          <p:cNvPr id="7" name="Rectángulo 6">
            <a:extLst>
              <a:ext uri="{FF2B5EF4-FFF2-40B4-BE49-F238E27FC236}">
                <a16:creationId xmlns:a16="http://schemas.microsoft.com/office/drawing/2014/main" id="{F5778A54-E525-4EA3-83B2-E8D5BABC2739}"/>
              </a:ext>
            </a:extLst>
          </p:cNvPr>
          <p:cNvSpPr/>
          <p:nvPr/>
        </p:nvSpPr>
        <p:spPr>
          <a:xfrm>
            <a:off x="922141" y="3997768"/>
            <a:ext cx="9653092" cy="1477328"/>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5 </a:t>
            </a:r>
            <a:r>
              <a:rPr lang="en-US" dirty="0">
                <a:solidFill>
                  <a:srgbClr val="0D0F10"/>
                </a:solidFill>
                <a:latin typeface="Arial" panose="020B0604020202020204" pitchFamily="34" charset="0"/>
                <a:cs typeface="Arial" panose="020B0604020202020204" pitchFamily="34" charset="0"/>
              </a:rPr>
              <a:t>And the Lord will create upon every dwelling-place of mount Zion, and upon her assemblies, a cloud and smoke by day and the shining of a flaming fire by night; for upon all the glory of Zion shall be a defence.</a:t>
            </a:r>
          </a:p>
          <a:p>
            <a:pPr algn="just" fontAlgn="base"/>
            <a:r>
              <a:rPr lang="en-US" b="1" dirty="0">
                <a:solidFill>
                  <a:srgbClr val="0D0F10"/>
                </a:solidFill>
                <a:latin typeface="Arial" panose="020B0604020202020204" pitchFamily="34" charset="0"/>
                <a:cs typeface="Arial" panose="020B0604020202020204" pitchFamily="34" charset="0"/>
              </a:rPr>
              <a:t>6 </a:t>
            </a:r>
            <a:r>
              <a:rPr lang="en-US" dirty="0">
                <a:solidFill>
                  <a:srgbClr val="0D0F10"/>
                </a:solidFill>
                <a:latin typeface="Arial" panose="020B0604020202020204" pitchFamily="34" charset="0"/>
                <a:cs typeface="Arial" panose="020B0604020202020204" pitchFamily="34" charset="0"/>
              </a:rPr>
              <a:t>And there shall be a tabernacle for a shadow in the daytime from the heat, and for a place of refuge, and a covert from storm and from rain.</a:t>
            </a:r>
            <a:endParaRPr lang="en-US" b="0" i="0" dirty="0">
              <a:solidFill>
                <a:srgbClr val="0D0F1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08412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250" fill="hold"/>
                                        <p:tgtEl>
                                          <p:spTgt spid="11"/>
                                        </p:tgtEl>
                                        <p:attrNameLst>
                                          <p:attrName>ppt_x</p:attrName>
                                        </p:attrNameLst>
                                      </p:cBhvr>
                                      <p:tavLst>
                                        <p:tav tm="0">
                                          <p:val>
                                            <p:strVal val="1+#ppt_w/2"/>
                                          </p:val>
                                        </p:tav>
                                        <p:tav tm="100000">
                                          <p:val>
                                            <p:strVal val="#ppt_x"/>
                                          </p:val>
                                        </p:tav>
                                      </p:tavLst>
                                    </p:anim>
                                    <p:anim calcmode="lin" valueType="num">
                                      <p:cBhvr additive="base">
                                        <p:cTn id="13" dur="125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250" fill="hold"/>
                                        <p:tgtEl>
                                          <p:spTgt spid="8"/>
                                        </p:tgtEl>
                                        <p:attrNameLst>
                                          <p:attrName>ppt_x</p:attrName>
                                        </p:attrNameLst>
                                      </p:cBhvr>
                                      <p:tavLst>
                                        <p:tav tm="0">
                                          <p:val>
                                            <p:strVal val="1+#ppt_w/2"/>
                                          </p:val>
                                        </p:tav>
                                        <p:tav tm="100000">
                                          <p:val>
                                            <p:strVal val="#ppt_x"/>
                                          </p:val>
                                        </p:tav>
                                      </p:tavLst>
                                    </p:anim>
                                    <p:anim calcmode="lin" valueType="num">
                                      <p:cBhvr additive="base">
                                        <p:cTn id="17" dur="12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250" fill="hold"/>
                                        <p:tgtEl>
                                          <p:spTgt spid="6"/>
                                        </p:tgtEl>
                                        <p:attrNameLst>
                                          <p:attrName>ppt_x</p:attrName>
                                        </p:attrNameLst>
                                      </p:cBhvr>
                                      <p:tavLst>
                                        <p:tav tm="0">
                                          <p:val>
                                            <p:strVal val="1+#ppt_w/2"/>
                                          </p:val>
                                        </p:tav>
                                        <p:tav tm="100000">
                                          <p:val>
                                            <p:strVal val="#ppt_x"/>
                                          </p:val>
                                        </p:tav>
                                      </p:tavLst>
                                    </p:anim>
                                    <p:anim calcmode="lin" valueType="num">
                                      <p:cBhvr additive="base">
                                        <p:cTn id="21" dur="12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250" fill="hold"/>
                                        <p:tgtEl>
                                          <p:spTgt spid="7"/>
                                        </p:tgtEl>
                                        <p:attrNameLst>
                                          <p:attrName>ppt_x</p:attrName>
                                        </p:attrNameLst>
                                      </p:cBhvr>
                                      <p:tavLst>
                                        <p:tav tm="0">
                                          <p:val>
                                            <p:strVal val="1+#ppt_w/2"/>
                                          </p:val>
                                        </p:tav>
                                        <p:tav tm="100000">
                                          <p:val>
                                            <p:strVal val="#ppt_x"/>
                                          </p:val>
                                        </p:tav>
                                      </p:tavLst>
                                    </p:anim>
                                    <p:anim calcmode="lin" valueType="num">
                                      <p:cBhvr additive="base">
                                        <p:cTn id="25"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62CBD2D0-6EA7-4920-8B2B-97C4C9511EDB}"/>
              </a:ext>
            </a:extLst>
          </p:cNvPr>
          <p:cNvSpPr/>
          <p:nvPr/>
        </p:nvSpPr>
        <p:spPr>
          <a:xfrm>
            <a:off x="808382" y="739926"/>
            <a:ext cx="91042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Lord’s protection or guidance in your home or at church?</a:t>
            </a:r>
          </a:p>
        </p:txBody>
      </p:sp>
      <p:sp>
        <p:nvSpPr>
          <p:cNvPr id="4" name="Rectángulo 3">
            <a:extLst>
              <a:ext uri="{FF2B5EF4-FFF2-40B4-BE49-F238E27FC236}">
                <a16:creationId xmlns:a16="http://schemas.microsoft.com/office/drawing/2014/main" id="{09DDBF47-5313-4A00-9F80-2E51C9B1D7DD}"/>
              </a:ext>
            </a:extLst>
          </p:cNvPr>
          <p:cNvSpPr/>
          <p:nvPr/>
        </p:nvSpPr>
        <p:spPr>
          <a:xfrm>
            <a:off x="823880" y="1220357"/>
            <a:ext cx="73417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found spiritual relief or protection in the temple?</a:t>
            </a:r>
          </a:p>
        </p:txBody>
      </p:sp>
      <p:sp>
        <p:nvSpPr>
          <p:cNvPr id="5" name="Rectángulo 4">
            <a:extLst>
              <a:ext uri="{FF2B5EF4-FFF2-40B4-BE49-F238E27FC236}">
                <a16:creationId xmlns:a16="http://schemas.microsoft.com/office/drawing/2014/main" id="{DECCBDA7-89D2-463D-A1B6-16AD5D740465}"/>
              </a:ext>
            </a:extLst>
          </p:cNvPr>
          <p:cNvSpPr/>
          <p:nvPr/>
        </p:nvSpPr>
        <p:spPr>
          <a:xfrm>
            <a:off x="808382" y="1714438"/>
            <a:ext cx="97005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people will dwell in the homes and worship in the churches and temples described in verses 5-6?</a:t>
            </a:r>
          </a:p>
        </p:txBody>
      </p:sp>
      <p:sp>
        <p:nvSpPr>
          <p:cNvPr id="6" name="Rectángulo 5">
            <a:extLst>
              <a:ext uri="{FF2B5EF4-FFF2-40B4-BE49-F238E27FC236}">
                <a16:creationId xmlns:a16="http://schemas.microsoft.com/office/drawing/2014/main" id="{248E3381-978B-4EB6-B5CB-10D3AC2F377A}"/>
              </a:ext>
            </a:extLst>
          </p:cNvPr>
          <p:cNvSpPr/>
          <p:nvPr/>
        </p:nvSpPr>
        <p:spPr>
          <a:xfrm>
            <a:off x="808383" y="2440191"/>
            <a:ext cx="97005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make our homes and branches or wards places of defense against the world?</a:t>
            </a:r>
          </a:p>
        </p:txBody>
      </p:sp>
      <p:sp>
        <p:nvSpPr>
          <p:cNvPr id="7" name="Rectángulo 6">
            <a:extLst>
              <a:ext uri="{FF2B5EF4-FFF2-40B4-BE49-F238E27FC236}">
                <a16:creationId xmlns:a16="http://schemas.microsoft.com/office/drawing/2014/main" id="{50CE5EA0-5EBC-42B9-B068-F056C488370B}"/>
              </a:ext>
            </a:extLst>
          </p:cNvPr>
          <p:cNvSpPr/>
          <p:nvPr/>
        </p:nvSpPr>
        <p:spPr>
          <a:xfrm>
            <a:off x="2001078" y="3448313"/>
            <a:ext cx="8189843"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Keeping our covenants brings blessings of spiritual protection, while breaking covenants leaves us without the Lord’s protection. </a:t>
            </a:r>
          </a:p>
        </p:txBody>
      </p:sp>
    </p:spTree>
    <p:extLst>
      <p:ext uri="{BB962C8B-B14F-4D97-AF65-F5344CB8AC3E}">
        <p14:creationId xmlns:p14="http://schemas.microsoft.com/office/powerpoint/2010/main" val="166110683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32</a:t>
            </a:r>
          </a:p>
          <a:p>
            <a:pPr algn="just"/>
            <a:endParaRPr lang="en-US" b="1" dirty="0">
              <a:solidFill>
                <a:schemeClr val="bg2">
                  <a:lumMod val="60000"/>
                  <a:lumOff val="40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4" name="Rectángulo 3">
            <a:extLst>
              <a:ext uri="{FF2B5EF4-FFF2-40B4-BE49-F238E27FC236}">
                <a16:creationId xmlns:a16="http://schemas.microsoft.com/office/drawing/2014/main" id="{13103F43-D281-42AB-8D85-3742453E658E}"/>
              </a:ext>
            </a:extLst>
          </p:cNvPr>
          <p:cNvSpPr/>
          <p:nvPr/>
        </p:nvSpPr>
        <p:spPr>
          <a:xfrm>
            <a:off x="893945" y="928516"/>
            <a:ext cx="25314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12:1–5; 15:26</a:t>
            </a:r>
          </a:p>
        </p:txBody>
      </p:sp>
      <p:sp>
        <p:nvSpPr>
          <p:cNvPr id="5" name="Rectángulo 4">
            <a:extLst>
              <a:ext uri="{FF2B5EF4-FFF2-40B4-BE49-F238E27FC236}">
                <a16:creationId xmlns:a16="http://schemas.microsoft.com/office/drawing/2014/main" id="{277E27A2-A9BF-4116-8E19-730114173CE2}"/>
              </a:ext>
            </a:extLst>
          </p:cNvPr>
          <p:cNvSpPr/>
          <p:nvPr/>
        </p:nvSpPr>
        <p:spPr>
          <a:xfrm>
            <a:off x="1822174" y="2367171"/>
            <a:ext cx="8547652" cy="2123658"/>
          </a:xfrm>
          <a:prstGeom prst="rect">
            <a:avLst/>
          </a:prstGeom>
        </p:spPr>
        <p:txBody>
          <a:bodyPr wrap="square">
            <a:spAutoFit/>
          </a:bodyPr>
          <a:lstStyle/>
          <a:p>
            <a:pPr algn="ctr"/>
            <a:r>
              <a:rPr lang="en-US" sz="4400" dirty="0">
                <a:solidFill>
                  <a:schemeClr val="accent3">
                    <a:lumMod val="50000"/>
                  </a:schemeClr>
                </a:solidFill>
              </a:rPr>
              <a:t>“Isaiah prophesies of temples and the Lord’s Church being established in the last days”</a:t>
            </a:r>
          </a:p>
        </p:txBody>
      </p:sp>
    </p:spTree>
    <p:extLst>
      <p:ext uri="{BB962C8B-B14F-4D97-AF65-F5344CB8AC3E}">
        <p14:creationId xmlns:p14="http://schemas.microsoft.com/office/powerpoint/2010/main" val="12286248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1425</Words>
  <Application>Microsoft Office PowerPoint</Application>
  <PresentationFormat>Panorámica</PresentationFormat>
  <Paragraphs>74</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Cambria Math</vt:lpstr>
      <vt:lpstr>Century Gothic</vt:lpstr>
      <vt:lpstr>Constantia</vt:lpstr>
      <vt:lpstr>Corbel</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6235</cp:revision>
  <dcterms:created xsi:type="dcterms:W3CDTF">2018-08-29T04:26:39Z</dcterms:created>
  <dcterms:modified xsi:type="dcterms:W3CDTF">2020-02-03T15:55:54Z</dcterms:modified>
</cp:coreProperties>
</file>