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560" r:id="rId3"/>
    <p:sldId id="561" r:id="rId4"/>
    <p:sldId id="562" r:id="rId5"/>
    <p:sldId id="563" r:id="rId6"/>
    <p:sldId id="564" r:id="rId7"/>
    <p:sldId id="565" r:id="rId8"/>
    <p:sldId id="566" r:id="rId9"/>
    <p:sldId id="567" r:id="rId10"/>
    <p:sldId id="569" r:id="rId11"/>
    <p:sldId id="5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72DF"/>
    <a:srgbClr val="FF6600"/>
    <a:srgbClr val="FF3300"/>
    <a:srgbClr val="B9DF63"/>
    <a:srgbClr val="4D6F0F"/>
    <a:srgbClr val="E97159"/>
    <a:srgbClr val="FFCCFF"/>
    <a:srgbClr val="CC0000"/>
    <a:srgbClr val="D6E51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9" d="100"/>
          <a:sy n="69" d="100"/>
        </p:scale>
        <p:origin x="690" y="-96"/>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PmeXMEhFIYA?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ulvOOHjOTh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chemeClr val="accent4">
                    <a:lumMod val="50000"/>
                  </a:schemeClr>
                </a:solidFill>
                <a:effectLst>
                  <a:outerShdw blurRad="38100" dist="38100" dir="2700000" algn="tl">
                    <a:srgbClr val="000000">
                      <a:alpha val="43137"/>
                    </a:srgbClr>
                  </a:outerShdw>
                </a:effectLst>
                <a:latin typeface="Georgia" panose="02040502050405020303" pitchFamily="18" charset="0"/>
                <a:ea typeface="Cambria" panose="02040503050406030204" pitchFamily="18" charset="0"/>
                <a:cs typeface="Aldhabi" panose="01000000000000000000" pitchFamily="2"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31</a:t>
            </a:r>
          </a:p>
          <a:p>
            <a:pPr algn="just"/>
            <a:endPar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pic>
        <p:nvPicPr>
          <p:cNvPr id="2" name="Elementos multimedia en línea 1" title="Mormon Prophets | Now You Know">
            <a:hlinkClick r:id="" action="ppaction://media"/>
            <a:extLst>
              <a:ext uri="{FF2B5EF4-FFF2-40B4-BE49-F238E27FC236}">
                <a16:creationId xmlns:a16="http://schemas.microsoft.com/office/drawing/2014/main" id="{62901887-B787-494D-8934-F23DB29E7CF9}"/>
              </a:ext>
            </a:extLst>
          </p:cNvPr>
          <p:cNvPicPr>
            <a:picLocks noRot="1" noChangeAspect="1"/>
          </p:cNvPicPr>
          <p:nvPr>
            <a:videoFile r:link="rId1"/>
          </p:nvPr>
        </p:nvPicPr>
        <p:blipFill>
          <a:blip r:embed="rId3"/>
          <a:stretch>
            <a:fillRect/>
          </a:stretch>
        </p:blipFill>
        <p:spPr>
          <a:xfrm>
            <a:off x="2167466" y="1113182"/>
            <a:ext cx="7798169" cy="4386470"/>
          </a:xfrm>
          <a:prstGeom prst="rect">
            <a:avLst/>
          </a:prstGeom>
          <a:ln>
            <a:noFill/>
          </a:ln>
          <a:effectLst>
            <a:outerShdw blurRad="254000" dist="63500" dir="5400000" sx="105000" sy="105000" algn="t" rotWithShape="0">
              <a:srgbClr val="000000">
                <a:alpha val="40000"/>
              </a:srgbClr>
            </a:outerShdw>
          </a:effectLst>
          <a:scene3d>
            <a:camera prst="perspectiveRelaxedModerately" fov="2700000">
              <a:rot lat="20400000" lon="0" rev="0"/>
            </a:camera>
            <a:lightRig rig="soft" dir="t"/>
          </a:scene3d>
          <a:sp3d extrusionH="952500">
            <a:bevelT w="127000" h="127000"/>
            <a:bevelB/>
            <a:extrusionClr>
              <a:srgbClr val="FFFFFF"/>
            </a:extrusionClr>
          </a:sp3d>
        </p:spPr>
      </p:pic>
    </p:spTree>
    <p:extLst>
      <p:ext uri="{BB962C8B-B14F-4D97-AF65-F5344CB8AC3E}">
        <p14:creationId xmlns:p14="http://schemas.microsoft.com/office/powerpoint/2010/main" val="12260281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31</a:t>
            </a:r>
            <a:endPar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a:p>
            <a:pPr algn="just"/>
            <a:endPar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pic>
        <p:nvPicPr>
          <p:cNvPr id="2" name="Elementos multimedia en línea 1" title="Lehi Teaches How We Might Have Joy | 2 Nephi 2:16￢ﾀﾓ28  | Book of Mormon">
            <a:hlinkClick r:id="" action="ppaction://media"/>
            <a:extLst>
              <a:ext uri="{FF2B5EF4-FFF2-40B4-BE49-F238E27FC236}">
                <a16:creationId xmlns:a16="http://schemas.microsoft.com/office/drawing/2014/main" id="{CAB5480D-7202-4CC5-8F7E-456F724B2F94}"/>
              </a:ext>
            </a:extLst>
          </p:cNvPr>
          <p:cNvPicPr>
            <a:picLocks noRot="1" noChangeAspect="1"/>
          </p:cNvPicPr>
          <p:nvPr>
            <a:videoFile r:link="rId1"/>
          </p:nvPr>
        </p:nvPicPr>
        <p:blipFill>
          <a:blip r:embed="rId3"/>
          <a:stretch>
            <a:fillRect/>
          </a:stretch>
        </p:blipFill>
        <p:spPr>
          <a:xfrm>
            <a:off x="1989298" y="1118980"/>
            <a:ext cx="8213403" cy="46200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166176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31</a:t>
            </a:r>
          </a:p>
          <a:p>
            <a:pPr algn="just"/>
            <a:endPar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4" name="Rectángulo 3">
            <a:extLst>
              <a:ext uri="{FF2B5EF4-FFF2-40B4-BE49-F238E27FC236}">
                <a16:creationId xmlns:a16="http://schemas.microsoft.com/office/drawing/2014/main" id="{C410B665-77DA-452B-BB6D-B83B3C73EE60}"/>
              </a:ext>
            </a:extLst>
          </p:cNvPr>
          <p:cNvSpPr/>
          <p:nvPr/>
        </p:nvSpPr>
        <p:spPr>
          <a:xfrm>
            <a:off x="2990021" y="2967335"/>
            <a:ext cx="6211957" cy="923330"/>
          </a:xfrm>
          <a:prstGeom prst="rect">
            <a:avLst/>
          </a:prstGeom>
        </p:spPr>
        <p:txBody>
          <a:bodyPr wrap="none">
            <a:spAutoFit/>
          </a:bodyPr>
          <a:lstStyle/>
          <a:p>
            <a:r>
              <a:rPr lang="en-US" sz="5400"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cs typeface="Arial" panose="020B0604020202020204" pitchFamily="34" charset="0"/>
              </a:rPr>
              <a:t>2 Nephi 11 and 16</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31</a:t>
            </a:r>
          </a:p>
          <a:p>
            <a:pPr algn="just"/>
            <a:endPar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7D443F6D-3281-40A9-96AD-7C726FCB2877}"/>
              </a:ext>
            </a:extLst>
          </p:cNvPr>
          <p:cNvSpPr/>
          <p:nvPr/>
        </p:nvSpPr>
        <p:spPr>
          <a:xfrm>
            <a:off x="908023" y="743850"/>
            <a:ext cx="1364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11</a:t>
            </a:r>
          </a:p>
        </p:txBody>
      </p:sp>
      <p:sp>
        <p:nvSpPr>
          <p:cNvPr id="4" name="Rectángulo 3">
            <a:extLst>
              <a:ext uri="{FF2B5EF4-FFF2-40B4-BE49-F238E27FC236}">
                <a16:creationId xmlns:a16="http://schemas.microsoft.com/office/drawing/2014/main" id="{716AFDA6-2B63-4FAB-88F3-C7FEE8CF1A20}"/>
              </a:ext>
            </a:extLst>
          </p:cNvPr>
          <p:cNvSpPr/>
          <p:nvPr/>
        </p:nvSpPr>
        <p:spPr>
          <a:xfrm>
            <a:off x="1978011" y="2459504"/>
            <a:ext cx="8235977" cy="1938992"/>
          </a:xfrm>
          <a:prstGeom prst="rect">
            <a:avLst/>
          </a:prstGeom>
        </p:spPr>
        <p:txBody>
          <a:bodyPr wrap="square">
            <a:spAutoFit/>
          </a:bodyPr>
          <a:lstStyle/>
          <a:p>
            <a:pPr algn="ctr"/>
            <a:r>
              <a:rPr lang="en-US" sz="4000" dirty="0">
                <a:solidFill>
                  <a:srgbClr val="002060"/>
                </a:solidFill>
                <a:latin typeface="Arial" panose="020B0604020202020204" pitchFamily="34" charset="0"/>
                <a:cs typeface="Arial" panose="020B0604020202020204" pitchFamily="34" charset="0"/>
              </a:rPr>
              <a:t>“Nephi expresses his delight in testifying that salvation comes through Jesus Christ”</a:t>
            </a:r>
          </a:p>
        </p:txBody>
      </p:sp>
    </p:spTree>
    <p:extLst>
      <p:ext uri="{BB962C8B-B14F-4D97-AF65-F5344CB8AC3E}">
        <p14:creationId xmlns:p14="http://schemas.microsoft.com/office/powerpoint/2010/main" val="32621664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74338868-4C19-4789-9A92-D086F5380AC6}"/>
              </a:ext>
            </a:extLst>
          </p:cNvPr>
          <p:cNvSpPr/>
          <p:nvPr/>
        </p:nvSpPr>
        <p:spPr>
          <a:xfrm>
            <a:off x="715614" y="3839168"/>
            <a:ext cx="1620959" cy="6463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8A1C53B0-6EE7-4FA4-A3C9-588F935E2407}"/>
              </a:ext>
            </a:extLst>
          </p:cNvPr>
          <p:cNvSpPr/>
          <p:nvPr/>
        </p:nvSpPr>
        <p:spPr>
          <a:xfrm>
            <a:off x="715615" y="4208500"/>
            <a:ext cx="9886120" cy="85037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31</a:t>
            </a:r>
          </a:p>
          <a:p>
            <a:pPr algn="just"/>
            <a:endPar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73F8E23E-20B7-443A-B26E-2BA9EFEF6B5D}"/>
              </a:ext>
            </a:extLst>
          </p:cNvPr>
          <p:cNvSpPr/>
          <p:nvPr/>
        </p:nvSpPr>
        <p:spPr>
          <a:xfrm>
            <a:off x="715617" y="790016"/>
            <a:ext cx="68513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advantages are there to having multiple witnesses?</a:t>
            </a:r>
          </a:p>
        </p:txBody>
      </p:sp>
      <p:sp>
        <p:nvSpPr>
          <p:cNvPr id="4" name="Rectángulo 3">
            <a:extLst>
              <a:ext uri="{FF2B5EF4-FFF2-40B4-BE49-F238E27FC236}">
                <a16:creationId xmlns:a16="http://schemas.microsoft.com/office/drawing/2014/main" id="{160EB3F6-9E21-432E-9A32-624049A86606}"/>
              </a:ext>
            </a:extLst>
          </p:cNvPr>
          <p:cNvSpPr/>
          <p:nvPr/>
        </p:nvSpPr>
        <p:spPr>
          <a:xfrm>
            <a:off x="2755430" y="1218479"/>
            <a:ext cx="6520070" cy="646331"/>
          </a:xfrm>
          <a:prstGeom prst="rect">
            <a:avLst/>
          </a:prstGeom>
        </p:spPr>
        <p:txBody>
          <a:bodyPr wrap="square">
            <a:spAutoFit/>
          </a:bodyPr>
          <a:lstStyle/>
          <a:p>
            <a:pPr algn="ctr"/>
            <a:r>
              <a:rPr lang="en-US" i="1" dirty="0">
                <a:solidFill>
                  <a:schemeClr val="accent1">
                    <a:lumMod val="75000"/>
                  </a:schemeClr>
                </a:solidFill>
                <a:effectLst>
                  <a:outerShdw blurRad="38100" dist="38100" dir="2700000" algn="tl">
                    <a:srgbClr val="000000">
                      <a:alpha val="43137"/>
                    </a:srgbClr>
                  </a:outerShdw>
                </a:effectLst>
              </a:rPr>
              <a:t>By studying prophets’ testimonies of Jesus Christ, we can strengthen our faith in Jesus Christ and rejoice in Him.</a:t>
            </a:r>
          </a:p>
        </p:txBody>
      </p:sp>
      <p:sp>
        <p:nvSpPr>
          <p:cNvPr id="5" name="Rectángulo 4">
            <a:extLst>
              <a:ext uri="{FF2B5EF4-FFF2-40B4-BE49-F238E27FC236}">
                <a16:creationId xmlns:a16="http://schemas.microsoft.com/office/drawing/2014/main" id="{887AC17B-74B3-40ED-969C-61F4EE19B5CB}"/>
              </a:ext>
            </a:extLst>
          </p:cNvPr>
          <p:cNvSpPr/>
          <p:nvPr/>
        </p:nvSpPr>
        <p:spPr>
          <a:xfrm>
            <a:off x="715615" y="1969244"/>
            <a:ext cx="98861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Nephi, Isaiah, and Jacob experience that enabled them to be special witnesses of Jesus Christ?</a:t>
            </a:r>
          </a:p>
        </p:txBody>
      </p:sp>
      <p:sp>
        <p:nvSpPr>
          <p:cNvPr id="6" name="Rectángulo 5">
            <a:extLst>
              <a:ext uri="{FF2B5EF4-FFF2-40B4-BE49-F238E27FC236}">
                <a16:creationId xmlns:a16="http://schemas.microsoft.com/office/drawing/2014/main" id="{8400F63B-BFB8-4943-8B28-8E11A23EC952}"/>
              </a:ext>
            </a:extLst>
          </p:cNvPr>
          <p:cNvSpPr/>
          <p:nvPr/>
        </p:nvSpPr>
        <p:spPr>
          <a:xfrm>
            <a:off x="715616" y="2682988"/>
            <a:ext cx="988612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to have a witness of Jesus Christ from multiple prophets?</a:t>
            </a:r>
          </a:p>
        </p:txBody>
      </p:sp>
      <p:sp>
        <p:nvSpPr>
          <p:cNvPr id="7" name="Rectángulo 6">
            <a:extLst>
              <a:ext uri="{FF2B5EF4-FFF2-40B4-BE49-F238E27FC236}">
                <a16:creationId xmlns:a16="http://schemas.microsoft.com/office/drawing/2014/main" id="{140B3DED-07CD-4D3F-A463-753BDEAB5A42}"/>
              </a:ext>
            </a:extLst>
          </p:cNvPr>
          <p:cNvSpPr/>
          <p:nvPr/>
        </p:nvSpPr>
        <p:spPr>
          <a:xfrm>
            <a:off x="715616" y="3375631"/>
            <a:ext cx="52998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“delight in” something?</a:t>
            </a:r>
          </a:p>
        </p:txBody>
      </p:sp>
      <p:sp>
        <p:nvSpPr>
          <p:cNvPr id="8" name="Rectángulo 7">
            <a:extLst>
              <a:ext uri="{FF2B5EF4-FFF2-40B4-BE49-F238E27FC236}">
                <a16:creationId xmlns:a16="http://schemas.microsoft.com/office/drawing/2014/main" id="{4D0C187A-2DA3-45FA-BA42-DA1546F145FA}"/>
              </a:ext>
            </a:extLst>
          </p:cNvPr>
          <p:cNvSpPr/>
          <p:nvPr/>
        </p:nvSpPr>
        <p:spPr>
          <a:xfrm>
            <a:off x="715616" y="3839168"/>
            <a:ext cx="1620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11:8 </a:t>
            </a:r>
          </a:p>
        </p:txBody>
      </p:sp>
      <p:sp>
        <p:nvSpPr>
          <p:cNvPr id="9" name="Rectángulo 8">
            <a:extLst>
              <a:ext uri="{FF2B5EF4-FFF2-40B4-BE49-F238E27FC236}">
                <a16:creationId xmlns:a16="http://schemas.microsoft.com/office/drawing/2014/main" id="{144530D0-218C-42AD-AE7D-6CC869F0B8F7}"/>
              </a:ext>
            </a:extLst>
          </p:cNvPr>
          <p:cNvSpPr/>
          <p:nvPr/>
        </p:nvSpPr>
        <p:spPr>
          <a:xfrm>
            <a:off x="715615" y="4135541"/>
            <a:ext cx="9886121"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now I write some of the words of Isaiah, that whoso of my people shall see these words may lift up their hearts and rejoice for all men. Now these are the words, and ye may liken them unto you and unto all men.</a:t>
            </a:r>
          </a:p>
        </p:txBody>
      </p:sp>
      <p:sp>
        <p:nvSpPr>
          <p:cNvPr id="10" name="Rectángulo 9">
            <a:extLst>
              <a:ext uri="{FF2B5EF4-FFF2-40B4-BE49-F238E27FC236}">
                <a16:creationId xmlns:a16="http://schemas.microsoft.com/office/drawing/2014/main" id="{90AFD058-EEC2-4BB5-B6D8-CEF431AD8581}"/>
              </a:ext>
            </a:extLst>
          </p:cNvPr>
          <p:cNvSpPr/>
          <p:nvPr/>
        </p:nvSpPr>
        <p:spPr>
          <a:xfrm>
            <a:off x="715615" y="5144654"/>
            <a:ext cx="98861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Nephi hope his people and future readers of the Book of Mormon would experience when they read the words of Isaiah?</a:t>
            </a:r>
          </a:p>
        </p:txBody>
      </p:sp>
    </p:spTree>
    <p:extLst>
      <p:ext uri="{BB962C8B-B14F-4D97-AF65-F5344CB8AC3E}">
        <p14:creationId xmlns:p14="http://schemas.microsoft.com/office/powerpoint/2010/main" val="816613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31</a:t>
            </a:r>
          </a:p>
          <a:p>
            <a:pPr algn="just"/>
            <a:endPar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8DB3C1A5-E0A0-4ECE-8A4F-15B28CEB5E23}"/>
              </a:ext>
            </a:extLst>
          </p:cNvPr>
          <p:cNvSpPr/>
          <p:nvPr/>
        </p:nvSpPr>
        <p:spPr>
          <a:xfrm>
            <a:off x="1046921" y="739926"/>
            <a:ext cx="136447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16</a:t>
            </a:r>
          </a:p>
        </p:txBody>
      </p:sp>
      <p:sp>
        <p:nvSpPr>
          <p:cNvPr id="4" name="Rectángulo 3">
            <a:extLst>
              <a:ext uri="{FF2B5EF4-FFF2-40B4-BE49-F238E27FC236}">
                <a16:creationId xmlns:a16="http://schemas.microsoft.com/office/drawing/2014/main" id="{BDF4D601-B198-474C-8C88-E6A437E54966}"/>
              </a:ext>
            </a:extLst>
          </p:cNvPr>
          <p:cNvSpPr/>
          <p:nvPr/>
        </p:nvSpPr>
        <p:spPr>
          <a:xfrm>
            <a:off x="2828919" y="2828835"/>
            <a:ext cx="6534161" cy="1200329"/>
          </a:xfrm>
          <a:prstGeom prst="rect">
            <a:avLst/>
          </a:prstGeom>
        </p:spPr>
        <p:txBody>
          <a:bodyPr wrap="none">
            <a:spAutoFit/>
          </a:bodyPr>
          <a:lstStyle/>
          <a:p>
            <a:pPr algn="ctr"/>
            <a:r>
              <a:rPr lang="en-US" sz="3600" dirty="0">
                <a:solidFill>
                  <a:srgbClr val="002060"/>
                </a:solidFill>
                <a:latin typeface="Algerian" panose="04020705040A02060702" pitchFamily="82" charset="0"/>
                <a:cs typeface="Angsana New" panose="02020603050405020304" pitchFamily="18" charset="-34"/>
              </a:rPr>
              <a:t>“Isaiah is called to serve </a:t>
            </a:r>
          </a:p>
          <a:p>
            <a:pPr algn="ctr"/>
            <a:r>
              <a:rPr lang="en-US" sz="3600" dirty="0">
                <a:solidFill>
                  <a:srgbClr val="002060"/>
                </a:solidFill>
                <a:latin typeface="Algerian" panose="04020705040A02060702" pitchFamily="82" charset="0"/>
                <a:cs typeface="Angsana New" panose="02020603050405020304" pitchFamily="18" charset="-34"/>
              </a:rPr>
              <a:t>as a prophet”</a:t>
            </a:r>
          </a:p>
        </p:txBody>
      </p:sp>
    </p:spTree>
    <p:extLst>
      <p:ext uri="{BB962C8B-B14F-4D97-AF65-F5344CB8AC3E}">
        <p14:creationId xmlns:p14="http://schemas.microsoft.com/office/powerpoint/2010/main" val="11214205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2459FBA3-D27A-4F4E-8A4B-862F95C6FC65}"/>
              </a:ext>
            </a:extLst>
          </p:cNvPr>
          <p:cNvSpPr/>
          <p:nvPr/>
        </p:nvSpPr>
        <p:spPr>
          <a:xfrm>
            <a:off x="931110" y="1362525"/>
            <a:ext cx="1544014" cy="59332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8C43C541-9626-4F22-913C-1D99FEFC7606}"/>
              </a:ext>
            </a:extLst>
          </p:cNvPr>
          <p:cNvSpPr/>
          <p:nvPr/>
        </p:nvSpPr>
        <p:spPr>
          <a:xfrm>
            <a:off x="921027" y="1725015"/>
            <a:ext cx="9693963" cy="59332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31</a:t>
            </a:r>
          </a:p>
          <a:p>
            <a:pPr algn="just"/>
            <a:endPar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673E6ECF-344A-41C8-B3DD-14138A46F860}"/>
              </a:ext>
            </a:extLst>
          </p:cNvPr>
          <p:cNvSpPr/>
          <p:nvPr/>
        </p:nvSpPr>
        <p:spPr>
          <a:xfrm>
            <a:off x="2584174" y="790016"/>
            <a:ext cx="6559826" cy="369332"/>
          </a:xfrm>
          <a:prstGeom prst="rect">
            <a:avLst/>
          </a:prstGeom>
        </p:spPr>
        <p:txBody>
          <a:bodyPr wrap="square">
            <a:spAutoFit/>
          </a:bodyPr>
          <a:lstStyle/>
          <a:p>
            <a:r>
              <a:rPr lang="en-US" i="1" dirty="0">
                <a:solidFill>
                  <a:srgbClr val="002060"/>
                </a:solidFill>
                <a:effectLst>
                  <a:outerShdw blurRad="38100" dist="38100" dir="2700000" algn="tl">
                    <a:srgbClr val="000000">
                      <a:alpha val="43137"/>
                    </a:srgbClr>
                  </a:outerShdw>
                </a:effectLst>
                <a:latin typeface="Bahnschrift" panose="020B0502040204020203" pitchFamily="34" charset="0"/>
              </a:rPr>
              <a:t>Train, seraphim (angels) with six wings each, smoke, live coal.</a:t>
            </a:r>
          </a:p>
        </p:txBody>
      </p:sp>
      <p:sp>
        <p:nvSpPr>
          <p:cNvPr id="4" name="Rectángulo 3">
            <a:extLst>
              <a:ext uri="{FF2B5EF4-FFF2-40B4-BE49-F238E27FC236}">
                <a16:creationId xmlns:a16="http://schemas.microsoft.com/office/drawing/2014/main" id="{3BF11772-0562-4029-B457-B8BF4438EDE4}"/>
              </a:ext>
            </a:extLst>
          </p:cNvPr>
          <p:cNvSpPr/>
          <p:nvPr/>
        </p:nvSpPr>
        <p:spPr>
          <a:xfrm>
            <a:off x="931112" y="1362525"/>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16:1</a:t>
            </a:r>
          </a:p>
        </p:txBody>
      </p:sp>
      <p:sp>
        <p:nvSpPr>
          <p:cNvPr id="5" name="Rectángulo 4">
            <a:extLst>
              <a:ext uri="{FF2B5EF4-FFF2-40B4-BE49-F238E27FC236}">
                <a16:creationId xmlns:a16="http://schemas.microsoft.com/office/drawing/2014/main" id="{2230F597-672C-4EB0-96CE-7B78A2285D38}"/>
              </a:ext>
            </a:extLst>
          </p:cNvPr>
          <p:cNvSpPr/>
          <p:nvPr/>
        </p:nvSpPr>
        <p:spPr>
          <a:xfrm>
            <a:off x="931111" y="1678849"/>
            <a:ext cx="9683879"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In the year that king Uzziah died, I saw also the Lord sitting upon a throne, high and lifted up, and his train filled the temple.</a:t>
            </a:r>
          </a:p>
        </p:txBody>
      </p:sp>
      <p:sp>
        <p:nvSpPr>
          <p:cNvPr id="6" name="Rectángulo 5">
            <a:extLst>
              <a:ext uri="{FF2B5EF4-FFF2-40B4-BE49-F238E27FC236}">
                <a16:creationId xmlns:a16="http://schemas.microsoft.com/office/drawing/2014/main" id="{666BC335-34C6-43A5-968C-77B561577847}"/>
              </a:ext>
            </a:extLst>
          </p:cNvPr>
          <p:cNvSpPr/>
          <p:nvPr/>
        </p:nvSpPr>
        <p:spPr>
          <a:xfrm>
            <a:off x="931111" y="2521515"/>
            <a:ext cx="59891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might the six wings of the seraphim represent?</a:t>
            </a:r>
          </a:p>
        </p:txBody>
      </p:sp>
      <p:sp>
        <p:nvSpPr>
          <p:cNvPr id="7" name="Rectángulo 6">
            <a:extLst>
              <a:ext uri="{FF2B5EF4-FFF2-40B4-BE49-F238E27FC236}">
                <a16:creationId xmlns:a16="http://schemas.microsoft.com/office/drawing/2014/main" id="{7F465C85-94BB-4FF6-9DD8-685187079529}"/>
              </a:ext>
            </a:extLst>
          </p:cNvPr>
          <p:cNvSpPr/>
          <p:nvPr/>
        </p:nvSpPr>
        <p:spPr>
          <a:xfrm>
            <a:off x="931110" y="2890847"/>
            <a:ext cx="698043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indicate the seraphim’s attitude toward the Lord?</a:t>
            </a:r>
          </a:p>
        </p:txBody>
      </p:sp>
      <p:sp>
        <p:nvSpPr>
          <p:cNvPr id="8" name="Rectángulo 7">
            <a:extLst>
              <a:ext uri="{FF2B5EF4-FFF2-40B4-BE49-F238E27FC236}">
                <a16:creationId xmlns:a16="http://schemas.microsoft.com/office/drawing/2014/main" id="{C31C0A9E-27F8-483C-8DAB-EAB466EA33F8}"/>
              </a:ext>
            </a:extLst>
          </p:cNvPr>
          <p:cNvSpPr/>
          <p:nvPr/>
        </p:nvSpPr>
        <p:spPr>
          <a:xfrm>
            <a:off x="931110" y="3322408"/>
            <a:ext cx="567334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a similar attitude toward God?</a:t>
            </a:r>
          </a:p>
        </p:txBody>
      </p:sp>
    </p:spTree>
    <p:extLst>
      <p:ext uri="{BB962C8B-B14F-4D97-AF65-F5344CB8AC3E}">
        <p14:creationId xmlns:p14="http://schemas.microsoft.com/office/powerpoint/2010/main" val="24048228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vertical)">
                                      <p:cBhvr>
                                        <p:cTn id="10" dur="500"/>
                                        <p:tgtEl>
                                          <p:spTgt spid="9"/>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vertical)">
                                      <p:cBhvr>
                                        <p:cTn id="13" dur="500"/>
                                        <p:tgtEl>
                                          <p:spTgt spid="4"/>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250" fill="hold"/>
                                        <p:tgtEl>
                                          <p:spTgt spid="7"/>
                                        </p:tgtEl>
                                        <p:attrNameLst>
                                          <p:attrName>ppt_w</p:attrName>
                                        </p:attrNameLst>
                                      </p:cBhvr>
                                      <p:tavLst>
                                        <p:tav tm="0">
                                          <p:val>
                                            <p:fltVal val="0"/>
                                          </p:val>
                                        </p:tav>
                                        <p:tav tm="100000">
                                          <p:val>
                                            <p:strVal val="#ppt_w"/>
                                          </p:val>
                                        </p:tav>
                                      </p:tavLst>
                                    </p:anim>
                                    <p:anim calcmode="lin" valueType="num">
                                      <p:cBhvr>
                                        <p:cTn id="30" dur="1250" fill="hold"/>
                                        <p:tgtEl>
                                          <p:spTgt spid="7"/>
                                        </p:tgtEl>
                                        <p:attrNameLst>
                                          <p:attrName>ppt_h</p:attrName>
                                        </p:attrNameLst>
                                      </p:cBhvr>
                                      <p:tavLst>
                                        <p:tav tm="0">
                                          <p:val>
                                            <p:fltVal val="0"/>
                                          </p:val>
                                        </p:tav>
                                        <p:tav tm="100000">
                                          <p:val>
                                            <p:strVal val="#ppt_h"/>
                                          </p:val>
                                        </p:tav>
                                      </p:tavLst>
                                    </p:anim>
                                    <p:animEffect transition="in" filter="fade">
                                      <p:cBhvr>
                                        <p:cTn id="31" dur="125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4F49450C-2D4C-4229-933D-92CD33BF8E1D}"/>
              </a:ext>
            </a:extLst>
          </p:cNvPr>
          <p:cNvSpPr/>
          <p:nvPr/>
        </p:nvSpPr>
        <p:spPr>
          <a:xfrm>
            <a:off x="1139687" y="2013027"/>
            <a:ext cx="4293704" cy="16048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ángulo 14">
            <a:extLst>
              <a:ext uri="{FF2B5EF4-FFF2-40B4-BE49-F238E27FC236}">
                <a16:creationId xmlns:a16="http://schemas.microsoft.com/office/drawing/2014/main" id="{1968C833-04A9-4A76-962A-D46B4B6970D7}"/>
              </a:ext>
            </a:extLst>
          </p:cNvPr>
          <p:cNvSpPr/>
          <p:nvPr/>
        </p:nvSpPr>
        <p:spPr>
          <a:xfrm>
            <a:off x="6096000" y="980946"/>
            <a:ext cx="1951175" cy="68075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830C0009-44E4-4FCE-8F37-9EEBC2E9F3C3}"/>
              </a:ext>
            </a:extLst>
          </p:cNvPr>
          <p:cNvSpPr/>
          <p:nvPr/>
        </p:nvSpPr>
        <p:spPr>
          <a:xfrm>
            <a:off x="6124264" y="1301952"/>
            <a:ext cx="4293704" cy="1473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DA5DBFA7-87AD-404C-B9F0-F59F7B27AD5B}"/>
              </a:ext>
            </a:extLst>
          </p:cNvPr>
          <p:cNvSpPr/>
          <p:nvPr/>
        </p:nvSpPr>
        <p:spPr>
          <a:xfrm>
            <a:off x="2585934" y="1002266"/>
            <a:ext cx="361460" cy="68075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27517593-6EEB-4AD0-8F31-9D42804A0A0A}"/>
              </a:ext>
            </a:extLst>
          </p:cNvPr>
          <p:cNvSpPr/>
          <p:nvPr/>
        </p:nvSpPr>
        <p:spPr>
          <a:xfrm>
            <a:off x="1139687" y="1002267"/>
            <a:ext cx="1556455" cy="68075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9DBDC7A5-9FE8-4666-8E3A-24F719C74429}"/>
              </a:ext>
            </a:extLst>
          </p:cNvPr>
          <p:cNvSpPr/>
          <p:nvPr/>
        </p:nvSpPr>
        <p:spPr>
          <a:xfrm>
            <a:off x="1139687" y="1371599"/>
            <a:ext cx="4293704" cy="9604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31</a:t>
            </a:r>
          </a:p>
          <a:p>
            <a:pPr algn="just"/>
            <a:endPar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DDCC9C8B-1AF7-4D59-BA29-A85F6BFDBD82}"/>
              </a:ext>
            </a:extLst>
          </p:cNvPr>
          <p:cNvSpPr/>
          <p:nvPr/>
        </p:nvSpPr>
        <p:spPr>
          <a:xfrm>
            <a:off x="1139687" y="1004860"/>
            <a:ext cx="1620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16:4 </a:t>
            </a:r>
          </a:p>
        </p:txBody>
      </p:sp>
      <p:sp>
        <p:nvSpPr>
          <p:cNvPr id="4" name="Rectángulo 3">
            <a:extLst>
              <a:ext uri="{FF2B5EF4-FFF2-40B4-BE49-F238E27FC236}">
                <a16:creationId xmlns:a16="http://schemas.microsoft.com/office/drawing/2014/main" id="{D5510C90-CA18-4467-81E3-57BD6E457E16}"/>
              </a:ext>
            </a:extLst>
          </p:cNvPr>
          <p:cNvSpPr/>
          <p:nvPr/>
        </p:nvSpPr>
        <p:spPr>
          <a:xfrm>
            <a:off x="6096000" y="928516"/>
            <a:ext cx="195117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Revelation 15:8 </a:t>
            </a:r>
          </a:p>
        </p:txBody>
      </p:sp>
      <p:sp>
        <p:nvSpPr>
          <p:cNvPr id="5" name="Rectángulo 4">
            <a:extLst>
              <a:ext uri="{FF2B5EF4-FFF2-40B4-BE49-F238E27FC236}">
                <a16:creationId xmlns:a16="http://schemas.microsoft.com/office/drawing/2014/main" id="{E6DEBF6A-9D9A-4BE9-8ACD-AF84DF40C2E5}"/>
              </a:ext>
            </a:extLst>
          </p:cNvPr>
          <p:cNvSpPr/>
          <p:nvPr/>
        </p:nvSpPr>
        <p:spPr>
          <a:xfrm>
            <a:off x="1075185" y="1371599"/>
            <a:ext cx="4386470" cy="923330"/>
          </a:xfrm>
          <a:prstGeom prst="rect">
            <a:avLst/>
          </a:prstGeom>
        </p:spPr>
        <p:txBody>
          <a:bodyPr wrap="square">
            <a:spAutoFit/>
          </a:bodyPr>
          <a:lstStyle/>
          <a:p>
            <a:pPr algn="just"/>
            <a:r>
              <a:rPr lang="en-US" dirty="0">
                <a:solidFill>
                  <a:srgbClr val="0D0F10"/>
                </a:solidFill>
                <a:latin typeface="Arial" panose="020B0604020202020204" pitchFamily="34" charset="0"/>
                <a:cs typeface="Arial" panose="020B0604020202020204" pitchFamily="34" charset="0"/>
              </a:rPr>
              <a:t>4 And the posts of the door moved at the voice of him that cried, and the house was filled with smoke.</a:t>
            </a:r>
            <a:endParaRPr lang="en-US"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4A7BE8C-C77D-4C8E-B714-74AD8BCA1402}"/>
              </a:ext>
            </a:extLst>
          </p:cNvPr>
          <p:cNvSpPr/>
          <p:nvPr/>
        </p:nvSpPr>
        <p:spPr>
          <a:xfrm>
            <a:off x="6096000" y="1297848"/>
            <a:ext cx="4262127" cy="1477328"/>
          </a:xfrm>
          <a:prstGeom prst="rect">
            <a:avLst/>
          </a:prstGeom>
        </p:spPr>
        <p:txBody>
          <a:bodyPr wrap="square">
            <a:spAutoFit/>
          </a:bodyPr>
          <a:lstStyle/>
          <a:p>
            <a:pPr algn="just"/>
            <a:r>
              <a:rPr lang="en-US" dirty="0">
                <a:solidFill>
                  <a:srgbClr val="0D0F10"/>
                </a:solidFill>
                <a:latin typeface="Palatino"/>
              </a:rPr>
              <a:t>And the temple was filled with smoke from the glory of God, and from his power; and no man was able to enter into the temple, till the seven plagues of the seven angels were fulfilled.</a:t>
            </a:r>
            <a:endParaRPr lang="en-US" dirty="0"/>
          </a:p>
        </p:txBody>
      </p:sp>
      <p:sp>
        <p:nvSpPr>
          <p:cNvPr id="8" name="Rectángulo 7">
            <a:extLst>
              <a:ext uri="{FF2B5EF4-FFF2-40B4-BE49-F238E27FC236}">
                <a16:creationId xmlns:a16="http://schemas.microsoft.com/office/drawing/2014/main" id="{14D62FCB-9433-4DCC-BDDC-1DF85B79138F}"/>
              </a:ext>
            </a:extLst>
          </p:cNvPr>
          <p:cNvSpPr/>
          <p:nvPr/>
        </p:nvSpPr>
        <p:spPr>
          <a:xfrm>
            <a:off x="1105106" y="2140514"/>
            <a:ext cx="4386470" cy="1477328"/>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Then said I: Wo is unto me! for I am undone; because I am a man of unclean lips; and I dwell in the midst of a people of unclean lips; for mine eyes have seen the King, the Lord of Hosts.</a:t>
            </a:r>
          </a:p>
        </p:txBody>
      </p:sp>
      <p:sp>
        <p:nvSpPr>
          <p:cNvPr id="9" name="Rectángulo 8">
            <a:extLst>
              <a:ext uri="{FF2B5EF4-FFF2-40B4-BE49-F238E27FC236}">
                <a16:creationId xmlns:a16="http://schemas.microsoft.com/office/drawing/2014/main" id="{36C5F6E3-48F1-40A9-9DED-F595B4DE9EF5}"/>
              </a:ext>
            </a:extLst>
          </p:cNvPr>
          <p:cNvSpPr/>
          <p:nvPr/>
        </p:nvSpPr>
        <p:spPr>
          <a:xfrm>
            <a:off x="2493041" y="1000970"/>
            <a:ext cx="389850"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-5</a:t>
            </a:r>
          </a:p>
        </p:txBody>
      </p:sp>
      <p:sp>
        <p:nvSpPr>
          <p:cNvPr id="16" name="Rectángulo 15">
            <a:extLst>
              <a:ext uri="{FF2B5EF4-FFF2-40B4-BE49-F238E27FC236}">
                <a16:creationId xmlns:a16="http://schemas.microsoft.com/office/drawing/2014/main" id="{C83C57EB-6FF2-45F6-89AC-F1B23DA01941}"/>
              </a:ext>
            </a:extLst>
          </p:cNvPr>
          <p:cNvSpPr/>
          <p:nvPr/>
        </p:nvSpPr>
        <p:spPr>
          <a:xfrm>
            <a:off x="1139687" y="3947843"/>
            <a:ext cx="927828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Isaiah meant when he said, “I am undone; because I am a man of unclean lips”?</a:t>
            </a:r>
          </a:p>
        </p:txBody>
      </p:sp>
    </p:spTree>
    <p:extLst>
      <p:ext uri="{BB962C8B-B14F-4D97-AF65-F5344CB8AC3E}">
        <p14:creationId xmlns:p14="http://schemas.microsoft.com/office/powerpoint/2010/main" val="835346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4" grpId="0" animBg="1"/>
      <p:bldP spid="13" grpId="0" animBg="1"/>
      <p:bldP spid="4" grpId="0"/>
      <p:bldP spid="6" grpId="0"/>
      <p:bldP spid="8" grpId="0"/>
      <p:bldP spid="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CF802BB2-C9D1-4A38-9E2C-40CE7914AFF8}"/>
              </a:ext>
            </a:extLst>
          </p:cNvPr>
          <p:cNvSpPr/>
          <p:nvPr/>
        </p:nvSpPr>
        <p:spPr>
          <a:xfrm>
            <a:off x="4675642" y="2630355"/>
            <a:ext cx="6241774" cy="263173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a:extLst>
              <a:ext uri="{FF2B5EF4-FFF2-40B4-BE49-F238E27FC236}">
                <a16:creationId xmlns:a16="http://schemas.microsoft.com/office/drawing/2014/main" id="{E7B5E3A5-117E-48B5-ABAB-FA3D2A40A884}"/>
              </a:ext>
            </a:extLst>
          </p:cNvPr>
          <p:cNvSpPr/>
          <p:nvPr/>
        </p:nvSpPr>
        <p:spPr>
          <a:xfrm rot="20234299">
            <a:off x="325465" y="1621501"/>
            <a:ext cx="5956385" cy="137822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31</a:t>
            </a:r>
          </a:p>
          <a:p>
            <a:pPr algn="just"/>
            <a:endPar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F6967801-2CE0-4D8C-B3A9-FC1EAA9E9836}"/>
              </a:ext>
            </a:extLst>
          </p:cNvPr>
          <p:cNvSpPr/>
          <p:nvPr/>
        </p:nvSpPr>
        <p:spPr>
          <a:xfrm rot="20259526">
            <a:off x="278954" y="1670927"/>
            <a:ext cx="6096000" cy="1200329"/>
          </a:xfrm>
          <a:prstGeom prst="rect">
            <a:avLst/>
          </a:prstGeom>
        </p:spPr>
        <p:txBody>
          <a:bodyPr>
            <a:spAutoFit/>
          </a:bodyPr>
          <a:lstStyle/>
          <a:p>
            <a:pPr algn="ctr"/>
            <a:r>
              <a:rPr lang="en-US" dirty="0">
                <a:solidFill>
                  <a:schemeClr val="bg1"/>
                </a:solidFill>
              </a:rPr>
              <a:t>President Spencer W. Kimball described the telephone call in which President J. Reuben Clark Jr. of the First Presidency informed him that he had been called to the Quorum of the Twelve:</a:t>
            </a:r>
          </a:p>
        </p:txBody>
      </p:sp>
      <p:sp>
        <p:nvSpPr>
          <p:cNvPr id="4" name="Rectángulo 3">
            <a:extLst>
              <a:ext uri="{FF2B5EF4-FFF2-40B4-BE49-F238E27FC236}">
                <a16:creationId xmlns:a16="http://schemas.microsoft.com/office/drawing/2014/main" id="{6F663880-BF34-40BE-8E72-023184D65375}"/>
              </a:ext>
            </a:extLst>
          </p:cNvPr>
          <p:cNvSpPr/>
          <p:nvPr/>
        </p:nvSpPr>
        <p:spPr>
          <a:xfrm>
            <a:off x="4556370" y="2707545"/>
            <a:ext cx="6467063" cy="2554545"/>
          </a:xfrm>
          <a:prstGeom prst="rect">
            <a:avLst/>
          </a:prstGeom>
        </p:spPr>
        <p:txBody>
          <a:bodyPr wrap="square">
            <a:spAutoFit/>
          </a:bodyPr>
          <a:lstStyle/>
          <a:p>
            <a:pPr algn="ctr"/>
            <a:r>
              <a:rPr lang="en-US" sz="2000" dirty="0">
                <a:solidFill>
                  <a:schemeClr val="bg1"/>
                </a:solidFill>
                <a:latin typeface="Georgia" panose="02040502050405020303" pitchFamily="18" charset="0"/>
                <a:cs typeface="Arabic Typesetting" panose="03020402040406030203" pitchFamily="66" charset="-78"/>
              </a:rPr>
              <a:t>“‘Oh, Brother Clark! Not me? You don’t mean me? There must be some mistake. I surely couldn’t have heard you right.’ This as I sank past the chair to the floor. . . . “‘Oh, Brother Clark! It seems so impossible. I am so weak and small and limited and incapable’” (Edward L. Kimball and Andrew E. Kimball Jr., Spencer W. Kimball: Twelfth President of The Church of Jesus Christ of Latter-day Saints [1977], 189).</a:t>
            </a:r>
          </a:p>
        </p:txBody>
      </p:sp>
      <p:sp>
        <p:nvSpPr>
          <p:cNvPr id="7" name="Rectángulo 6">
            <a:extLst>
              <a:ext uri="{FF2B5EF4-FFF2-40B4-BE49-F238E27FC236}">
                <a16:creationId xmlns:a16="http://schemas.microsoft.com/office/drawing/2014/main" id="{493116FA-6035-430D-8434-E9179E2073ED}"/>
              </a:ext>
            </a:extLst>
          </p:cNvPr>
          <p:cNvSpPr/>
          <p:nvPr/>
        </p:nvSpPr>
        <p:spPr>
          <a:xfrm>
            <a:off x="2173356" y="5668109"/>
            <a:ext cx="7593496" cy="400110"/>
          </a:xfrm>
          <a:prstGeom prst="rect">
            <a:avLst/>
          </a:prstGeom>
        </p:spPr>
        <p:txBody>
          <a:bodyPr wrap="square">
            <a:spAutoFit/>
          </a:bodyPr>
          <a:lstStyle/>
          <a:p>
            <a:pPr algn="ctr"/>
            <a:r>
              <a:rPr lang="en-US" sz="2000" dirty="0">
                <a:solidFill>
                  <a:schemeClr val="accent1">
                    <a:lumMod val="50000"/>
                  </a:schemeClr>
                </a:solidFill>
                <a:latin typeface="Bahnschrift SemiLight Condensed" panose="020B0502040204020203" pitchFamily="34" charset="0"/>
              </a:rPr>
              <a:t>We can be cleansed of our unworthiness through the Atonement of Jesus Christ.</a:t>
            </a:r>
          </a:p>
        </p:txBody>
      </p:sp>
    </p:spTree>
    <p:extLst>
      <p:ext uri="{BB962C8B-B14F-4D97-AF65-F5344CB8AC3E}">
        <p14:creationId xmlns:p14="http://schemas.microsoft.com/office/powerpoint/2010/main" val="29928957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3"/>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F9FBBDB-86A7-4F2D-9629-E243098D1BAA}"/>
              </a:ext>
            </a:extLst>
          </p:cNvPr>
          <p:cNvSpPr/>
          <p:nvPr/>
        </p:nvSpPr>
        <p:spPr>
          <a:xfrm>
            <a:off x="1046921" y="739926"/>
            <a:ext cx="1813317" cy="6117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634FCD76-B955-4A70-9265-71F1649FC1B7}"/>
              </a:ext>
            </a:extLst>
          </p:cNvPr>
          <p:cNvSpPr/>
          <p:nvPr/>
        </p:nvSpPr>
        <p:spPr>
          <a:xfrm>
            <a:off x="1046921" y="1113182"/>
            <a:ext cx="9515062" cy="120032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31</a:t>
            </a:r>
          </a:p>
          <a:p>
            <a:pPr algn="just"/>
            <a:endParaRPr lang="en-US" b="1" dirty="0">
              <a:solidFill>
                <a:srgbClr val="6372DF"/>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911DD0E2-892A-4526-847C-3BD9BB07488F}"/>
              </a:ext>
            </a:extLst>
          </p:cNvPr>
          <p:cNvSpPr/>
          <p:nvPr/>
        </p:nvSpPr>
        <p:spPr>
          <a:xfrm>
            <a:off x="1046921" y="743850"/>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16:6-7 </a:t>
            </a:r>
          </a:p>
        </p:txBody>
      </p:sp>
      <p:sp>
        <p:nvSpPr>
          <p:cNvPr id="4" name="Rectángulo 3">
            <a:extLst>
              <a:ext uri="{FF2B5EF4-FFF2-40B4-BE49-F238E27FC236}">
                <a16:creationId xmlns:a16="http://schemas.microsoft.com/office/drawing/2014/main" id="{DA649B5A-0BC1-4468-9432-16C778081291}"/>
              </a:ext>
            </a:extLst>
          </p:cNvPr>
          <p:cNvSpPr/>
          <p:nvPr/>
        </p:nvSpPr>
        <p:spPr>
          <a:xfrm>
            <a:off x="1046921" y="1113182"/>
            <a:ext cx="9515062" cy="1200329"/>
          </a:xfrm>
          <a:prstGeom prst="rect">
            <a:avLst/>
          </a:prstGeom>
        </p:spPr>
        <p:txBody>
          <a:bodyPr wrap="square">
            <a:spAutoFit/>
          </a:bodyPr>
          <a:lstStyle/>
          <a:p>
            <a:pPr algn="just" fontAlgn="base"/>
            <a:r>
              <a:rPr lang="en-US" b="1" dirty="0">
                <a:solidFill>
                  <a:srgbClr val="0D0F10"/>
                </a:solidFill>
                <a:latin typeface="Arial" panose="020B0604020202020204" pitchFamily="34" charset="0"/>
                <a:cs typeface="Arial" panose="020B0604020202020204" pitchFamily="34" charset="0"/>
              </a:rPr>
              <a:t>6 </a:t>
            </a:r>
            <a:r>
              <a:rPr lang="en-US" dirty="0">
                <a:solidFill>
                  <a:srgbClr val="0D0F10"/>
                </a:solidFill>
                <a:latin typeface="Arial" panose="020B0604020202020204" pitchFamily="34" charset="0"/>
                <a:cs typeface="Arial" panose="020B0604020202020204" pitchFamily="34" charset="0"/>
              </a:rPr>
              <a:t>Then flew one of the seraphim unto me, having a live coal in his hand, which he had taken with the tongs from off the altar;</a:t>
            </a:r>
          </a:p>
          <a:p>
            <a:pPr algn="just" fontAlgn="base"/>
            <a:r>
              <a:rPr lang="en-US" b="1" dirty="0">
                <a:solidFill>
                  <a:srgbClr val="0D0F10"/>
                </a:solidFill>
                <a:latin typeface="Arial" panose="020B0604020202020204" pitchFamily="34" charset="0"/>
                <a:cs typeface="Arial" panose="020B0604020202020204" pitchFamily="34" charset="0"/>
              </a:rPr>
              <a:t>7 </a:t>
            </a:r>
            <a:r>
              <a:rPr lang="en-US" dirty="0">
                <a:solidFill>
                  <a:srgbClr val="0D0F10"/>
                </a:solidFill>
                <a:latin typeface="Arial" panose="020B0604020202020204" pitchFamily="34" charset="0"/>
                <a:cs typeface="Arial" panose="020B0604020202020204" pitchFamily="34" charset="0"/>
              </a:rPr>
              <a:t>And he laid it upon my mouth, and said: Lo, this has touched thy lips; and thine iniquity is taken away, and thy sin purged.</a:t>
            </a:r>
            <a:endParaRPr lang="en-US" b="0" i="0" dirty="0">
              <a:solidFill>
                <a:srgbClr val="0D0F10"/>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F0F2BBED-A66F-4376-B827-10301F60585C}"/>
              </a:ext>
            </a:extLst>
          </p:cNvPr>
          <p:cNvSpPr/>
          <p:nvPr/>
        </p:nvSpPr>
        <p:spPr>
          <a:xfrm>
            <a:off x="1046921" y="2690690"/>
            <a:ext cx="95150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it mean when the angel symbolically touched Isaiah’s lips with a hot coal?</a:t>
            </a:r>
          </a:p>
        </p:txBody>
      </p:sp>
    </p:spTree>
    <p:extLst>
      <p:ext uri="{BB962C8B-B14F-4D97-AF65-F5344CB8AC3E}">
        <p14:creationId xmlns:p14="http://schemas.microsoft.com/office/powerpoint/2010/main" val="33836103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668</Words>
  <Application>Microsoft Office PowerPoint</Application>
  <PresentationFormat>Panorámica</PresentationFormat>
  <Paragraphs>46</Paragraphs>
  <Slides>11</Slides>
  <Notes>0</Notes>
  <HiddenSlides>0</HiddenSlides>
  <MMClips>2</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vt:i4>
      </vt:variant>
    </vt:vector>
  </HeadingPairs>
  <TitlesOfParts>
    <vt:vector size="23" baseType="lpstr">
      <vt:lpstr>Algerian</vt:lpstr>
      <vt:lpstr>Arial</vt:lpstr>
      <vt:lpstr>Bahnschrift</vt:lpstr>
      <vt:lpstr>Bahnschrift SemiLight Condensed</vt:lpstr>
      <vt:lpstr>Calibri</vt:lpstr>
      <vt:lpstr>Century Gothic</vt:lpstr>
      <vt:lpstr>Corbel</vt:lpstr>
      <vt:lpstr>Georgia</vt:lpstr>
      <vt:lpstr>Palatino</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6221</cp:revision>
  <dcterms:created xsi:type="dcterms:W3CDTF">2018-08-29T04:26:39Z</dcterms:created>
  <dcterms:modified xsi:type="dcterms:W3CDTF">2020-02-03T15:55:10Z</dcterms:modified>
</cp:coreProperties>
</file>