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560" r:id="rId3"/>
    <p:sldId id="561" r:id="rId4"/>
    <p:sldId id="562" r:id="rId5"/>
    <p:sldId id="563" r:id="rId6"/>
    <p:sldId id="564" r:id="rId7"/>
    <p:sldId id="565" r:id="rId8"/>
    <p:sldId id="566" r:id="rId9"/>
    <p:sldId id="567" r:id="rId10"/>
    <p:sldId id="5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B9DF63"/>
    <a:srgbClr val="4D6F0F"/>
    <a:srgbClr val="E97159"/>
    <a:srgbClr val="FFCCFF"/>
    <a:srgbClr val="CC0000"/>
    <a:srgbClr val="D6E513"/>
    <a:srgbClr val="6372DF"/>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E3D8bWaMcbc?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Dante" panose="02020502050200020203"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pic>
        <p:nvPicPr>
          <p:cNvPr id="2" name="Elementos multimedia en línea 1" title="Jacob Encourages the Nephites to Be Reconciled with God | 2 Nephi 10:3￢ﾀﾓ25 | Book of Mormon">
            <a:hlinkClick r:id="" action="ppaction://media"/>
            <a:extLst>
              <a:ext uri="{FF2B5EF4-FFF2-40B4-BE49-F238E27FC236}">
                <a16:creationId xmlns:a16="http://schemas.microsoft.com/office/drawing/2014/main" id="{F52A2C4A-E809-4CF7-BC98-498D2942ED5D}"/>
              </a:ext>
            </a:extLst>
          </p:cNvPr>
          <p:cNvPicPr>
            <a:picLocks noRot="1" noChangeAspect="1"/>
          </p:cNvPicPr>
          <p:nvPr>
            <a:videoFile r:link="rId1"/>
          </p:nvPr>
        </p:nvPicPr>
        <p:blipFill>
          <a:blip r:embed="rId3"/>
          <a:stretch>
            <a:fillRect/>
          </a:stretch>
        </p:blipFill>
        <p:spPr>
          <a:xfrm>
            <a:off x="2080591" y="1244876"/>
            <a:ext cx="7765774" cy="4368248"/>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532166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7F562970-B44F-484F-9BD4-774816B9CE19}"/>
              </a:ext>
            </a:extLst>
          </p:cNvPr>
          <p:cNvSpPr/>
          <p:nvPr/>
        </p:nvSpPr>
        <p:spPr>
          <a:xfrm>
            <a:off x="2948343" y="2644170"/>
            <a:ext cx="6295314" cy="1569660"/>
          </a:xfrm>
          <a:prstGeom prst="rect">
            <a:avLst/>
          </a:prstGeom>
        </p:spPr>
        <p:txBody>
          <a:bodyPr wrap="none">
            <a:spAutoFit/>
          </a:bodyPr>
          <a:lstStyle/>
          <a:p>
            <a:pPr algn="ctr"/>
            <a:r>
              <a:rPr lang="en-US" sz="4800" b="1" dirty="0">
                <a:solidFill>
                  <a:srgbClr val="FF6600"/>
                </a:solidFill>
                <a:latin typeface="Microsoft Tai Le" panose="020B0502040204020203" pitchFamily="34" charset="0"/>
                <a:cs typeface="Microsoft Tai Le" panose="020B0502040204020203" pitchFamily="34" charset="0"/>
              </a:rPr>
              <a:t>2 Nephi 9:27–54 and </a:t>
            </a:r>
          </a:p>
          <a:p>
            <a:pPr algn="ctr"/>
            <a:r>
              <a:rPr lang="en-US" sz="4800" b="1" dirty="0">
                <a:solidFill>
                  <a:srgbClr val="FF6600"/>
                </a:solidFill>
                <a:latin typeface="Microsoft Tai Le" panose="020B0502040204020203" pitchFamily="34" charset="0"/>
                <a:cs typeface="Microsoft Tai Le" panose="020B0502040204020203" pitchFamily="34" charset="0"/>
              </a:rPr>
              <a:t>2 Nephi 10</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6EBDAE8B-DB02-4E76-BE43-56686AC41DF6}"/>
              </a:ext>
            </a:extLst>
          </p:cNvPr>
          <p:cNvSpPr/>
          <p:nvPr/>
        </p:nvSpPr>
        <p:spPr>
          <a:xfrm>
            <a:off x="1046921" y="73992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9:27-54</a:t>
            </a:r>
          </a:p>
        </p:txBody>
      </p:sp>
      <p:sp>
        <p:nvSpPr>
          <p:cNvPr id="4" name="Rectángulo 3">
            <a:extLst>
              <a:ext uri="{FF2B5EF4-FFF2-40B4-BE49-F238E27FC236}">
                <a16:creationId xmlns:a16="http://schemas.microsoft.com/office/drawing/2014/main" id="{FDBFED38-598E-4C35-BB9E-B91681859C3D}"/>
              </a:ext>
            </a:extLst>
          </p:cNvPr>
          <p:cNvSpPr/>
          <p:nvPr/>
        </p:nvSpPr>
        <p:spPr>
          <a:xfrm>
            <a:off x="1928258" y="2151727"/>
            <a:ext cx="7818783" cy="2554545"/>
          </a:xfrm>
          <a:prstGeom prst="rect">
            <a:avLst/>
          </a:prstGeom>
        </p:spPr>
        <p:txBody>
          <a:bodyPr wrap="square">
            <a:spAutoFit/>
          </a:bodyPr>
          <a:lstStyle/>
          <a:p>
            <a:pPr algn="ctr"/>
            <a:r>
              <a:rPr lang="en-US" sz="4000" i="1" dirty="0">
                <a:solidFill>
                  <a:srgbClr val="FF3300"/>
                </a:solidFill>
                <a:effectLst>
                  <a:outerShdw blurRad="38100" dist="38100" dir="2700000" algn="tl">
                    <a:srgbClr val="000000">
                      <a:alpha val="43137"/>
                    </a:srgbClr>
                  </a:outerShdw>
                </a:effectLst>
                <a:latin typeface="Comic Sans MS" panose="030F0702030302020204" pitchFamily="66" charset="0"/>
              </a:rPr>
              <a:t>“Jacob invites all to come unto Christ and warns of attitudes and actions that separate us from the Lord”</a:t>
            </a:r>
          </a:p>
        </p:txBody>
      </p:sp>
    </p:spTree>
    <p:extLst>
      <p:ext uri="{BB962C8B-B14F-4D97-AF65-F5344CB8AC3E}">
        <p14:creationId xmlns:p14="http://schemas.microsoft.com/office/powerpoint/2010/main" val="38524804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EF88383-E13A-43D8-A51D-E2B4F720F10B}"/>
              </a:ext>
            </a:extLst>
          </p:cNvPr>
          <p:cNvSpPr/>
          <p:nvPr/>
        </p:nvSpPr>
        <p:spPr>
          <a:xfrm>
            <a:off x="821632" y="3046063"/>
            <a:ext cx="1543584" cy="550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4D81D23A-9D01-4BDA-9B52-B85308B6E540}"/>
              </a:ext>
            </a:extLst>
          </p:cNvPr>
          <p:cNvSpPr/>
          <p:nvPr/>
        </p:nvSpPr>
        <p:spPr>
          <a:xfrm>
            <a:off x="821632" y="3375639"/>
            <a:ext cx="9939132" cy="107721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BC10EE6F-BADE-4748-8610-90B5FADA58B9}"/>
              </a:ext>
            </a:extLst>
          </p:cNvPr>
          <p:cNvSpPr/>
          <p:nvPr/>
        </p:nvSpPr>
        <p:spPr>
          <a:xfrm>
            <a:off x="3972662" y="726491"/>
            <a:ext cx="4246675" cy="369332"/>
          </a:xfrm>
          <a:prstGeom prst="rect">
            <a:avLst/>
          </a:prstGeom>
        </p:spPr>
        <p:txBody>
          <a:bodyPr wrap="none">
            <a:spAutoFit/>
          </a:bodyPr>
          <a:lstStyle/>
          <a:p>
            <a:r>
              <a:rPr lang="en-US" i="1" dirty="0">
                <a:solidFill>
                  <a:srgbClr val="FF0000"/>
                </a:solidFill>
                <a:effectLst>
                  <a:outerShdw blurRad="38100" dist="38100" dir="2700000" algn="tl">
                    <a:srgbClr val="000000">
                      <a:alpha val="43137"/>
                    </a:srgbClr>
                  </a:outerShdw>
                </a:effectLst>
              </a:rPr>
              <a:t>Why I need help and what I must do</a:t>
            </a:r>
          </a:p>
        </p:txBody>
      </p:sp>
      <p:sp>
        <p:nvSpPr>
          <p:cNvPr id="4" name="Rectángulo 3">
            <a:extLst>
              <a:ext uri="{FF2B5EF4-FFF2-40B4-BE49-F238E27FC236}">
                <a16:creationId xmlns:a16="http://schemas.microsoft.com/office/drawing/2014/main" id="{BFC4FB16-C0E7-4E9D-99CC-DCDC8835CAEE}"/>
              </a:ext>
            </a:extLst>
          </p:cNvPr>
          <p:cNvSpPr/>
          <p:nvPr/>
        </p:nvSpPr>
        <p:spPr>
          <a:xfrm>
            <a:off x="808381" y="1252102"/>
            <a:ext cx="81898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that this person understand the need to seek help?</a:t>
            </a:r>
          </a:p>
        </p:txBody>
      </p:sp>
      <p:sp>
        <p:nvSpPr>
          <p:cNvPr id="5" name="Rectángulo 4">
            <a:extLst>
              <a:ext uri="{FF2B5EF4-FFF2-40B4-BE49-F238E27FC236}">
                <a16:creationId xmlns:a16="http://schemas.microsoft.com/office/drawing/2014/main" id="{5902A29F-FC68-4111-9CA8-E17DBB3295FF}"/>
              </a:ext>
            </a:extLst>
          </p:cNvPr>
          <p:cNvSpPr/>
          <p:nvPr/>
        </p:nvSpPr>
        <p:spPr>
          <a:xfrm>
            <a:off x="808380" y="1765328"/>
            <a:ext cx="88789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that the person also understand what to do to receive help?</a:t>
            </a:r>
          </a:p>
        </p:txBody>
      </p:sp>
      <p:sp>
        <p:nvSpPr>
          <p:cNvPr id="6" name="Rectángulo 5">
            <a:extLst>
              <a:ext uri="{FF2B5EF4-FFF2-40B4-BE49-F238E27FC236}">
                <a16:creationId xmlns:a16="http://schemas.microsoft.com/office/drawing/2014/main" id="{E89951DE-CC22-49C4-B903-C72E24E10115}"/>
              </a:ext>
            </a:extLst>
          </p:cNvPr>
          <p:cNvSpPr/>
          <p:nvPr/>
        </p:nvSpPr>
        <p:spPr>
          <a:xfrm>
            <a:off x="808381" y="2267196"/>
            <a:ext cx="99523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result if the person understands the need for help but does not understand what to do to receive it?</a:t>
            </a:r>
          </a:p>
        </p:txBody>
      </p:sp>
      <p:sp>
        <p:nvSpPr>
          <p:cNvPr id="7" name="Rectángulo 6">
            <a:extLst>
              <a:ext uri="{FF2B5EF4-FFF2-40B4-BE49-F238E27FC236}">
                <a16:creationId xmlns:a16="http://schemas.microsoft.com/office/drawing/2014/main" id="{FB6CD463-8037-4B70-9BA3-8FCF0A0AAAE9}"/>
              </a:ext>
            </a:extLst>
          </p:cNvPr>
          <p:cNvSpPr/>
          <p:nvPr/>
        </p:nvSpPr>
        <p:spPr>
          <a:xfrm>
            <a:off x="808380" y="3046063"/>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9:41</a:t>
            </a:r>
          </a:p>
        </p:txBody>
      </p:sp>
      <p:sp>
        <p:nvSpPr>
          <p:cNvPr id="8" name="Rectángulo 7">
            <a:extLst>
              <a:ext uri="{FF2B5EF4-FFF2-40B4-BE49-F238E27FC236}">
                <a16:creationId xmlns:a16="http://schemas.microsoft.com/office/drawing/2014/main" id="{94F8B0EF-8F7F-493E-AE36-16B8AFBD923F}"/>
              </a:ext>
            </a:extLst>
          </p:cNvPr>
          <p:cNvSpPr/>
          <p:nvPr/>
        </p:nvSpPr>
        <p:spPr>
          <a:xfrm>
            <a:off x="808381" y="3335883"/>
            <a:ext cx="9952383"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O then, my beloved brethren, come unto the Lord, the Holy One. Remember that his paths are righteous. Behold, the way for man is narrow, but it lieth in a straight course before him, and the keeper of the gate is the Holy One of Israel; and he employeth no servant there; and there is none other way save it be by the gate; for he cannot be deceived, for the Lord God is his name.</a:t>
            </a:r>
          </a:p>
        </p:txBody>
      </p:sp>
      <p:sp>
        <p:nvSpPr>
          <p:cNvPr id="9" name="Rectángulo 8">
            <a:extLst>
              <a:ext uri="{FF2B5EF4-FFF2-40B4-BE49-F238E27FC236}">
                <a16:creationId xmlns:a16="http://schemas.microsoft.com/office/drawing/2014/main" id="{21A02D73-2174-4D1C-8991-A31AE621F3E3}"/>
              </a:ext>
            </a:extLst>
          </p:cNvPr>
          <p:cNvSpPr/>
          <p:nvPr/>
        </p:nvSpPr>
        <p:spPr>
          <a:xfrm>
            <a:off x="808380" y="4631783"/>
            <a:ext cx="47532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come to the Lord?</a:t>
            </a:r>
          </a:p>
        </p:txBody>
      </p:sp>
      <p:sp>
        <p:nvSpPr>
          <p:cNvPr id="11" name="Rectángulo 10">
            <a:extLst>
              <a:ext uri="{FF2B5EF4-FFF2-40B4-BE49-F238E27FC236}">
                <a16:creationId xmlns:a16="http://schemas.microsoft.com/office/drawing/2014/main" id="{F6BD32A4-CC07-4B00-9D05-23CE9FF258A0}"/>
              </a:ext>
            </a:extLst>
          </p:cNvPr>
          <p:cNvSpPr/>
          <p:nvPr/>
        </p:nvSpPr>
        <p:spPr>
          <a:xfrm>
            <a:off x="808381" y="5549374"/>
            <a:ext cx="8733184" cy="369332"/>
          </a:xfrm>
          <a:prstGeom prst="rect">
            <a:avLst/>
          </a:prstGeom>
        </p:spPr>
        <p:txBody>
          <a:bodyPr wrap="square">
            <a:spAutoFit/>
          </a:bodyPr>
          <a:lstStyle/>
          <a:p>
            <a:pPr algn="just"/>
            <a:r>
              <a:rPr lang="en-US" b="1" dirty="0">
                <a:solidFill>
                  <a:schemeClr val="bg1"/>
                </a:solidFill>
              </a:rPr>
              <a:t>What do the words narrow and straight teach about the way we should live?</a:t>
            </a:r>
          </a:p>
        </p:txBody>
      </p:sp>
      <p:sp>
        <p:nvSpPr>
          <p:cNvPr id="12" name="Rectángulo 11">
            <a:extLst>
              <a:ext uri="{FF2B5EF4-FFF2-40B4-BE49-F238E27FC236}">
                <a16:creationId xmlns:a16="http://schemas.microsoft.com/office/drawing/2014/main" id="{A1A317ED-70B3-4792-A262-8FB4CB6EE3C5}"/>
              </a:ext>
            </a:extLst>
          </p:cNvPr>
          <p:cNvSpPr/>
          <p:nvPr/>
        </p:nvSpPr>
        <p:spPr>
          <a:xfrm>
            <a:off x="808380" y="5080905"/>
            <a:ext cx="58336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words did Jacob use to describe “the way”?</a:t>
            </a:r>
          </a:p>
        </p:txBody>
      </p:sp>
      <p:sp>
        <p:nvSpPr>
          <p:cNvPr id="13" name="Rectángulo 12">
            <a:extLst>
              <a:ext uri="{FF2B5EF4-FFF2-40B4-BE49-F238E27FC236}">
                <a16:creationId xmlns:a16="http://schemas.microsoft.com/office/drawing/2014/main" id="{5D49212C-3282-4807-AC79-66695BCF8089}"/>
              </a:ext>
            </a:extLst>
          </p:cNvPr>
          <p:cNvSpPr/>
          <p:nvPr/>
        </p:nvSpPr>
        <p:spPr>
          <a:xfrm>
            <a:off x="821632" y="5970852"/>
            <a:ext cx="86139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significant to you that the Savior “employeth no servant there”?</a:t>
            </a:r>
          </a:p>
        </p:txBody>
      </p:sp>
    </p:spTree>
    <p:extLst>
      <p:ext uri="{BB962C8B-B14F-4D97-AF65-F5344CB8AC3E}">
        <p14:creationId xmlns:p14="http://schemas.microsoft.com/office/powerpoint/2010/main" val="31100199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3"/>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3"/>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3"/>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800" decel="100000"/>
                                        <p:tgtEl>
                                          <p:spTgt spid="12"/>
                                        </p:tgtEl>
                                      </p:cBhvr>
                                    </p:animEffect>
                                    <p:anim calcmode="lin" valueType="num">
                                      <p:cBhvr>
                                        <p:cTn id="50" dur="800" decel="100000" fill="hold"/>
                                        <p:tgtEl>
                                          <p:spTgt spid="12"/>
                                        </p:tgtEl>
                                        <p:attrNameLst>
                                          <p:attrName>style.rotation</p:attrName>
                                        </p:attrNameLst>
                                      </p:cBhvr>
                                      <p:tavLst>
                                        <p:tav tm="0">
                                          <p:val>
                                            <p:fltVal val="-90"/>
                                          </p:val>
                                        </p:tav>
                                        <p:tav tm="100000">
                                          <p:val>
                                            <p:fltVal val="0"/>
                                          </p:val>
                                        </p:tav>
                                      </p:tavLst>
                                    </p:anim>
                                    <p:anim calcmode="lin" valueType="num">
                                      <p:cBhvr>
                                        <p:cTn id="51" dur="800" decel="100000" fill="hold"/>
                                        <p:tgtEl>
                                          <p:spTgt spid="12"/>
                                        </p:tgtEl>
                                        <p:attrNameLst>
                                          <p:attrName>ppt_x</p:attrName>
                                        </p:attrNameLst>
                                      </p:cBhvr>
                                      <p:tavLst>
                                        <p:tav tm="0">
                                          <p:val>
                                            <p:strVal val="#ppt_x+0.4"/>
                                          </p:val>
                                        </p:tav>
                                        <p:tav tm="100000">
                                          <p:val>
                                            <p:strVal val="#ppt_x-0.05"/>
                                          </p:val>
                                        </p:tav>
                                      </p:tavLst>
                                    </p:anim>
                                    <p:anim calcmode="lin" valueType="num">
                                      <p:cBhvr>
                                        <p:cTn id="52" dur="800" decel="100000" fill="hold"/>
                                        <p:tgtEl>
                                          <p:spTgt spid="1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amond(in)">
                                      <p:cBhvr>
                                        <p:cTn id="6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4" grpId="0"/>
      <p:bldP spid="5" grpId="0"/>
      <p:bldP spid="6" grpId="0"/>
      <p:bldP spid="7" grpId="0"/>
      <p:bldP spid="8" grpId="0"/>
      <p:bldP spid="9"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cxnSp>
        <p:nvCxnSpPr>
          <p:cNvPr id="4" name="Conector recto 3">
            <a:extLst>
              <a:ext uri="{FF2B5EF4-FFF2-40B4-BE49-F238E27FC236}">
                <a16:creationId xmlns:a16="http://schemas.microsoft.com/office/drawing/2014/main" id="{65EAE7A0-70D2-494C-A500-D6E3F8EB11FC}"/>
              </a:ext>
            </a:extLst>
          </p:cNvPr>
          <p:cNvCxnSpPr>
            <a:cxnSpLocks/>
          </p:cNvCxnSpPr>
          <p:nvPr/>
        </p:nvCxnSpPr>
        <p:spPr>
          <a:xfrm>
            <a:off x="5658678" y="969138"/>
            <a:ext cx="0" cy="194634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B0626C7C-DEE8-41B4-90C0-73394F9B2F20}"/>
              </a:ext>
            </a:extLst>
          </p:cNvPr>
          <p:cNvSpPr/>
          <p:nvPr/>
        </p:nvSpPr>
        <p:spPr>
          <a:xfrm>
            <a:off x="1703985" y="969138"/>
            <a:ext cx="26725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Distancing Ourselves. </a:t>
            </a:r>
          </a:p>
        </p:txBody>
      </p:sp>
      <p:sp>
        <p:nvSpPr>
          <p:cNvPr id="7" name="Rectángulo 6">
            <a:extLst>
              <a:ext uri="{FF2B5EF4-FFF2-40B4-BE49-F238E27FC236}">
                <a16:creationId xmlns:a16="http://schemas.microsoft.com/office/drawing/2014/main" id="{D4ABE8A0-239F-449C-A1E7-6A37494F8C26}"/>
              </a:ext>
            </a:extLst>
          </p:cNvPr>
          <p:cNvSpPr/>
          <p:nvPr/>
        </p:nvSpPr>
        <p:spPr>
          <a:xfrm>
            <a:off x="1703985" y="2025134"/>
            <a:ext cx="2595582" cy="646331"/>
          </a:xfrm>
          <a:prstGeom prst="rect">
            <a:avLst/>
          </a:prstGeom>
        </p:spPr>
        <p:txBody>
          <a:bodyPr wrap="none">
            <a:spAutoFit/>
          </a:bodyPr>
          <a:lstStyle/>
          <a:p>
            <a:pPr marL="342900" indent="-342900">
              <a:buAutoNum type="arabicPeriod"/>
            </a:pPr>
            <a:r>
              <a:rPr lang="it-IT" dirty="0">
                <a:solidFill>
                  <a:schemeClr val="bg1"/>
                </a:solidFill>
              </a:rPr>
              <a:t>2 Nephi 9:27–33 2. </a:t>
            </a:r>
          </a:p>
          <a:p>
            <a:pPr marL="342900" indent="-342900">
              <a:buAutoNum type="arabicPeriod"/>
            </a:pPr>
            <a:r>
              <a:rPr lang="it-IT" dirty="0">
                <a:solidFill>
                  <a:schemeClr val="bg1"/>
                </a:solidFill>
              </a:rPr>
              <a:t>2 Nephi 9:34–39</a:t>
            </a:r>
            <a:endParaRPr lang="en-US" dirty="0">
              <a:solidFill>
                <a:schemeClr val="bg1"/>
              </a:solidFill>
            </a:endParaRPr>
          </a:p>
        </p:txBody>
      </p:sp>
      <p:sp>
        <p:nvSpPr>
          <p:cNvPr id="8" name="Rectángulo 7">
            <a:extLst>
              <a:ext uri="{FF2B5EF4-FFF2-40B4-BE49-F238E27FC236}">
                <a16:creationId xmlns:a16="http://schemas.microsoft.com/office/drawing/2014/main" id="{0B0E9119-A14E-430D-8F6C-B7C500D33081}"/>
              </a:ext>
            </a:extLst>
          </p:cNvPr>
          <p:cNvSpPr/>
          <p:nvPr/>
        </p:nvSpPr>
        <p:spPr>
          <a:xfrm>
            <a:off x="6864858" y="969138"/>
            <a:ext cx="239841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Coming unto Christ.</a:t>
            </a:r>
          </a:p>
        </p:txBody>
      </p:sp>
      <p:sp>
        <p:nvSpPr>
          <p:cNvPr id="9" name="Rectángulo 8">
            <a:extLst>
              <a:ext uri="{FF2B5EF4-FFF2-40B4-BE49-F238E27FC236}">
                <a16:creationId xmlns:a16="http://schemas.microsoft.com/office/drawing/2014/main" id="{4B821A7B-7FC4-4B00-83AC-A411B61CCE0A}"/>
              </a:ext>
            </a:extLst>
          </p:cNvPr>
          <p:cNvSpPr/>
          <p:nvPr/>
        </p:nvSpPr>
        <p:spPr>
          <a:xfrm>
            <a:off x="6362465" y="2025134"/>
            <a:ext cx="3403496" cy="646331"/>
          </a:xfrm>
          <a:prstGeom prst="rect">
            <a:avLst/>
          </a:prstGeom>
        </p:spPr>
        <p:txBody>
          <a:bodyPr wrap="none">
            <a:spAutoFit/>
          </a:bodyPr>
          <a:lstStyle/>
          <a:p>
            <a:r>
              <a:rPr lang="it-IT" dirty="0">
                <a:solidFill>
                  <a:schemeClr val="bg1"/>
                </a:solidFill>
              </a:rPr>
              <a:t>3. 2 Nephi 9:23, 39, 42, 45–46 </a:t>
            </a:r>
          </a:p>
          <a:p>
            <a:r>
              <a:rPr lang="it-IT" dirty="0">
                <a:solidFill>
                  <a:schemeClr val="bg1"/>
                </a:solidFill>
              </a:rPr>
              <a:t>4. 2 Nephi 9:49–52</a:t>
            </a:r>
            <a:endParaRPr lang="en-US" dirty="0">
              <a:solidFill>
                <a:schemeClr val="bg1"/>
              </a:solidFill>
            </a:endParaRPr>
          </a:p>
        </p:txBody>
      </p:sp>
      <p:sp>
        <p:nvSpPr>
          <p:cNvPr id="13" name="Rectángulo 12">
            <a:extLst>
              <a:ext uri="{FF2B5EF4-FFF2-40B4-BE49-F238E27FC236}">
                <a16:creationId xmlns:a16="http://schemas.microsoft.com/office/drawing/2014/main" id="{2CE19DD4-D189-462C-8BAA-61E73BD3A38C}"/>
              </a:ext>
            </a:extLst>
          </p:cNvPr>
          <p:cNvSpPr/>
          <p:nvPr/>
        </p:nvSpPr>
        <p:spPr>
          <a:xfrm>
            <a:off x="927883" y="3333279"/>
            <a:ext cx="93560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our choices about learning and money keep us from coming to the Lord?</a:t>
            </a:r>
          </a:p>
        </p:txBody>
      </p:sp>
      <p:sp>
        <p:nvSpPr>
          <p:cNvPr id="14" name="Rectángulo 13">
            <a:extLst>
              <a:ext uri="{FF2B5EF4-FFF2-40B4-BE49-F238E27FC236}">
                <a16:creationId xmlns:a16="http://schemas.microsoft.com/office/drawing/2014/main" id="{7A0ABB6A-6C17-48BD-B4B3-680367957962}"/>
              </a:ext>
            </a:extLst>
          </p:cNvPr>
          <p:cNvSpPr/>
          <p:nvPr/>
        </p:nvSpPr>
        <p:spPr>
          <a:xfrm>
            <a:off x="927883" y="3787156"/>
            <a:ext cx="73812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spiritually deaf or blind?</a:t>
            </a:r>
          </a:p>
        </p:txBody>
      </p:sp>
      <p:sp>
        <p:nvSpPr>
          <p:cNvPr id="15" name="Rectángulo 14">
            <a:extLst>
              <a:ext uri="{FF2B5EF4-FFF2-40B4-BE49-F238E27FC236}">
                <a16:creationId xmlns:a16="http://schemas.microsoft.com/office/drawing/2014/main" id="{06AF1F59-2D7B-4BB6-A2D5-CD25BAC2641A}"/>
              </a:ext>
            </a:extLst>
          </p:cNvPr>
          <p:cNvSpPr/>
          <p:nvPr/>
        </p:nvSpPr>
        <p:spPr>
          <a:xfrm>
            <a:off x="927883" y="4185238"/>
            <a:ext cx="95413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this condition keep us from receiving the full blessings of the Atonement?</a:t>
            </a:r>
          </a:p>
        </p:txBody>
      </p:sp>
      <p:sp>
        <p:nvSpPr>
          <p:cNvPr id="16" name="Rectángulo 15">
            <a:extLst>
              <a:ext uri="{FF2B5EF4-FFF2-40B4-BE49-F238E27FC236}">
                <a16:creationId xmlns:a16="http://schemas.microsoft.com/office/drawing/2014/main" id="{D1A7623C-4BEC-4904-851F-903DB4742F4A}"/>
              </a:ext>
            </a:extLst>
          </p:cNvPr>
          <p:cNvSpPr/>
          <p:nvPr/>
        </p:nvSpPr>
        <p:spPr>
          <a:xfrm>
            <a:off x="927883" y="4584964"/>
            <a:ext cx="50898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forms of idol worship today?</a:t>
            </a:r>
          </a:p>
        </p:txBody>
      </p:sp>
    </p:spTree>
    <p:extLst>
      <p:ext uri="{BB962C8B-B14F-4D97-AF65-F5344CB8AC3E}">
        <p14:creationId xmlns:p14="http://schemas.microsoft.com/office/powerpoint/2010/main" val="194573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fltVal val="0"/>
                                          </p:val>
                                        </p:tav>
                                        <p:tav tm="100000">
                                          <p:val>
                                            <p:strVal val="#ppt_w"/>
                                          </p:val>
                                        </p:tav>
                                      </p:tavLst>
                                    </p:anim>
                                    <p:anim calcmode="lin" valueType="num">
                                      <p:cBhvr>
                                        <p:cTn id="59" dur="1000" fill="hold"/>
                                        <p:tgtEl>
                                          <p:spTgt spid="16"/>
                                        </p:tgtEl>
                                        <p:attrNameLst>
                                          <p:attrName>ppt_h</p:attrName>
                                        </p:attrNameLst>
                                      </p:cBhvr>
                                      <p:tavLst>
                                        <p:tav tm="0">
                                          <p:val>
                                            <p:fltVal val="0"/>
                                          </p:val>
                                        </p:tav>
                                        <p:tav tm="100000">
                                          <p:val>
                                            <p:strVal val="#ppt_h"/>
                                          </p:val>
                                        </p:tav>
                                      </p:tavLst>
                                    </p:anim>
                                    <p:anim calcmode="lin" valueType="num">
                                      <p:cBhvr>
                                        <p:cTn id="60"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AFE2E65E-5475-4013-86A7-CB8CE98673C8}"/>
              </a:ext>
            </a:extLst>
          </p:cNvPr>
          <p:cNvSpPr/>
          <p:nvPr/>
        </p:nvSpPr>
        <p:spPr>
          <a:xfrm>
            <a:off x="848138" y="899996"/>
            <a:ext cx="98331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renewing baptismal covenants through the sacrament help us come to the Lord and receive the blessings of His Atonement?</a:t>
            </a:r>
          </a:p>
        </p:txBody>
      </p:sp>
      <p:sp>
        <p:nvSpPr>
          <p:cNvPr id="4" name="Rectángulo 3">
            <a:extLst>
              <a:ext uri="{FF2B5EF4-FFF2-40B4-BE49-F238E27FC236}">
                <a16:creationId xmlns:a16="http://schemas.microsoft.com/office/drawing/2014/main" id="{8F129EB0-BC0E-47B9-8EB6-F69BE82CF02B}"/>
              </a:ext>
            </a:extLst>
          </p:cNvPr>
          <p:cNvSpPr/>
          <p:nvPr/>
        </p:nvSpPr>
        <p:spPr>
          <a:xfrm>
            <a:off x="848138" y="1546327"/>
            <a:ext cx="62682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be “spiritually-minded”?</a:t>
            </a:r>
          </a:p>
        </p:txBody>
      </p:sp>
      <p:sp>
        <p:nvSpPr>
          <p:cNvPr id="5" name="Rectángulo 4">
            <a:extLst>
              <a:ext uri="{FF2B5EF4-FFF2-40B4-BE49-F238E27FC236}">
                <a16:creationId xmlns:a16="http://schemas.microsoft.com/office/drawing/2014/main" id="{585CDC09-523F-4BDC-89B0-732A997F8D4C}"/>
              </a:ext>
            </a:extLst>
          </p:cNvPr>
          <p:cNvSpPr/>
          <p:nvPr/>
        </p:nvSpPr>
        <p:spPr>
          <a:xfrm>
            <a:off x="848138" y="1954984"/>
            <a:ext cx="57118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“turn away from your sins”?</a:t>
            </a:r>
          </a:p>
        </p:txBody>
      </p:sp>
      <p:sp>
        <p:nvSpPr>
          <p:cNvPr id="6" name="Rectángulo 5">
            <a:extLst>
              <a:ext uri="{FF2B5EF4-FFF2-40B4-BE49-F238E27FC236}">
                <a16:creationId xmlns:a16="http://schemas.microsoft.com/office/drawing/2014/main" id="{B538B904-C4CD-4D96-B364-62C2AF120812}"/>
              </a:ext>
            </a:extLst>
          </p:cNvPr>
          <p:cNvSpPr/>
          <p:nvPr/>
        </p:nvSpPr>
        <p:spPr>
          <a:xfrm>
            <a:off x="848137" y="2363641"/>
            <a:ext cx="94753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Jacob meant when he said to drink, eat, and “delight in fatness”?</a:t>
            </a:r>
          </a:p>
        </p:txBody>
      </p:sp>
      <p:sp>
        <p:nvSpPr>
          <p:cNvPr id="7" name="Rectángulo 6">
            <a:extLst>
              <a:ext uri="{FF2B5EF4-FFF2-40B4-BE49-F238E27FC236}">
                <a16:creationId xmlns:a16="http://schemas.microsoft.com/office/drawing/2014/main" id="{17888128-E187-45CE-8300-E21B305EDA68}"/>
              </a:ext>
            </a:extLst>
          </p:cNvPr>
          <p:cNvSpPr/>
          <p:nvPr/>
        </p:nvSpPr>
        <p:spPr>
          <a:xfrm>
            <a:off x="3048000" y="2967335"/>
            <a:ext cx="6096000" cy="646331"/>
          </a:xfrm>
          <a:prstGeom prst="rect">
            <a:avLst/>
          </a:prstGeom>
        </p:spPr>
        <p:txBody>
          <a:bodyPr>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As we come to the Lord and live according to His will, we will receive the full blessings of the Atonement. </a:t>
            </a:r>
          </a:p>
        </p:txBody>
      </p:sp>
    </p:spTree>
    <p:extLst>
      <p:ext uri="{BB962C8B-B14F-4D97-AF65-F5344CB8AC3E}">
        <p14:creationId xmlns:p14="http://schemas.microsoft.com/office/powerpoint/2010/main" val="406504069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800" decel="100000"/>
                                        <p:tgtEl>
                                          <p:spTgt spid="6"/>
                                        </p:tgtEl>
                                      </p:cBhvr>
                                    </p:animEffect>
                                    <p:anim calcmode="lin" valueType="num">
                                      <p:cBhvr>
                                        <p:cTn id="25" dur="800" decel="100000" fill="hold"/>
                                        <p:tgtEl>
                                          <p:spTgt spid="6"/>
                                        </p:tgtEl>
                                        <p:attrNameLst>
                                          <p:attrName>style.rotation</p:attrName>
                                        </p:attrNameLst>
                                      </p:cBhvr>
                                      <p:tavLst>
                                        <p:tav tm="0">
                                          <p:val>
                                            <p:fltVal val="-90"/>
                                          </p:val>
                                        </p:tav>
                                        <p:tav tm="100000">
                                          <p:val>
                                            <p:fltVal val="0"/>
                                          </p:val>
                                        </p:tav>
                                      </p:tavLst>
                                    </p:anim>
                                    <p:anim calcmode="lin" valueType="num">
                                      <p:cBhvr>
                                        <p:cTn id="26" dur="800" decel="100000" fill="hold"/>
                                        <p:tgtEl>
                                          <p:spTgt spid="6"/>
                                        </p:tgtEl>
                                        <p:attrNameLst>
                                          <p:attrName>ppt_x</p:attrName>
                                        </p:attrNameLst>
                                      </p:cBhvr>
                                      <p:tavLst>
                                        <p:tav tm="0">
                                          <p:val>
                                            <p:strVal val="#ppt_x+0.4"/>
                                          </p:val>
                                        </p:tav>
                                        <p:tav tm="100000">
                                          <p:val>
                                            <p:strVal val="#ppt_x-0.05"/>
                                          </p:val>
                                        </p:tav>
                                      </p:tavLst>
                                    </p:anim>
                                    <p:anim calcmode="lin" valueType="num">
                                      <p:cBhvr>
                                        <p:cTn id="27" dur="800" decel="100000" fill="hold"/>
                                        <p:tgtEl>
                                          <p:spTgt spid="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232ACD9A-DA70-4062-9258-C74F5F0717B2}"/>
              </a:ext>
            </a:extLst>
          </p:cNvPr>
          <p:cNvSpPr/>
          <p:nvPr/>
        </p:nvSpPr>
        <p:spPr>
          <a:xfrm>
            <a:off x="1762539" y="2274838"/>
            <a:ext cx="8666922" cy="1446550"/>
          </a:xfrm>
          <a:prstGeom prst="rect">
            <a:avLst/>
          </a:prstGeom>
        </p:spPr>
        <p:txBody>
          <a:bodyPr wrap="square">
            <a:spAutoFit/>
          </a:bodyPr>
          <a:lstStyle/>
          <a:p>
            <a:pPr algn="ctr"/>
            <a:r>
              <a:rPr lang="en-US" sz="4400" dirty="0">
                <a:solidFill>
                  <a:srgbClr val="FF6600"/>
                </a:solidFill>
                <a:latin typeface="Comic Sans MS" panose="030F0702030302020204" pitchFamily="66" charset="0"/>
              </a:rPr>
              <a:t>“Jacob encourages his people to rejoice and come to the Lord”</a:t>
            </a:r>
          </a:p>
        </p:txBody>
      </p:sp>
      <p:sp>
        <p:nvSpPr>
          <p:cNvPr id="4" name="Rectángulo 3">
            <a:extLst>
              <a:ext uri="{FF2B5EF4-FFF2-40B4-BE49-F238E27FC236}">
                <a16:creationId xmlns:a16="http://schemas.microsoft.com/office/drawing/2014/main" id="{2C67FAA6-8D26-474C-9D9B-993C4CAD4E99}"/>
              </a:ext>
            </a:extLst>
          </p:cNvPr>
          <p:cNvSpPr/>
          <p:nvPr/>
        </p:nvSpPr>
        <p:spPr>
          <a:xfrm>
            <a:off x="1046921" y="743850"/>
            <a:ext cx="136447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10</a:t>
            </a:r>
          </a:p>
        </p:txBody>
      </p:sp>
    </p:spTree>
    <p:extLst>
      <p:ext uri="{BB962C8B-B14F-4D97-AF65-F5344CB8AC3E}">
        <p14:creationId xmlns:p14="http://schemas.microsoft.com/office/powerpoint/2010/main" val="33182473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F8B95C0-8138-4DAE-808F-8FA6AF1D087D}"/>
              </a:ext>
            </a:extLst>
          </p:cNvPr>
          <p:cNvSpPr/>
          <p:nvPr/>
        </p:nvSpPr>
        <p:spPr>
          <a:xfrm>
            <a:off x="940818" y="5309890"/>
            <a:ext cx="1000533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is repentance an important way to show our gratitude for what the Lord has done for us?</a:t>
            </a:r>
          </a:p>
        </p:txBody>
      </p:sp>
      <p:sp>
        <p:nvSpPr>
          <p:cNvPr id="11" name="Rectángulo 10">
            <a:extLst>
              <a:ext uri="{FF2B5EF4-FFF2-40B4-BE49-F238E27FC236}">
                <a16:creationId xmlns:a16="http://schemas.microsoft.com/office/drawing/2014/main" id="{FE1CAB34-1848-4EC8-A6E2-BA9469CF5155}"/>
              </a:ext>
            </a:extLst>
          </p:cNvPr>
          <p:cNvSpPr/>
          <p:nvPr/>
        </p:nvSpPr>
        <p:spPr>
          <a:xfrm>
            <a:off x="834884" y="1477866"/>
            <a:ext cx="2534406" cy="676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C709989C-3A84-44FF-9E26-DBE19029D1A3}"/>
              </a:ext>
            </a:extLst>
          </p:cNvPr>
          <p:cNvSpPr/>
          <p:nvPr/>
        </p:nvSpPr>
        <p:spPr>
          <a:xfrm>
            <a:off x="834884" y="1835526"/>
            <a:ext cx="10005340" cy="3085422"/>
          </a:xfrm>
          <a:prstGeom prst="roundRect">
            <a:avLst>
              <a:gd name="adj" fmla="val 1090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990FC68A-C9A4-4D55-81EC-1FB45CC264CA}"/>
              </a:ext>
            </a:extLst>
          </p:cNvPr>
          <p:cNvSpPr/>
          <p:nvPr/>
        </p:nvSpPr>
        <p:spPr>
          <a:xfrm>
            <a:off x="927597" y="743850"/>
            <a:ext cx="516840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can we express gratitude for such gifts?</a:t>
            </a:r>
          </a:p>
        </p:txBody>
      </p:sp>
      <p:sp>
        <p:nvSpPr>
          <p:cNvPr id="4" name="Rectángulo 3">
            <a:extLst>
              <a:ext uri="{FF2B5EF4-FFF2-40B4-BE49-F238E27FC236}">
                <a16:creationId xmlns:a16="http://schemas.microsoft.com/office/drawing/2014/main" id="{D2442E6B-D8EF-417F-9F0E-F31582E7FAD2}"/>
              </a:ext>
            </a:extLst>
          </p:cNvPr>
          <p:cNvSpPr/>
          <p:nvPr/>
        </p:nvSpPr>
        <p:spPr>
          <a:xfrm>
            <a:off x="927596" y="1113182"/>
            <a:ext cx="81898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express gratitude for the gift of the Savior’s Atonement?</a:t>
            </a:r>
          </a:p>
        </p:txBody>
      </p:sp>
      <p:sp>
        <p:nvSpPr>
          <p:cNvPr id="5" name="Rectángulo 4">
            <a:extLst>
              <a:ext uri="{FF2B5EF4-FFF2-40B4-BE49-F238E27FC236}">
                <a16:creationId xmlns:a16="http://schemas.microsoft.com/office/drawing/2014/main" id="{AC6C72CF-B3B0-45D4-9086-C8F981E5A265}"/>
              </a:ext>
            </a:extLst>
          </p:cNvPr>
          <p:cNvSpPr/>
          <p:nvPr/>
        </p:nvSpPr>
        <p:spPr>
          <a:xfrm>
            <a:off x="927596" y="1482514"/>
            <a:ext cx="24416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10:20, 23–25</a:t>
            </a:r>
          </a:p>
        </p:txBody>
      </p:sp>
      <p:sp>
        <p:nvSpPr>
          <p:cNvPr id="6" name="Rectángulo 5">
            <a:extLst>
              <a:ext uri="{FF2B5EF4-FFF2-40B4-BE49-F238E27FC236}">
                <a16:creationId xmlns:a16="http://schemas.microsoft.com/office/drawing/2014/main" id="{801728B4-C569-4FD0-B087-50C4A6DCCB15}"/>
              </a:ext>
            </a:extLst>
          </p:cNvPr>
          <p:cNvSpPr/>
          <p:nvPr/>
        </p:nvSpPr>
        <p:spPr>
          <a:xfrm>
            <a:off x="940819" y="1820154"/>
            <a:ext cx="9766938" cy="304698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now, my beloved brethren, seeing that our merciful God has given us so great knowledge concerning these things, let us remember him, and lay aside our sins, and not hang down our heads, for we are not cast off; nevertheless, we have been driven out of the land of our inheritance; but we have been led to a better land, for the Lord has made the sea our path, and we are upon an isle of the sea.</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Therefore, cheer up your hearts, and remember that ye are free to act for yourselves—to choose the way of everlasting death or the way of eternal life.</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Wherefore, my beloved brethren, reconcile yourselves to the will of God, and not to the will of the devil and the flesh; and remember, after ye are reconciled unto God, that it is only in and through the grace of God that ye are saved.</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Wherefore, may God raise you from death by the power of the resurrection, and also from everlasting death by the power of the atonement, that ye may be received into the eternal kingdom of God, that ye may praise him through grace divine. Amen.</a:t>
            </a:r>
          </a:p>
        </p:txBody>
      </p:sp>
      <p:sp>
        <p:nvSpPr>
          <p:cNvPr id="7" name="Rectángulo 6">
            <a:extLst>
              <a:ext uri="{FF2B5EF4-FFF2-40B4-BE49-F238E27FC236}">
                <a16:creationId xmlns:a16="http://schemas.microsoft.com/office/drawing/2014/main" id="{E8748BE9-572E-4947-BAB2-E50DB090D06C}"/>
              </a:ext>
            </a:extLst>
          </p:cNvPr>
          <p:cNvSpPr/>
          <p:nvPr/>
        </p:nvSpPr>
        <p:spPr>
          <a:xfrm>
            <a:off x="940819" y="4960704"/>
            <a:ext cx="597631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want to always remember about Him?</a:t>
            </a:r>
          </a:p>
        </p:txBody>
      </p:sp>
      <p:sp>
        <p:nvSpPr>
          <p:cNvPr id="9" name="Rectángulo 8">
            <a:extLst>
              <a:ext uri="{FF2B5EF4-FFF2-40B4-BE49-F238E27FC236}">
                <a16:creationId xmlns:a16="http://schemas.microsoft.com/office/drawing/2014/main" id="{9841CA12-0D15-470D-A945-00A7E02B154F}"/>
              </a:ext>
            </a:extLst>
          </p:cNvPr>
          <p:cNvSpPr/>
          <p:nvPr/>
        </p:nvSpPr>
        <p:spPr>
          <a:xfrm>
            <a:off x="940818" y="5650690"/>
            <a:ext cx="792826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have you learned about the Savior that helps you to feel hope?</a:t>
            </a:r>
          </a:p>
        </p:txBody>
      </p:sp>
    </p:spTree>
    <p:extLst>
      <p:ext uri="{BB962C8B-B14F-4D97-AF65-F5344CB8AC3E}">
        <p14:creationId xmlns:p14="http://schemas.microsoft.com/office/powerpoint/2010/main" val="415649366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8)">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0" grpId="0" animBg="1"/>
      <p:bldP spid="2" grpId="0"/>
      <p:bldP spid="4" grpId="0"/>
      <p:bldP spid="5"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E95D0BE-EAB8-49D3-9456-26BAAF564B5F}"/>
              </a:ext>
            </a:extLst>
          </p:cNvPr>
          <p:cNvSpPr/>
          <p:nvPr/>
        </p:nvSpPr>
        <p:spPr>
          <a:xfrm>
            <a:off x="954154" y="736002"/>
            <a:ext cx="1685078" cy="628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E6EB46F2-6229-4B37-AE8C-2838089C0746}"/>
              </a:ext>
            </a:extLst>
          </p:cNvPr>
          <p:cNvSpPr/>
          <p:nvPr/>
        </p:nvSpPr>
        <p:spPr>
          <a:xfrm>
            <a:off x="954155" y="1109258"/>
            <a:ext cx="9806609" cy="9311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rPr>
              <a:t>LESSON 30</a:t>
            </a:r>
          </a:p>
          <a:p>
            <a:pPr algn="just"/>
            <a:endParaRPr lang="en-US" b="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ea typeface="FangSong" panose="02010609060101010101" pitchFamily="49" charset="-122"/>
              <a:cs typeface="Aldhabi" panose="01000000000000000000" pitchFamily="2" charset="-78"/>
            </a:endParaRPr>
          </a:p>
        </p:txBody>
      </p:sp>
      <p:sp>
        <p:nvSpPr>
          <p:cNvPr id="2" name="Rectángulo 1">
            <a:extLst>
              <a:ext uri="{FF2B5EF4-FFF2-40B4-BE49-F238E27FC236}">
                <a16:creationId xmlns:a16="http://schemas.microsoft.com/office/drawing/2014/main" id="{8D4BB69A-DCF0-4EB8-BD8B-A3522B9DDCE5}"/>
              </a:ext>
            </a:extLst>
          </p:cNvPr>
          <p:cNvSpPr/>
          <p:nvPr/>
        </p:nvSpPr>
        <p:spPr>
          <a:xfrm>
            <a:off x="954156" y="739926"/>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10:24</a:t>
            </a:r>
          </a:p>
        </p:txBody>
      </p:sp>
      <p:sp>
        <p:nvSpPr>
          <p:cNvPr id="4" name="Rectángulo 3">
            <a:extLst>
              <a:ext uri="{FF2B5EF4-FFF2-40B4-BE49-F238E27FC236}">
                <a16:creationId xmlns:a16="http://schemas.microsoft.com/office/drawing/2014/main" id="{9E9EB3C5-8B3B-4FEA-A058-D08B0DAB8394}"/>
              </a:ext>
            </a:extLst>
          </p:cNvPr>
          <p:cNvSpPr/>
          <p:nvPr/>
        </p:nvSpPr>
        <p:spPr>
          <a:xfrm>
            <a:off x="954155" y="1113182"/>
            <a:ext cx="9806609" cy="923330"/>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Wherefore, my beloved brethren, reconcile yourselves to the will of God, and not to the will of the devil and the flesh; and remember, after ye are reconciled unto God, that it is only in and through the grace of God that ye are saved.</a:t>
            </a:r>
          </a:p>
        </p:txBody>
      </p:sp>
      <p:sp>
        <p:nvSpPr>
          <p:cNvPr id="5" name="Rectángulo 4">
            <a:extLst>
              <a:ext uri="{FF2B5EF4-FFF2-40B4-BE49-F238E27FC236}">
                <a16:creationId xmlns:a16="http://schemas.microsoft.com/office/drawing/2014/main" id="{6474EA5E-2F4C-4EBA-8692-AA0BE17BF239}"/>
              </a:ext>
            </a:extLst>
          </p:cNvPr>
          <p:cNvSpPr/>
          <p:nvPr/>
        </p:nvSpPr>
        <p:spPr>
          <a:xfrm>
            <a:off x="954154" y="2225102"/>
            <a:ext cx="77922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reconcile ourselves to the will of God?</a:t>
            </a:r>
          </a:p>
        </p:txBody>
      </p:sp>
    </p:spTree>
    <p:extLst>
      <p:ext uri="{BB962C8B-B14F-4D97-AF65-F5344CB8AC3E}">
        <p14:creationId xmlns:p14="http://schemas.microsoft.com/office/powerpoint/2010/main" val="144486961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815</Words>
  <Application>Microsoft Office PowerPoint</Application>
  <PresentationFormat>Panorámica</PresentationFormat>
  <Paragraphs>55</Paragraphs>
  <Slides>10</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Arial</vt:lpstr>
      <vt:lpstr>Calibri</vt:lpstr>
      <vt:lpstr>Century Gothic</vt:lpstr>
      <vt:lpstr>Comic Sans MS</vt:lpstr>
      <vt:lpstr>Corbel</vt:lpstr>
      <vt:lpstr>Dante</vt:lpstr>
      <vt:lpstr>Microsoft Tai Le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6212</cp:revision>
  <dcterms:created xsi:type="dcterms:W3CDTF">2018-08-29T04:26:39Z</dcterms:created>
  <dcterms:modified xsi:type="dcterms:W3CDTF">2020-02-03T13:50:31Z</dcterms:modified>
</cp:coreProperties>
</file>