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FF6600"/>
    <a:srgbClr val="E97159"/>
    <a:srgbClr val="FF3300"/>
    <a:srgbClr val="FFCCF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EUhgBU3coP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173AC21-4F37-4362-8521-F66D786280F1}"/>
              </a:ext>
            </a:extLst>
          </p:cNvPr>
          <p:cNvSpPr/>
          <p:nvPr/>
        </p:nvSpPr>
        <p:spPr>
          <a:xfrm>
            <a:off x="1046913" y="3812095"/>
            <a:ext cx="2005676"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21C02A26-E1FF-45F0-8B19-CDF5D21E8590}"/>
              </a:ext>
            </a:extLst>
          </p:cNvPr>
          <p:cNvSpPr/>
          <p:nvPr/>
        </p:nvSpPr>
        <p:spPr>
          <a:xfrm>
            <a:off x="1046913" y="687579"/>
            <a:ext cx="2262157"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E72649E-EDFD-4C30-876A-2C47FCBD74B5}"/>
              </a:ext>
            </a:extLst>
          </p:cNvPr>
          <p:cNvSpPr/>
          <p:nvPr/>
        </p:nvSpPr>
        <p:spPr>
          <a:xfrm>
            <a:off x="1046918" y="4239313"/>
            <a:ext cx="9528313" cy="1799966"/>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2C0B9D6E-83A7-42D1-BC12-1A50F6C0F358}"/>
              </a:ext>
            </a:extLst>
          </p:cNvPr>
          <p:cNvSpPr/>
          <p:nvPr/>
        </p:nvSpPr>
        <p:spPr>
          <a:xfrm>
            <a:off x="1046918" y="1109258"/>
            <a:ext cx="9528313" cy="2267754"/>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9FA6F014-F733-4C9C-A38F-1ED95BF5CA37}"/>
              </a:ext>
            </a:extLst>
          </p:cNvPr>
          <p:cNvSpPr/>
          <p:nvPr/>
        </p:nvSpPr>
        <p:spPr>
          <a:xfrm>
            <a:off x="1046921" y="739926"/>
            <a:ext cx="22621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9:15-16, 27</a:t>
            </a:r>
          </a:p>
        </p:txBody>
      </p:sp>
      <p:sp>
        <p:nvSpPr>
          <p:cNvPr id="4" name="Rectángulo 3">
            <a:extLst>
              <a:ext uri="{FF2B5EF4-FFF2-40B4-BE49-F238E27FC236}">
                <a16:creationId xmlns:a16="http://schemas.microsoft.com/office/drawing/2014/main" id="{87C6C72D-DA3A-46F0-BB75-BA0877049CC8}"/>
              </a:ext>
            </a:extLst>
          </p:cNvPr>
          <p:cNvSpPr/>
          <p:nvPr/>
        </p:nvSpPr>
        <p:spPr>
          <a:xfrm>
            <a:off x="1046921" y="1109258"/>
            <a:ext cx="9528314"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it shall come to pass that when all men shall have passed from this first death unto life, insomuch as they have become immortal, they must appear before the judgment-seat of the Holy One of Israel; and then cometh the judgment, and then must they be judged according to the holy judgment of God.</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assuredly, as the Lord liveth, for the Lord God hath spoken it, and it is his eternal word, which cannot pass away, that they who are righteous shall be righteous still, and they who are filthy shall be filthy still; wherefore, they who are filthy are the devil and his angels; and they shall go away into everlasting fire, prepared for them; and their torment is as a lake of fire and brimstone, whose flame ascendeth up forever and ever and has no end.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141D1CA-FCE2-4937-BBB3-FF2B1ED5B61C}"/>
              </a:ext>
            </a:extLst>
          </p:cNvPr>
          <p:cNvSpPr/>
          <p:nvPr/>
        </p:nvSpPr>
        <p:spPr>
          <a:xfrm>
            <a:off x="1046921" y="3417582"/>
            <a:ext cx="940904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Jacob describe the state of people who will appear before God in their sins?</a:t>
            </a:r>
          </a:p>
        </p:txBody>
      </p:sp>
      <p:sp>
        <p:nvSpPr>
          <p:cNvPr id="7" name="Rectángulo 6">
            <a:extLst>
              <a:ext uri="{FF2B5EF4-FFF2-40B4-BE49-F238E27FC236}">
                <a16:creationId xmlns:a16="http://schemas.microsoft.com/office/drawing/2014/main" id="{C6C98516-5DAD-4DC5-B341-F4C0C9C8D6D8}"/>
              </a:ext>
            </a:extLst>
          </p:cNvPr>
          <p:cNvSpPr/>
          <p:nvPr/>
        </p:nvSpPr>
        <p:spPr>
          <a:xfrm>
            <a:off x="1046921" y="3870038"/>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9:14, 18 </a:t>
            </a:r>
          </a:p>
        </p:txBody>
      </p:sp>
      <p:sp>
        <p:nvSpPr>
          <p:cNvPr id="8" name="Rectángulo 7">
            <a:extLst>
              <a:ext uri="{FF2B5EF4-FFF2-40B4-BE49-F238E27FC236}">
                <a16:creationId xmlns:a16="http://schemas.microsoft.com/office/drawing/2014/main" id="{99A577BF-C30F-465F-9990-EC35E81C446A}"/>
              </a:ext>
            </a:extLst>
          </p:cNvPr>
          <p:cNvSpPr/>
          <p:nvPr/>
        </p:nvSpPr>
        <p:spPr>
          <a:xfrm>
            <a:off x="1046920" y="4239370"/>
            <a:ext cx="9528313" cy="1815882"/>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Wherefore, we shall have a perfect knowledge of all our guilt, and our uncleanness, and our nakedness; and the righteous shall have a perfect knowledge of their enjoyment, and their righteousness, being clothed with purity, yea, even with the robe of righteousness.</a:t>
            </a:r>
          </a:p>
          <a:p>
            <a:pPr algn="just"/>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But, behold, the righteous, the saints of the Holy One of Israel, they who have believed in the Holy One of Israel, they who have endured the crosses of the world, and despised the shame of it, they shall inherit the kingdom of God, which was prepared for them from the foundation of the world, and their joy shall be full forever.</a:t>
            </a:r>
          </a:p>
        </p:txBody>
      </p:sp>
      <p:sp>
        <p:nvSpPr>
          <p:cNvPr id="9" name="Rectángulo 8">
            <a:extLst>
              <a:ext uri="{FF2B5EF4-FFF2-40B4-BE49-F238E27FC236}">
                <a16:creationId xmlns:a16="http://schemas.microsoft.com/office/drawing/2014/main" id="{F18245BA-D88F-4F4E-B5FE-AB6B4C1F1C50}"/>
              </a:ext>
            </a:extLst>
          </p:cNvPr>
          <p:cNvSpPr/>
          <p:nvPr/>
        </p:nvSpPr>
        <p:spPr>
          <a:xfrm>
            <a:off x="1046918" y="6039279"/>
            <a:ext cx="940904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did Jacob describe the state of people who will appear before God in purity?</a:t>
            </a:r>
          </a:p>
        </p:txBody>
      </p:sp>
    </p:spTree>
    <p:extLst>
      <p:ext uri="{BB962C8B-B14F-4D97-AF65-F5344CB8AC3E}">
        <p14:creationId xmlns:p14="http://schemas.microsoft.com/office/powerpoint/2010/main" val="4277735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516318AC-A3C2-4BE5-BF5D-83ACE50CFCC6}"/>
              </a:ext>
            </a:extLst>
          </p:cNvPr>
          <p:cNvSpPr/>
          <p:nvPr/>
        </p:nvSpPr>
        <p:spPr>
          <a:xfrm>
            <a:off x="1172817" y="2397948"/>
            <a:ext cx="9256644" cy="2062103"/>
          </a:xfrm>
          <a:prstGeom prst="rect">
            <a:avLst/>
          </a:prstGeom>
        </p:spPr>
        <p:txBody>
          <a:bodyPr wrap="square">
            <a:spAutoFit/>
          </a:bodyPr>
          <a:lstStyle/>
          <a:p>
            <a:pPr algn="ctr"/>
            <a:r>
              <a:rPr lang="en-US" sz="3200" b="1" i="1" dirty="0">
                <a:solidFill>
                  <a:schemeClr val="accent1">
                    <a:lumMod val="75000"/>
                  </a:schemeClr>
                </a:solidFill>
                <a:latin typeface="Arial" panose="020B0604020202020204" pitchFamily="34" charset="0"/>
                <a:cs typeface="Arial" panose="020B0604020202020204" pitchFamily="34" charset="0"/>
              </a:rPr>
              <a:t>Through the Atonement of Jesus Christ, we can overcome the consequences of our sins as we have faith in Jesus Christ, repent, are baptized, and endure to the end. </a:t>
            </a:r>
          </a:p>
        </p:txBody>
      </p:sp>
    </p:spTree>
    <p:extLst>
      <p:ext uri="{BB962C8B-B14F-4D97-AF65-F5344CB8AC3E}">
        <p14:creationId xmlns:p14="http://schemas.microsoft.com/office/powerpoint/2010/main" val="2406431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The Savior Understands Me">
            <a:hlinkClick r:id="" action="ppaction://media"/>
            <a:extLst>
              <a:ext uri="{FF2B5EF4-FFF2-40B4-BE49-F238E27FC236}">
                <a16:creationId xmlns:a16="http://schemas.microsoft.com/office/drawing/2014/main" id="{48D3B403-3094-48A7-9904-8DB7752C4478}"/>
              </a:ext>
            </a:extLst>
          </p:cNvPr>
          <p:cNvPicPr>
            <a:picLocks noRot="1" noChangeAspect="1"/>
          </p:cNvPicPr>
          <p:nvPr>
            <a:videoFile r:link="rId1"/>
          </p:nvPr>
        </p:nvPicPr>
        <p:blipFill>
          <a:blip r:embed="rId3"/>
          <a:stretch>
            <a:fillRect/>
          </a:stretch>
        </p:blipFill>
        <p:spPr>
          <a:xfrm>
            <a:off x="1859797" y="1158014"/>
            <a:ext cx="8074617" cy="45419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Subtitle 4">
            <a:extLst>
              <a:ext uri="{FF2B5EF4-FFF2-40B4-BE49-F238E27FC236}">
                <a16:creationId xmlns:a16="http://schemas.microsoft.com/office/drawing/2014/main" id="{BD9C3915-9034-4607-A82D-FE5B39D96A52}"/>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Tree>
    <p:extLst>
      <p:ext uri="{BB962C8B-B14F-4D97-AF65-F5344CB8AC3E}">
        <p14:creationId xmlns:p14="http://schemas.microsoft.com/office/powerpoint/2010/main" val="36192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4" name="Rectángulo 3">
            <a:extLst>
              <a:ext uri="{FF2B5EF4-FFF2-40B4-BE49-F238E27FC236}">
                <a16:creationId xmlns:a16="http://schemas.microsoft.com/office/drawing/2014/main" id="{9FC2F885-5344-4C0C-8C0A-5A2609BFE191}"/>
              </a:ext>
            </a:extLst>
          </p:cNvPr>
          <p:cNvSpPr/>
          <p:nvPr/>
        </p:nvSpPr>
        <p:spPr>
          <a:xfrm>
            <a:off x="3586338" y="2967335"/>
            <a:ext cx="4448654" cy="923330"/>
          </a:xfrm>
          <a:prstGeom prst="rect">
            <a:avLst/>
          </a:prstGeom>
        </p:spPr>
        <p:txBody>
          <a:bodyPr wrap="none">
            <a:spAutoFit/>
          </a:bodyPr>
          <a:lstStyle/>
          <a:p>
            <a:r>
              <a:rPr lang="en-US" sz="5400" dirty="0">
                <a:solidFill>
                  <a:srgbClr val="FF0000"/>
                </a:solidFill>
                <a:latin typeface="Dubai" panose="020B0503030403030204" pitchFamily="34" charset="-78"/>
                <a:cs typeface="Dubai" panose="020B0503030403030204" pitchFamily="34" charset="-78"/>
              </a:rPr>
              <a:t>2 Nephi 9:1-26</a:t>
            </a:r>
          </a:p>
        </p:txBody>
      </p:sp>
    </p:spTree>
    <p:extLst>
      <p:ext uri="{BB962C8B-B14F-4D97-AF65-F5344CB8AC3E}">
        <p14:creationId xmlns:p14="http://schemas.microsoft.com/office/powerpoint/2010/main" val="422768621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CDBB0D06-BAED-4531-8255-ED478AACAB66}"/>
              </a:ext>
            </a:extLst>
          </p:cNvPr>
          <p:cNvSpPr/>
          <p:nvPr/>
        </p:nvSpPr>
        <p:spPr>
          <a:xfrm>
            <a:off x="846899" y="743850"/>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9:1–9</a:t>
            </a:r>
          </a:p>
        </p:txBody>
      </p:sp>
      <p:sp>
        <p:nvSpPr>
          <p:cNvPr id="4" name="Rectángulo 3">
            <a:extLst>
              <a:ext uri="{FF2B5EF4-FFF2-40B4-BE49-F238E27FC236}">
                <a16:creationId xmlns:a16="http://schemas.microsoft.com/office/drawing/2014/main" id="{786BCA5E-2545-486D-90B8-E3D252ED9FD5}"/>
              </a:ext>
            </a:extLst>
          </p:cNvPr>
          <p:cNvSpPr/>
          <p:nvPr/>
        </p:nvSpPr>
        <p:spPr>
          <a:xfrm>
            <a:off x="2962770" y="2767280"/>
            <a:ext cx="6266459" cy="1323439"/>
          </a:xfrm>
          <a:prstGeom prst="rect">
            <a:avLst/>
          </a:prstGeom>
        </p:spPr>
        <p:txBody>
          <a:bodyPr wrap="none">
            <a:spAutoFit/>
          </a:bodyPr>
          <a:lstStyle/>
          <a:p>
            <a:pPr algn="ctr"/>
            <a:r>
              <a:rPr lang="en-US" sz="4000" dirty="0">
                <a:solidFill>
                  <a:srgbClr val="00B050"/>
                </a:solidFill>
                <a:latin typeface="Microsoft PhagsPa" panose="020B0502040204020203" pitchFamily="34" charset="0"/>
              </a:rPr>
              <a:t>“Jacob explains the effects </a:t>
            </a:r>
          </a:p>
          <a:p>
            <a:pPr algn="ctr"/>
            <a:r>
              <a:rPr lang="en-US" sz="4000" dirty="0">
                <a:solidFill>
                  <a:srgbClr val="00B050"/>
                </a:solidFill>
                <a:latin typeface="Microsoft PhagsPa" panose="020B0502040204020203" pitchFamily="34" charset="0"/>
              </a:rPr>
              <a:t>of the Fall”</a:t>
            </a:r>
          </a:p>
        </p:txBody>
      </p:sp>
    </p:spTree>
    <p:extLst>
      <p:ext uri="{BB962C8B-B14F-4D97-AF65-F5344CB8AC3E}">
        <p14:creationId xmlns:p14="http://schemas.microsoft.com/office/powerpoint/2010/main" val="346943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33A64D4-8F24-4A88-ADC3-3DE78281C93B}"/>
              </a:ext>
            </a:extLst>
          </p:cNvPr>
          <p:cNvSpPr/>
          <p:nvPr/>
        </p:nvSpPr>
        <p:spPr>
          <a:xfrm>
            <a:off x="967408" y="1271282"/>
            <a:ext cx="1556836"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7B3F7174-6D8E-4F9A-B063-8BC1AA151529}"/>
              </a:ext>
            </a:extLst>
          </p:cNvPr>
          <p:cNvSpPr/>
          <p:nvPr/>
        </p:nvSpPr>
        <p:spPr>
          <a:xfrm>
            <a:off x="967408" y="1628730"/>
            <a:ext cx="9660836" cy="889544"/>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D41E6B6F-F32F-4B3E-91B0-2AD2CFA53984}"/>
              </a:ext>
            </a:extLst>
          </p:cNvPr>
          <p:cNvSpPr/>
          <p:nvPr/>
        </p:nvSpPr>
        <p:spPr>
          <a:xfrm>
            <a:off x="940903" y="790016"/>
            <a:ext cx="72224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comes to mind when you think of an awful monster?</a:t>
            </a:r>
          </a:p>
        </p:txBody>
      </p:sp>
      <p:sp>
        <p:nvSpPr>
          <p:cNvPr id="4" name="Rectángulo 3">
            <a:extLst>
              <a:ext uri="{FF2B5EF4-FFF2-40B4-BE49-F238E27FC236}">
                <a16:creationId xmlns:a16="http://schemas.microsoft.com/office/drawing/2014/main" id="{B1060492-04AF-442E-A62D-BC257B22012E}"/>
              </a:ext>
            </a:extLst>
          </p:cNvPr>
          <p:cNvSpPr/>
          <p:nvPr/>
        </p:nvSpPr>
        <p:spPr>
          <a:xfrm>
            <a:off x="940903" y="1271282"/>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9:10</a:t>
            </a:r>
          </a:p>
        </p:txBody>
      </p:sp>
      <p:sp>
        <p:nvSpPr>
          <p:cNvPr id="5" name="Rectángulo 4">
            <a:extLst>
              <a:ext uri="{FF2B5EF4-FFF2-40B4-BE49-F238E27FC236}">
                <a16:creationId xmlns:a16="http://schemas.microsoft.com/office/drawing/2014/main" id="{80F659BC-8AFE-4922-BE5D-6CE9DB4CB4A8}"/>
              </a:ext>
            </a:extLst>
          </p:cNvPr>
          <p:cNvSpPr/>
          <p:nvPr/>
        </p:nvSpPr>
        <p:spPr>
          <a:xfrm>
            <a:off x="940903" y="1573695"/>
            <a:ext cx="966083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 how great the goodness of our God, who prepareth a way for our escape from the grasp of this awful monster; yea, that monster, death and hell, which I call the death of the body, and also the death of the spirit.</a:t>
            </a:r>
          </a:p>
        </p:txBody>
      </p:sp>
      <p:sp>
        <p:nvSpPr>
          <p:cNvPr id="6" name="Rectángulo 5">
            <a:extLst>
              <a:ext uri="{FF2B5EF4-FFF2-40B4-BE49-F238E27FC236}">
                <a16:creationId xmlns:a16="http://schemas.microsoft.com/office/drawing/2014/main" id="{F4D419FF-8EE0-40FB-8566-EADCA170697C}"/>
              </a:ext>
            </a:extLst>
          </p:cNvPr>
          <p:cNvSpPr/>
          <p:nvPr/>
        </p:nvSpPr>
        <p:spPr>
          <a:xfrm>
            <a:off x="1871828" y="4809027"/>
            <a:ext cx="2537874" cy="646331"/>
          </a:xfrm>
          <a:prstGeom prst="rect">
            <a:avLst/>
          </a:prstGeom>
        </p:spPr>
        <p:txBody>
          <a:bodyPr wrap="none">
            <a:spAutoFit/>
          </a:bodyPr>
          <a:lstStyle/>
          <a:p>
            <a:pPr algn="ctr"/>
            <a:r>
              <a:rPr lang="en-US" dirty="0">
                <a:solidFill>
                  <a:schemeClr val="bg1"/>
                </a:solidFill>
                <a:effectLst>
                  <a:outerShdw blurRad="38100" dist="38100" dir="2700000" algn="tl">
                    <a:srgbClr val="000000">
                      <a:alpha val="43137"/>
                    </a:srgbClr>
                  </a:outerShdw>
                </a:effectLst>
              </a:rPr>
              <a:t>Death</a:t>
            </a:r>
          </a:p>
          <a:p>
            <a:pPr algn="ctr"/>
            <a:r>
              <a:rPr lang="en-US" dirty="0">
                <a:solidFill>
                  <a:schemeClr val="bg1"/>
                </a:solidFill>
                <a:effectLst>
                  <a:outerShdw blurRad="38100" dist="38100" dir="2700000" algn="tl">
                    <a:srgbClr val="000000">
                      <a:alpha val="43137"/>
                    </a:srgbClr>
                  </a:outerShdw>
                </a:effectLst>
              </a:rPr>
              <a:t>“death of the body” </a:t>
            </a:r>
          </a:p>
        </p:txBody>
      </p:sp>
      <p:sp>
        <p:nvSpPr>
          <p:cNvPr id="7" name="Rectángulo 6">
            <a:extLst>
              <a:ext uri="{FF2B5EF4-FFF2-40B4-BE49-F238E27FC236}">
                <a16:creationId xmlns:a16="http://schemas.microsoft.com/office/drawing/2014/main" id="{E25F5A98-435D-49E1-8ECD-8E3FC67935D4}"/>
              </a:ext>
            </a:extLst>
          </p:cNvPr>
          <p:cNvSpPr/>
          <p:nvPr/>
        </p:nvSpPr>
        <p:spPr>
          <a:xfrm>
            <a:off x="7387857" y="4809027"/>
            <a:ext cx="2108269" cy="646331"/>
          </a:xfrm>
          <a:prstGeom prst="rect">
            <a:avLst/>
          </a:prstGeom>
        </p:spPr>
        <p:txBody>
          <a:bodyPr wrap="none">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Hell</a:t>
            </a:r>
          </a:p>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“death of the spirit”</a:t>
            </a:r>
          </a:p>
        </p:txBody>
      </p:sp>
      <p:sp>
        <p:nvSpPr>
          <p:cNvPr id="8" name="Rectángulo 7">
            <a:extLst>
              <a:ext uri="{FF2B5EF4-FFF2-40B4-BE49-F238E27FC236}">
                <a16:creationId xmlns:a16="http://schemas.microsoft.com/office/drawing/2014/main" id="{2BC9D9E4-2549-4E76-B37E-8B67A1BD7901}"/>
              </a:ext>
            </a:extLst>
          </p:cNvPr>
          <p:cNvSpPr/>
          <p:nvPr/>
        </p:nvSpPr>
        <p:spPr>
          <a:xfrm>
            <a:off x="5214188" y="3059668"/>
            <a:ext cx="1763624"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Awful Monster</a:t>
            </a:r>
          </a:p>
        </p:txBody>
      </p:sp>
      <p:cxnSp>
        <p:nvCxnSpPr>
          <p:cNvPr id="10" name="Conector recto 9">
            <a:extLst>
              <a:ext uri="{FF2B5EF4-FFF2-40B4-BE49-F238E27FC236}">
                <a16:creationId xmlns:a16="http://schemas.microsoft.com/office/drawing/2014/main" id="{E5BA0FBC-D20D-48F2-B8E9-A4AD7A72C4FF}"/>
              </a:ext>
            </a:extLst>
          </p:cNvPr>
          <p:cNvCxnSpPr>
            <a:cxnSpLocks/>
          </p:cNvCxnSpPr>
          <p:nvPr/>
        </p:nvCxnSpPr>
        <p:spPr>
          <a:xfrm flipH="1">
            <a:off x="3803375" y="3429000"/>
            <a:ext cx="1487515" cy="1259821"/>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60BDEE2D-FD3D-4B46-9E3A-B38B67FA3D83}"/>
              </a:ext>
            </a:extLst>
          </p:cNvPr>
          <p:cNvCxnSpPr>
            <a:cxnSpLocks/>
          </p:cNvCxnSpPr>
          <p:nvPr/>
        </p:nvCxnSpPr>
        <p:spPr>
          <a:xfrm flipH="1" flipV="1">
            <a:off x="6901111" y="3429000"/>
            <a:ext cx="973493" cy="14849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948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5"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par>
                                <p:cTn id="39" presetID="55"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809935BE-7B0E-4B58-94BD-8E67028D420D}"/>
              </a:ext>
            </a:extLst>
          </p:cNvPr>
          <p:cNvSpPr/>
          <p:nvPr/>
        </p:nvSpPr>
        <p:spPr>
          <a:xfrm>
            <a:off x="1124339" y="2977990"/>
            <a:ext cx="1736372" cy="7429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0BC99A50-4073-4689-B812-39C2A552CA7A}"/>
              </a:ext>
            </a:extLst>
          </p:cNvPr>
          <p:cNvSpPr/>
          <p:nvPr/>
        </p:nvSpPr>
        <p:spPr>
          <a:xfrm>
            <a:off x="1188456" y="970397"/>
            <a:ext cx="1556836"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3EA13F7-6E1C-4000-AAA0-6459A3E3E003}"/>
              </a:ext>
            </a:extLst>
          </p:cNvPr>
          <p:cNvSpPr/>
          <p:nvPr/>
        </p:nvSpPr>
        <p:spPr>
          <a:xfrm>
            <a:off x="1188457" y="1307147"/>
            <a:ext cx="9528313" cy="1181955"/>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0A49A67-DE89-4D24-AF07-1620DEA424C5}"/>
              </a:ext>
            </a:extLst>
          </p:cNvPr>
          <p:cNvSpPr/>
          <p:nvPr/>
        </p:nvSpPr>
        <p:spPr>
          <a:xfrm>
            <a:off x="1126433" y="3393488"/>
            <a:ext cx="9528313" cy="3046988"/>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BB246606-594F-4022-83AD-513F0A69C77B}"/>
              </a:ext>
            </a:extLst>
          </p:cNvPr>
          <p:cNvSpPr/>
          <p:nvPr/>
        </p:nvSpPr>
        <p:spPr>
          <a:xfrm>
            <a:off x="1188459" y="928516"/>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9:6 </a:t>
            </a:r>
          </a:p>
        </p:txBody>
      </p:sp>
      <p:sp>
        <p:nvSpPr>
          <p:cNvPr id="4" name="Rectángulo 3">
            <a:extLst>
              <a:ext uri="{FF2B5EF4-FFF2-40B4-BE49-F238E27FC236}">
                <a16:creationId xmlns:a16="http://schemas.microsoft.com/office/drawing/2014/main" id="{F805DB57-D7C1-492C-B1F9-B5DDE08FE12C}"/>
              </a:ext>
            </a:extLst>
          </p:cNvPr>
          <p:cNvSpPr/>
          <p:nvPr/>
        </p:nvSpPr>
        <p:spPr>
          <a:xfrm>
            <a:off x="1188458" y="1297848"/>
            <a:ext cx="946628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as death hath passed upon all men, to fulfil the merciful plan of the great Creator, there must needs be a power of resurrection, and the resurrection must needs come unto man by reason of the fall; and the fall came by reason of transgression; and because man became fallen they were cut off from the presence of the Lord.</a:t>
            </a:r>
          </a:p>
        </p:txBody>
      </p:sp>
      <p:sp>
        <p:nvSpPr>
          <p:cNvPr id="5" name="Rectángulo 4">
            <a:extLst>
              <a:ext uri="{FF2B5EF4-FFF2-40B4-BE49-F238E27FC236}">
                <a16:creationId xmlns:a16="http://schemas.microsoft.com/office/drawing/2014/main" id="{9DC60329-AF01-4DD0-9C89-6A76C1789B32}"/>
              </a:ext>
            </a:extLst>
          </p:cNvPr>
          <p:cNvSpPr/>
          <p:nvPr/>
        </p:nvSpPr>
        <p:spPr>
          <a:xfrm>
            <a:off x="1188458" y="2544343"/>
            <a:ext cx="74917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event brought physical death and spiritual death to all of us?</a:t>
            </a:r>
          </a:p>
        </p:txBody>
      </p:sp>
      <p:sp>
        <p:nvSpPr>
          <p:cNvPr id="6" name="Rectángulo 5">
            <a:extLst>
              <a:ext uri="{FF2B5EF4-FFF2-40B4-BE49-F238E27FC236}">
                <a16:creationId xmlns:a16="http://schemas.microsoft.com/office/drawing/2014/main" id="{6260016E-1D21-4843-8B82-360C9B7796D3}"/>
              </a:ext>
            </a:extLst>
          </p:cNvPr>
          <p:cNvSpPr/>
          <p:nvPr/>
        </p:nvSpPr>
        <p:spPr>
          <a:xfrm>
            <a:off x="1188458" y="3021924"/>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9:7–9</a:t>
            </a:r>
          </a:p>
        </p:txBody>
      </p:sp>
      <p:sp>
        <p:nvSpPr>
          <p:cNvPr id="7" name="Rectángulo 6">
            <a:extLst>
              <a:ext uri="{FF2B5EF4-FFF2-40B4-BE49-F238E27FC236}">
                <a16:creationId xmlns:a16="http://schemas.microsoft.com/office/drawing/2014/main" id="{827A2608-7CF0-41E3-8870-F11692FE8B66}"/>
              </a:ext>
            </a:extLst>
          </p:cNvPr>
          <p:cNvSpPr/>
          <p:nvPr/>
        </p:nvSpPr>
        <p:spPr>
          <a:xfrm>
            <a:off x="1188457" y="3393489"/>
            <a:ext cx="9466289"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Wherefore, it must needs be an infinite atonement—save it should be an infinite atonement this corruption could not put on incorruption. Wherefore, the first judgment which came upon man must needs have remained to an endless duration. And if so, this flesh must have laid down to rot and to crumble to its mother earth, to rise no more.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O the wisdom of God, his mercy and grace! For behold, if the flesh should rise no more our spirits must become subject to that angel who fell from before the presence of the Eternal God, and became the devil, to rise no more.</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our spirits must have become like unto him, and we become devils, angels to a devil, to be shut out from the presence of our God, and to remain with the father of lies, in misery, like unto himself; yea, to that being who beguiled our first parents, who </a:t>
            </a:r>
            <a:r>
              <a:rPr lang="en-US" sz="1600" dirty="0" err="1">
                <a:solidFill>
                  <a:schemeClr val="bg1"/>
                </a:solidFill>
                <a:latin typeface="Arial" panose="020B0604020202020204" pitchFamily="34" charset="0"/>
                <a:cs typeface="Arial" panose="020B0604020202020204" pitchFamily="34" charset="0"/>
              </a:rPr>
              <a:t>transformeth</a:t>
            </a:r>
            <a:r>
              <a:rPr lang="en-US" sz="1600" dirty="0">
                <a:solidFill>
                  <a:schemeClr val="bg1"/>
                </a:solidFill>
                <a:latin typeface="Arial" panose="020B0604020202020204" pitchFamily="34" charset="0"/>
                <a:cs typeface="Arial" panose="020B0604020202020204" pitchFamily="34" charset="0"/>
              </a:rPr>
              <a:t> himself nigh unto an angel of light, and stirreth up the children of men unto secret combinations of murder and all manner of secret works of darkness.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24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637F1861-EDE7-480A-8DF6-8D121248824F}"/>
              </a:ext>
            </a:extLst>
          </p:cNvPr>
          <p:cNvSpPr/>
          <p:nvPr/>
        </p:nvSpPr>
        <p:spPr>
          <a:xfrm>
            <a:off x="1954695" y="1843950"/>
            <a:ext cx="8282609" cy="3170099"/>
          </a:xfrm>
          <a:prstGeom prst="rect">
            <a:avLst/>
          </a:prstGeom>
        </p:spPr>
        <p:txBody>
          <a:bodyPr wrap="square">
            <a:spAutoFit/>
          </a:bodyPr>
          <a:lstStyle/>
          <a:p>
            <a:pPr algn="ctr"/>
            <a:r>
              <a:rPr lang="en-US" sz="4000" dirty="0">
                <a:solidFill>
                  <a:schemeClr val="accent2">
                    <a:lumMod val="75000"/>
                  </a:schemeClr>
                </a:solidFill>
                <a:latin typeface="Algerian" panose="04020705040A02060702" pitchFamily="82" charset="0"/>
              </a:rPr>
              <a:t>“Jacob teaches that through the Atonement, the Savior delivers us from the effects of the Fall and offers us forgiveness from our sins”</a:t>
            </a:r>
          </a:p>
        </p:txBody>
      </p:sp>
      <p:sp>
        <p:nvSpPr>
          <p:cNvPr id="4" name="Rectángulo 3">
            <a:extLst>
              <a:ext uri="{FF2B5EF4-FFF2-40B4-BE49-F238E27FC236}">
                <a16:creationId xmlns:a16="http://schemas.microsoft.com/office/drawing/2014/main" id="{BD2CB4AC-0E71-4D48-89F1-D3EEB93E1918}"/>
              </a:ext>
            </a:extLst>
          </p:cNvPr>
          <p:cNvSpPr/>
          <p:nvPr/>
        </p:nvSpPr>
        <p:spPr>
          <a:xfrm>
            <a:off x="837929" y="739926"/>
            <a:ext cx="1917513" cy="369332"/>
          </a:xfrm>
          <a:prstGeom prst="rect">
            <a:avLst/>
          </a:prstGeom>
        </p:spPr>
        <p:txBody>
          <a:bodyPr wrap="none">
            <a:spAutoFit/>
          </a:bodyPr>
          <a:lstStyle/>
          <a:p>
            <a:r>
              <a:rPr lang="en-US" b="1" dirty="0">
                <a:solidFill>
                  <a:schemeClr val="bg1"/>
                </a:solidFill>
              </a:rPr>
              <a:t>2 Nephi 9:10-26</a:t>
            </a:r>
          </a:p>
        </p:txBody>
      </p:sp>
    </p:spTree>
    <p:extLst>
      <p:ext uri="{BB962C8B-B14F-4D97-AF65-F5344CB8AC3E}">
        <p14:creationId xmlns:p14="http://schemas.microsoft.com/office/powerpoint/2010/main" val="22396163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1BBAE9B-993D-4AD7-B64C-A3EE1D55ED8A}"/>
              </a:ext>
            </a:extLst>
          </p:cNvPr>
          <p:cNvSpPr/>
          <p:nvPr/>
        </p:nvSpPr>
        <p:spPr>
          <a:xfrm>
            <a:off x="680952" y="928516"/>
            <a:ext cx="1556836"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F2EE1D7C-CDB7-470D-B426-C8CB0D5BC7AF}"/>
              </a:ext>
            </a:extLst>
          </p:cNvPr>
          <p:cNvSpPr/>
          <p:nvPr/>
        </p:nvSpPr>
        <p:spPr>
          <a:xfrm>
            <a:off x="675862" y="1297848"/>
            <a:ext cx="9912624" cy="923330"/>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7FCBA763-68EA-4E80-BFAE-21BD60D218F7}"/>
              </a:ext>
            </a:extLst>
          </p:cNvPr>
          <p:cNvSpPr/>
          <p:nvPr/>
        </p:nvSpPr>
        <p:spPr>
          <a:xfrm>
            <a:off x="647260" y="928516"/>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9:10.</a:t>
            </a:r>
          </a:p>
        </p:txBody>
      </p:sp>
      <p:sp>
        <p:nvSpPr>
          <p:cNvPr id="4" name="Rectángulo 3">
            <a:extLst>
              <a:ext uri="{FF2B5EF4-FFF2-40B4-BE49-F238E27FC236}">
                <a16:creationId xmlns:a16="http://schemas.microsoft.com/office/drawing/2014/main" id="{804CF471-4024-418F-BC6E-7D49E751F829}"/>
              </a:ext>
            </a:extLst>
          </p:cNvPr>
          <p:cNvSpPr/>
          <p:nvPr/>
        </p:nvSpPr>
        <p:spPr>
          <a:xfrm>
            <a:off x="647259" y="1297848"/>
            <a:ext cx="994122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 how great the goodness of our God, who prepareth a way for our escape from the grasp of this awful monster; yea, that monster, death and hell, which I call the death of the body, and also the death of the spirit.</a:t>
            </a:r>
          </a:p>
        </p:txBody>
      </p:sp>
      <p:sp>
        <p:nvSpPr>
          <p:cNvPr id="5" name="Rectángulo 4">
            <a:extLst>
              <a:ext uri="{FF2B5EF4-FFF2-40B4-BE49-F238E27FC236}">
                <a16:creationId xmlns:a16="http://schemas.microsoft.com/office/drawing/2014/main" id="{F780C973-9B3D-4B59-BA58-BAB169E32154}"/>
              </a:ext>
            </a:extLst>
          </p:cNvPr>
          <p:cNvSpPr/>
          <p:nvPr/>
        </p:nvSpPr>
        <p:spPr>
          <a:xfrm>
            <a:off x="4230746" y="3244334"/>
            <a:ext cx="373050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has God prepared for us?</a:t>
            </a:r>
          </a:p>
        </p:txBody>
      </p:sp>
    </p:spTree>
    <p:extLst>
      <p:ext uri="{BB962C8B-B14F-4D97-AF65-F5344CB8AC3E}">
        <p14:creationId xmlns:p14="http://schemas.microsoft.com/office/powerpoint/2010/main" val="2136537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CB19CA8-522D-42C6-9D5C-973D0CC8F336}"/>
              </a:ext>
            </a:extLst>
          </p:cNvPr>
          <p:cNvSpPr/>
          <p:nvPr/>
        </p:nvSpPr>
        <p:spPr>
          <a:xfrm>
            <a:off x="1000538" y="3747327"/>
            <a:ext cx="2693753"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A09BAE12-D248-4672-B0BD-5B1E415DA1DC}"/>
              </a:ext>
            </a:extLst>
          </p:cNvPr>
          <p:cNvSpPr/>
          <p:nvPr/>
        </p:nvSpPr>
        <p:spPr>
          <a:xfrm>
            <a:off x="1046917" y="896328"/>
            <a:ext cx="2198037"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2CFEC32-E16D-4C65-9B3D-7F18B0FD9BB7}"/>
              </a:ext>
            </a:extLst>
          </p:cNvPr>
          <p:cNvSpPr/>
          <p:nvPr/>
        </p:nvSpPr>
        <p:spPr>
          <a:xfrm>
            <a:off x="987287" y="4067836"/>
            <a:ext cx="9780103" cy="2543690"/>
          </a:xfrm>
          <a:prstGeom prst="roundRect">
            <a:avLst>
              <a:gd name="adj" fmla="val 834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01641A1F-0F1F-462D-9F6A-90B98B1753D1}"/>
              </a:ext>
            </a:extLst>
          </p:cNvPr>
          <p:cNvSpPr/>
          <p:nvPr/>
        </p:nvSpPr>
        <p:spPr>
          <a:xfrm>
            <a:off x="1046918" y="1297848"/>
            <a:ext cx="9780103" cy="2264813"/>
          </a:xfrm>
          <a:prstGeom prst="roundRect">
            <a:avLst>
              <a:gd name="adj" fmla="val 78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6EBA437E-7862-45E5-B654-9050FB22338A}"/>
              </a:ext>
            </a:extLst>
          </p:cNvPr>
          <p:cNvSpPr/>
          <p:nvPr/>
        </p:nvSpPr>
        <p:spPr>
          <a:xfrm>
            <a:off x="1046921" y="928516"/>
            <a:ext cx="21980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9:5, 19-21 </a:t>
            </a:r>
          </a:p>
        </p:txBody>
      </p:sp>
      <p:sp>
        <p:nvSpPr>
          <p:cNvPr id="4" name="Rectángulo 3">
            <a:extLst>
              <a:ext uri="{FF2B5EF4-FFF2-40B4-BE49-F238E27FC236}">
                <a16:creationId xmlns:a16="http://schemas.microsoft.com/office/drawing/2014/main" id="{BC1E404A-3C5A-480B-91CB-10B024F9EDAE}"/>
              </a:ext>
            </a:extLst>
          </p:cNvPr>
          <p:cNvSpPr/>
          <p:nvPr/>
        </p:nvSpPr>
        <p:spPr>
          <a:xfrm>
            <a:off x="1046920" y="1344342"/>
            <a:ext cx="9720469" cy="2169825"/>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Yea, I know that ye know that in the body he shall show himself unto those at Jerusalem, from whence we came; for it is expedient that it should be among them; for it behooveth the great Creator that he suffereth himself to become subject unto man in the flesh, and </a:t>
            </a:r>
            <a:r>
              <a:rPr lang="en-US" sz="1500" i="1" baseline="30000" dirty="0">
                <a:solidFill>
                  <a:schemeClr val="bg1"/>
                </a:solidFill>
                <a:latin typeface="Arial" panose="020B0604020202020204" pitchFamily="34" charset="0"/>
                <a:cs typeface="Arial" panose="020B0604020202020204" pitchFamily="34" charset="0"/>
              </a:rPr>
              <a:t>d</a:t>
            </a:r>
            <a:r>
              <a:rPr lang="en-US" sz="1500" dirty="0">
                <a:solidFill>
                  <a:schemeClr val="bg1"/>
                </a:solidFill>
                <a:latin typeface="Arial" panose="020B0604020202020204" pitchFamily="34" charset="0"/>
                <a:cs typeface="Arial" panose="020B0604020202020204" pitchFamily="34" charset="0"/>
              </a:rPr>
              <a:t>die for all men, that all men might become subject unto him.</a:t>
            </a:r>
            <a:r>
              <a:rPr lang="en-US" sz="1500" b="1" dirty="0">
                <a:solidFill>
                  <a:schemeClr val="bg1"/>
                </a:solidFill>
                <a:latin typeface="Arial" panose="020B0604020202020204" pitchFamily="34" charset="0"/>
                <a:cs typeface="Arial" panose="020B0604020202020204" pitchFamily="34" charset="0"/>
              </a:rPr>
              <a:t> </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O the greatness of the mercy of our God, the Holy One of Israel! For he </a:t>
            </a:r>
            <a:r>
              <a:rPr lang="en-US" sz="1500" dirty="0" err="1">
                <a:solidFill>
                  <a:schemeClr val="bg1"/>
                </a:solidFill>
                <a:latin typeface="Arial" panose="020B0604020202020204" pitchFamily="34" charset="0"/>
                <a:cs typeface="Arial" panose="020B0604020202020204" pitchFamily="34" charset="0"/>
              </a:rPr>
              <a:t>delivereth</a:t>
            </a:r>
            <a:r>
              <a:rPr lang="en-US" sz="1500" dirty="0">
                <a:solidFill>
                  <a:schemeClr val="bg1"/>
                </a:solidFill>
                <a:latin typeface="Arial" panose="020B0604020202020204" pitchFamily="34" charset="0"/>
                <a:cs typeface="Arial" panose="020B0604020202020204" pitchFamily="34" charset="0"/>
              </a:rPr>
              <a:t> his saints from that awful monster the devil, and death, and hell, and that lake of fire and brimstone, which is endless torment.</a:t>
            </a:r>
          </a:p>
          <a:p>
            <a:pPr algn="just" fontAlgn="base"/>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O how great the holiness of our God! For he knoweth all things, and there is not anything save he knows it.</a:t>
            </a:r>
          </a:p>
          <a:p>
            <a:pPr algn="just" fontAlgn="base"/>
            <a:r>
              <a:rPr lang="en-US" sz="1500" b="1" dirty="0">
                <a:solidFill>
                  <a:schemeClr val="bg1"/>
                </a:solidFill>
                <a:latin typeface="Arial" panose="020B0604020202020204" pitchFamily="34" charset="0"/>
                <a:cs typeface="Arial" panose="020B0604020202020204" pitchFamily="34" charset="0"/>
              </a:rPr>
              <a:t>21 </a:t>
            </a:r>
            <a:r>
              <a:rPr lang="en-US" sz="1500" dirty="0">
                <a:solidFill>
                  <a:schemeClr val="bg1"/>
                </a:solidFill>
                <a:latin typeface="Arial" panose="020B0604020202020204" pitchFamily="34" charset="0"/>
                <a:cs typeface="Arial" panose="020B0604020202020204" pitchFamily="34" charset="0"/>
              </a:rPr>
              <a:t>And he cometh into the world that he may save all men if they will hearken unto his voice; for behold, he suffereth the pains of all men, yea, the pains of every living creature, both men, women, and children, who belong to the family of Adam.</a:t>
            </a:r>
          </a:p>
        </p:txBody>
      </p:sp>
      <p:sp>
        <p:nvSpPr>
          <p:cNvPr id="5" name="Rectángulo 4">
            <a:extLst>
              <a:ext uri="{FF2B5EF4-FFF2-40B4-BE49-F238E27FC236}">
                <a16:creationId xmlns:a16="http://schemas.microsoft.com/office/drawing/2014/main" id="{6A0A826D-3212-4AD0-A9A1-D2956895084A}"/>
              </a:ext>
            </a:extLst>
          </p:cNvPr>
          <p:cNvSpPr/>
          <p:nvPr/>
        </p:nvSpPr>
        <p:spPr>
          <a:xfrm>
            <a:off x="1046921" y="3723132"/>
            <a:ext cx="2634119" cy="369332"/>
          </a:xfrm>
          <a:prstGeom prst="rect">
            <a:avLst/>
          </a:prstGeom>
        </p:spPr>
        <p:txBody>
          <a:bodyPr wrap="none">
            <a:spAutoFit/>
          </a:bodyPr>
          <a:lstStyle/>
          <a:p>
            <a:r>
              <a:rPr lang="it-IT" b="1" dirty="0">
                <a:solidFill>
                  <a:schemeClr val="bg1"/>
                </a:solidFill>
                <a:latin typeface="Arial" panose="020B0604020202020204" pitchFamily="34" charset="0"/>
                <a:cs typeface="Arial" panose="020B0604020202020204" pitchFamily="34" charset="0"/>
              </a:rPr>
              <a:t>2 Nephi 9:11-12, 15, 22</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1A2F7C2-7018-4B2A-AFF4-3F3C49EFE8AC}"/>
              </a:ext>
            </a:extLst>
          </p:cNvPr>
          <p:cNvSpPr/>
          <p:nvPr/>
        </p:nvSpPr>
        <p:spPr>
          <a:xfrm>
            <a:off x="987287" y="4026204"/>
            <a:ext cx="9780103" cy="2631490"/>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because of the way of deliverance of our God, the Holy One of Israel, this death, of which I have spoken, which is the temporal, shall deliver up its dead; which death is the grave.</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this death of which I have spoken, which is the spiritual death, shall deliver up its dead; which spiritual death is hell; wherefore, death and hell must deliver up their dead, and hell must deliver up its captive spirits, and the grave must deliver up its captive bodies, and the bodies and the spirits of men will be restored one to the other; and it is by the power of the resurrection of the Holy One of Israel.</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it shall come to pass that when all men shall have passed from this first death unto life, insomuch as they have become immortal, they must appear before the judgment-seat of the Holy One of Israel; and then cometh the judgment, and then must they be judged according to the holy judgment of God.</a:t>
            </a:r>
          </a:p>
          <a:p>
            <a:pPr algn="just" fontAlgn="base"/>
            <a:r>
              <a:rPr lang="en-US" sz="1500" b="1" dirty="0">
                <a:solidFill>
                  <a:schemeClr val="bg1"/>
                </a:solidFill>
                <a:latin typeface="Arial" panose="020B0604020202020204" pitchFamily="34" charset="0"/>
                <a:cs typeface="Arial" panose="020B0604020202020204" pitchFamily="34" charset="0"/>
              </a:rPr>
              <a:t>22 </a:t>
            </a:r>
            <a:r>
              <a:rPr lang="en-US" sz="1500" dirty="0">
                <a:solidFill>
                  <a:schemeClr val="bg1"/>
                </a:solidFill>
                <a:latin typeface="Arial" panose="020B0604020202020204" pitchFamily="34" charset="0"/>
                <a:cs typeface="Arial" panose="020B0604020202020204" pitchFamily="34" charset="0"/>
              </a:rPr>
              <a:t>And he suffereth this that the resurrection might pass upon all men, that all might stand before him at the great and judgment day.	</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608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9137B5D-69ED-4B1E-8600-8B5712E2472A}"/>
              </a:ext>
            </a:extLst>
          </p:cNvPr>
          <p:cNvSpPr/>
          <p:nvPr/>
        </p:nvSpPr>
        <p:spPr>
          <a:xfrm>
            <a:off x="718291" y="2000560"/>
            <a:ext cx="1556836" cy="6463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4578CE2A-8F7F-4EBB-9B5C-2394933630E1}"/>
              </a:ext>
            </a:extLst>
          </p:cNvPr>
          <p:cNvSpPr/>
          <p:nvPr/>
        </p:nvSpPr>
        <p:spPr>
          <a:xfrm>
            <a:off x="715615" y="2438361"/>
            <a:ext cx="9899373" cy="944984"/>
          </a:xfrm>
          <a:prstGeom prst="roundRect">
            <a:avLst>
              <a:gd name="adj" fmla="val 1199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29</a:t>
            </a:r>
          </a:p>
        </p:txBody>
      </p:sp>
      <p:sp>
        <p:nvSpPr>
          <p:cNvPr id="2" name="Rectángulo 1">
            <a:extLst>
              <a:ext uri="{FF2B5EF4-FFF2-40B4-BE49-F238E27FC236}">
                <a16:creationId xmlns:a16="http://schemas.microsoft.com/office/drawing/2014/main" id="{5401C64C-CD1C-46A7-8B81-91C3652C68D2}"/>
              </a:ext>
            </a:extLst>
          </p:cNvPr>
          <p:cNvSpPr/>
          <p:nvPr/>
        </p:nvSpPr>
        <p:spPr>
          <a:xfrm>
            <a:off x="715617" y="739926"/>
            <a:ext cx="98993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Savior willing to suffer so that He could deliver us from physical and spiritual death? What descriptions did you find that are meaningful to you?</a:t>
            </a:r>
          </a:p>
        </p:txBody>
      </p:sp>
      <p:sp>
        <p:nvSpPr>
          <p:cNvPr id="5" name="Rectángulo 4">
            <a:extLst>
              <a:ext uri="{FF2B5EF4-FFF2-40B4-BE49-F238E27FC236}">
                <a16:creationId xmlns:a16="http://schemas.microsoft.com/office/drawing/2014/main" id="{F17042DD-A0EA-4580-B1BB-E4918020945B}"/>
              </a:ext>
            </a:extLst>
          </p:cNvPr>
          <p:cNvSpPr/>
          <p:nvPr/>
        </p:nvSpPr>
        <p:spPr>
          <a:xfrm>
            <a:off x="715617" y="1574846"/>
            <a:ext cx="3454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this mean to you?</a:t>
            </a:r>
          </a:p>
        </p:txBody>
      </p:sp>
      <p:sp>
        <p:nvSpPr>
          <p:cNvPr id="6" name="Rectángulo 5">
            <a:extLst>
              <a:ext uri="{FF2B5EF4-FFF2-40B4-BE49-F238E27FC236}">
                <a16:creationId xmlns:a16="http://schemas.microsoft.com/office/drawing/2014/main" id="{AFD1EACE-91E4-45C6-8025-811B796947F0}"/>
              </a:ext>
            </a:extLst>
          </p:cNvPr>
          <p:cNvSpPr/>
          <p:nvPr/>
        </p:nvSpPr>
        <p:spPr>
          <a:xfrm>
            <a:off x="715617" y="2070421"/>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9:21</a:t>
            </a:r>
          </a:p>
        </p:txBody>
      </p:sp>
      <p:sp>
        <p:nvSpPr>
          <p:cNvPr id="7" name="Rectángulo 6">
            <a:extLst>
              <a:ext uri="{FF2B5EF4-FFF2-40B4-BE49-F238E27FC236}">
                <a16:creationId xmlns:a16="http://schemas.microsoft.com/office/drawing/2014/main" id="{268677AF-5EB2-40D9-86E9-76F39D444FB5}"/>
              </a:ext>
            </a:extLst>
          </p:cNvPr>
          <p:cNvSpPr/>
          <p:nvPr/>
        </p:nvSpPr>
        <p:spPr>
          <a:xfrm>
            <a:off x="715616" y="2409335"/>
            <a:ext cx="989937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cometh into the world that he may save all men if they will hearken unto his voice; for behold, he suffereth the pains of all men, yea, the pains of every living creature, both men, women, and children, who belong to the family of Adam.</a:t>
            </a:r>
          </a:p>
        </p:txBody>
      </p:sp>
      <p:sp>
        <p:nvSpPr>
          <p:cNvPr id="9" name="Rectángulo 8">
            <a:extLst>
              <a:ext uri="{FF2B5EF4-FFF2-40B4-BE49-F238E27FC236}">
                <a16:creationId xmlns:a16="http://schemas.microsoft.com/office/drawing/2014/main" id="{07C079F2-CDA0-4E3E-92BC-AD0780BC5D7C}"/>
              </a:ext>
            </a:extLst>
          </p:cNvPr>
          <p:cNvSpPr/>
          <p:nvPr/>
        </p:nvSpPr>
        <p:spPr>
          <a:xfrm>
            <a:off x="715616" y="3474656"/>
            <a:ext cx="91705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did you find about Jesus Christ saving us from physical death?</a:t>
            </a:r>
          </a:p>
        </p:txBody>
      </p:sp>
      <p:sp>
        <p:nvSpPr>
          <p:cNvPr id="10" name="Rectángulo 9">
            <a:extLst>
              <a:ext uri="{FF2B5EF4-FFF2-40B4-BE49-F238E27FC236}">
                <a16:creationId xmlns:a16="http://schemas.microsoft.com/office/drawing/2014/main" id="{1DF33E86-F2C5-4C26-A0A2-4A8CF9BB509D}"/>
              </a:ext>
            </a:extLst>
          </p:cNvPr>
          <p:cNvSpPr/>
          <p:nvPr/>
        </p:nvSpPr>
        <p:spPr>
          <a:xfrm>
            <a:off x="715616" y="3852586"/>
            <a:ext cx="85476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will be resurrected and brought back into the presence of God?</a:t>
            </a:r>
          </a:p>
        </p:txBody>
      </p:sp>
      <p:sp>
        <p:nvSpPr>
          <p:cNvPr id="11" name="Rectángulo 10">
            <a:extLst>
              <a:ext uri="{FF2B5EF4-FFF2-40B4-BE49-F238E27FC236}">
                <a16:creationId xmlns:a16="http://schemas.microsoft.com/office/drawing/2014/main" id="{8A9E97D5-4C47-40D0-ABA0-6DDDCE3E2051}"/>
              </a:ext>
            </a:extLst>
          </p:cNvPr>
          <p:cNvSpPr/>
          <p:nvPr/>
        </p:nvSpPr>
        <p:spPr>
          <a:xfrm>
            <a:off x="2541103" y="4637065"/>
            <a:ext cx="7109794" cy="707886"/>
          </a:xfrm>
          <a:prstGeom prst="rect">
            <a:avLst/>
          </a:prstGeom>
        </p:spPr>
        <p:txBody>
          <a:bodyPr wrap="square">
            <a:spAutoFit/>
          </a:bodyPr>
          <a:lstStyle/>
          <a:p>
            <a:pPr algn="ctr"/>
            <a:r>
              <a:rPr lang="en-US" sz="2000" i="1" dirty="0">
                <a:solidFill>
                  <a:schemeClr val="accent1">
                    <a:lumMod val="50000"/>
                  </a:schemeClr>
                </a:solidFill>
                <a:effectLst>
                  <a:outerShdw blurRad="38100" dist="38100" dir="2700000" algn="tl">
                    <a:srgbClr val="000000">
                      <a:alpha val="43137"/>
                    </a:srgbClr>
                  </a:outerShdw>
                </a:effectLst>
                <a:latin typeface="Constantia" panose="02030602050306030303" pitchFamily="18" charset="0"/>
              </a:rPr>
              <a:t>Through the Atonement, Jesus Christ delivers all mankind from the physical and spiritual death brought by the Fall.</a:t>
            </a:r>
          </a:p>
        </p:txBody>
      </p:sp>
    </p:spTree>
    <p:extLst>
      <p:ext uri="{BB962C8B-B14F-4D97-AF65-F5344CB8AC3E}">
        <p14:creationId xmlns:p14="http://schemas.microsoft.com/office/powerpoint/2010/main" val="87377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p:bldP spid="5" grpId="0"/>
      <p:bldP spid="6" grpId="0"/>
      <p:bldP spid="7" grpId="0"/>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1451</Words>
  <Application>Microsoft Office PowerPoint</Application>
  <PresentationFormat>Panorámica</PresentationFormat>
  <Paragraphs>63</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FangSong</vt:lpstr>
      <vt:lpstr>Algerian</vt:lpstr>
      <vt:lpstr>Arial</vt:lpstr>
      <vt:lpstr>Calibri</vt:lpstr>
      <vt:lpstr>Century Gothic</vt:lpstr>
      <vt:lpstr>Constantia</vt:lpstr>
      <vt:lpstr>Dubai</vt:lpstr>
      <vt:lpstr>Ink Free</vt:lpstr>
      <vt:lpstr>Microsoft PhagsPa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6203</cp:revision>
  <dcterms:created xsi:type="dcterms:W3CDTF">2018-08-29T04:26:39Z</dcterms:created>
  <dcterms:modified xsi:type="dcterms:W3CDTF">2020-02-03T12:54:44Z</dcterms:modified>
</cp:coreProperties>
</file>