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559" r:id="rId3"/>
    <p:sldId id="560" r:id="rId4"/>
    <p:sldId id="561" r:id="rId5"/>
    <p:sldId id="562" r:id="rId6"/>
    <p:sldId id="563" r:id="rId7"/>
    <p:sldId id="564" r:id="rId8"/>
    <p:sldId id="565" r:id="rId9"/>
    <p:sldId id="566" r:id="rId10"/>
    <p:sldId id="567" r:id="rId11"/>
    <p:sldId id="568" r:id="rId12"/>
    <p:sldId id="5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FF6600"/>
    <a:srgbClr val="E97159"/>
    <a:srgbClr val="FF3300"/>
    <a:srgbClr val="FFCCFF"/>
    <a:srgbClr val="4D6F0F"/>
    <a:srgbClr val="CC0000"/>
    <a:srgbClr val="D6E513"/>
    <a:srgbClr val="6372DF"/>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62" d="100"/>
          <a:sy n="62" d="100"/>
        </p:scale>
        <p:origin x="102" y="30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1/17/2020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HiJ0I6ptZH4?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923330"/>
          </a:xfrm>
          <a:prstGeom prst="rect">
            <a:avLst/>
          </a:prstGeom>
          <a:noFill/>
        </p:spPr>
        <p:txBody>
          <a:bodyPr wrap="square" rtlCol="0">
            <a:spAutoFit/>
          </a:bodyPr>
          <a:lstStyle/>
          <a:p>
            <a:pPr algn="ctr"/>
            <a:r>
              <a:rPr lang="en-US" sz="5400" dirty="0">
                <a:solidFill>
                  <a:srgbClr val="C00000"/>
                </a:solidFill>
                <a:effectLst>
                  <a:outerShdw blurRad="38100" dist="38100" dir="2700000" algn="tl">
                    <a:srgbClr val="000000">
                      <a:alpha val="43137"/>
                    </a:srgbClr>
                  </a:outerShdw>
                </a:effectLst>
                <a:latin typeface="Algerian" panose="04020705040A02060702" pitchFamily="82" charset="0"/>
                <a:ea typeface="Microsoft Himalaya" panose="01010100010101010101" pitchFamily="2" charset="0"/>
                <a:cs typeface="Aldhabi" panose="01000000000000000000" pitchFamily="2" charset="-78"/>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4000" b="1" dirty="0">
                <a:solidFill>
                  <a:schemeClr val="accent2">
                    <a:lumMod val="50000"/>
                  </a:schemeClr>
                </a:solidFill>
                <a:effectLst>
                  <a:outerShdw blurRad="38100" dist="38100" dir="2700000" algn="tl">
                    <a:srgbClr val="000000">
                      <a:alpha val="43137"/>
                    </a:srgbClr>
                  </a:outerShdw>
                </a:effectLst>
                <a:latin typeface="Aldhabi" panose="01000000000000000000" pitchFamily="2" charset="-78"/>
                <a:ea typeface="NSimSun" panose="02010609030101010101" pitchFamily="49" charset="-122"/>
                <a:cs typeface="Aldhabi" panose="01000000000000000000" pitchFamily="2" charset="-78"/>
              </a:rPr>
              <a:t>LESSON 26</a:t>
            </a:r>
          </a:p>
        </p:txBody>
      </p:sp>
      <p:sp>
        <p:nvSpPr>
          <p:cNvPr id="2" name="Rectángulo 1">
            <a:extLst>
              <a:ext uri="{FF2B5EF4-FFF2-40B4-BE49-F238E27FC236}">
                <a16:creationId xmlns:a16="http://schemas.microsoft.com/office/drawing/2014/main" id="{CF162950-BAA4-4DB7-B250-D293277B9417}"/>
              </a:ext>
            </a:extLst>
          </p:cNvPr>
          <p:cNvSpPr/>
          <p:nvPr/>
        </p:nvSpPr>
        <p:spPr>
          <a:xfrm>
            <a:off x="768626" y="1011991"/>
            <a:ext cx="865367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words or phrases in 2 Nephi 4:20-25 do you find meaningful? Why?</a:t>
            </a:r>
          </a:p>
        </p:txBody>
      </p:sp>
      <p:sp>
        <p:nvSpPr>
          <p:cNvPr id="4" name="Rectángulo 3">
            <a:extLst>
              <a:ext uri="{FF2B5EF4-FFF2-40B4-BE49-F238E27FC236}">
                <a16:creationId xmlns:a16="http://schemas.microsoft.com/office/drawing/2014/main" id="{1CCA761D-11B2-4014-8669-070181DB7D7C}"/>
              </a:ext>
            </a:extLst>
          </p:cNvPr>
          <p:cNvSpPr/>
          <p:nvPr/>
        </p:nvSpPr>
        <p:spPr>
          <a:xfrm>
            <a:off x="768625" y="1422810"/>
            <a:ext cx="754048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He help you? How has that experience influenced you?</a:t>
            </a:r>
          </a:p>
        </p:txBody>
      </p:sp>
      <p:sp>
        <p:nvSpPr>
          <p:cNvPr id="5" name="Rectángulo 4">
            <a:extLst>
              <a:ext uri="{FF2B5EF4-FFF2-40B4-BE49-F238E27FC236}">
                <a16:creationId xmlns:a16="http://schemas.microsoft.com/office/drawing/2014/main" id="{FFC4B2C8-A77D-491B-BD81-F7A9F45FD522}"/>
              </a:ext>
            </a:extLst>
          </p:cNvPr>
          <p:cNvSpPr/>
          <p:nvPr/>
        </p:nvSpPr>
        <p:spPr>
          <a:xfrm>
            <a:off x="768625" y="1807125"/>
            <a:ext cx="8786192"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can we learn from this prayer that can help us in our personal prayers?</a:t>
            </a:r>
          </a:p>
        </p:txBody>
      </p:sp>
      <p:sp>
        <p:nvSpPr>
          <p:cNvPr id="6" name="Rectángulo 5">
            <a:extLst>
              <a:ext uri="{FF2B5EF4-FFF2-40B4-BE49-F238E27FC236}">
                <a16:creationId xmlns:a16="http://schemas.microsoft.com/office/drawing/2014/main" id="{671FC645-B823-4BB0-96B7-BB536C6E9136}"/>
              </a:ext>
            </a:extLst>
          </p:cNvPr>
          <p:cNvSpPr/>
          <p:nvPr/>
        </p:nvSpPr>
        <p:spPr>
          <a:xfrm>
            <a:off x="1384852" y="2880339"/>
            <a:ext cx="9422296" cy="646331"/>
          </a:xfrm>
          <a:prstGeom prst="rect">
            <a:avLst/>
          </a:prstGeom>
        </p:spPr>
        <p:txBody>
          <a:bodyPr wrap="square">
            <a:spAutoFit/>
          </a:bodyPr>
          <a:lstStyle/>
          <a:p>
            <a:pPr algn="ctr"/>
            <a:r>
              <a:rPr lang="en-US" i="1" dirty="0">
                <a:solidFill>
                  <a:schemeClr val="accent2">
                    <a:lumMod val="50000"/>
                  </a:schemeClr>
                </a:solidFill>
                <a:effectLst>
                  <a:outerShdw blurRad="38100" dist="38100" dir="2700000" algn="tl">
                    <a:srgbClr val="000000">
                      <a:alpha val="43137"/>
                    </a:srgbClr>
                  </a:outerShdw>
                </a:effectLst>
                <a:latin typeface="Algerian" panose="04020705040A02060702" pitchFamily="82" charset="0"/>
              </a:rPr>
              <a:t>Sincere prayer can strengthen our commitment to overcome sin and discouragement.</a:t>
            </a:r>
          </a:p>
        </p:txBody>
      </p:sp>
    </p:spTree>
    <p:extLst>
      <p:ext uri="{BB962C8B-B14F-4D97-AF65-F5344CB8AC3E}">
        <p14:creationId xmlns:p14="http://schemas.microsoft.com/office/powerpoint/2010/main" val="729628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diagonales redondeadas 9">
            <a:extLst>
              <a:ext uri="{FF2B5EF4-FFF2-40B4-BE49-F238E27FC236}">
                <a16:creationId xmlns:a16="http://schemas.microsoft.com/office/drawing/2014/main" id="{543B44AD-A5B1-41FB-A33D-81D600560428}"/>
              </a:ext>
            </a:extLst>
          </p:cNvPr>
          <p:cNvSpPr/>
          <p:nvPr/>
        </p:nvSpPr>
        <p:spPr>
          <a:xfrm>
            <a:off x="669115" y="1482514"/>
            <a:ext cx="10270674" cy="1200329"/>
          </a:xfrm>
          <a:prstGeom prst="round2DiagRect">
            <a:avLst>
              <a:gd name="adj1" fmla="val 33452"/>
              <a:gd name="adj2" fmla="val 0"/>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4000" b="1" dirty="0">
                <a:solidFill>
                  <a:schemeClr val="accent2">
                    <a:lumMod val="50000"/>
                  </a:schemeClr>
                </a:solidFill>
                <a:effectLst>
                  <a:outerShdw blurRad="38100" dist="38100" dir="2700000" algn="tl">
                    <a:srgbClr val="000000">
                      <a:alpha val="43137"/>
                    </a:srgbClr>
                  </a:outerShdw>
                </a:effectLst>
                <a:latin typeface="Aldhabi" panose="01000000000000000000" pitchFamily="2" charset="-78"/>
                <a:ea typeface="NSimSun" panose="02010609030101010101" pitchFamily="49" charset="-122"/>
                <a:cs typeface="Aldhabi" panose="01000000000000000000" pitchFamily="2" charset="-78"/>
              </a:rPr>
              <a:t>LESSON 26</a:t>
            </a:r>
          </a:p>
        </p:txBody>
      </p:sp>
      <p:sp>
        <p:nvSpPr>
          <p:cNvPr id="2" name="Rectángulo 1">
            <a:extLst>
              <a:ext uri="{FF2B5EF4-FFF2-40B4-BE49-F238E27FC236}">
                <a16:creationId xmlns:a16="http://schemas.microsoft.com/office/drawing/2014/main" id="{824DCA4D-1C58-4F30-80C7-49054736DD61}"/>
              </a:ext>
            </a:extLst>
          </p:cNvPr>
          <p:cNvSpPr/>
          <p:nvPr/>
        </p:nvSpPr>
        <p:spPr>
          <a:xfrm>
            <a:off x="715617" y="1113182"/>
            <a:ext cx="722243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Elder David A. Bednar of the Quorum of the Twelve Apostles:</a:t>
            </a:r>
          </a:p>
        </p:txBody>
      </p:sp>
      <p:sp>
        <p:nvSpPr>
          <p:cNvPr id="4" name="Rectángulo 3">
            <a:extLst>
              <a:ext uri="{FF2B5EF4-FFF2-40B4-BE49-F238E27FC236}">
                <a16:creationId xmlns:a16="http://schemas.microsoft.com/office/drawing/2014/main" id="{73D66F0D-11BF-49C0-91FD-CADED275ADC9}"/>
              </a:ext>
            </a:extLst>
          </p:cNvPr>
          <p:cNvSpPr/>
          <p:nvPr/>
        </p:nvSpPr>
        <p:spPr>
          <a:xfrm>
            <a:off x="715617" y="1482514"/>
            <a:ext cx="10177670"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“There may be things in our character, in our behavior, or concerning our spiritual growth about which we need to counsel with Heavenly Father in morning prayer. After expressing appropriate thanks for blessings received, we plead for understanding, direction, and help to do the things we cannot do in our own strength alone. For example, as we pray, we might:</a:t>
            </a:r>
          </a:p>
        </p:txBody>
      </p:sp>
      <p:sp>
        <p:nvSpPr>
          <p:cNvPr id="5" name="Rectángulo 4">
            <a:extLst>
              <a:ext uri="{FF2B5EF4-FFF2-40B4-BE49-F238E27FC236}">
                <a16:creationId xmlns:a16="http://schemas.microsoft.com/office/drawing/2014/main" id="{1B93B877-B78F-4B28-B88F-B408CC14CBED}"/>
              </a:ext>
            </a:extLst>
          </p:cNvPr>
          <p:cNvSpPr/>
          <p:nvPr/>
        </p:nvSpPr>
        <p:spPr>
          <a:xfrm>
            <a:off x="715616" y="2782669"/>
            <a:ext cx="10177669"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Reflect on those occasions when we have spoken harshly or inappropriately to those we love the most.</a:t>
            </a:r>
          </a:p>
        </p:txBody>
      </p:sp>
      <p:sp>
        <p:nvSpPr>
          <p:cNvPr id="6" name="Rectángulo 5">
            <a:extLst>
              <a:ext uri="{FF2B5EF4-FFF2-40B4-BE49-F238E27FC236}">
                <a16:creationId xmlns:a16="http://schemas.microsoft.com/office/drawing/2014/main" id="{F0427EC1-76B2-4A09-AC8F-B5D8A8C93464}"/>
              </a:ext>
            </a:extLst>
          </p:cNvPr>
          <p:cNvSpPr/>
          <p:nvPr/>
        </p:nvSpPr>
        <p:spPr>
          <a:xfrm>
            <a:off x="715616" y="3429000"/>
            <a:ext cx="10177668"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Recognize that we know better than this, but we do not always act in accordance with what we know.</a:t>
            </a:r>
          </a:p>
        </p:txBody>
      </p:sp>
      <p:sp>
        <p:nvSpPr>
          <p:cNvPr id="7" name="Rectángulo 6">
            <a:extLst>
              <a:ext uri="{FF2B5EF4-FFF2-40B4-BE49-F238E27FC236}">
                <a16:creationId xmlns:a16="http://schemas.microsoft.com/office/drawing/2014/main" id="{5E96E6E6-8F34-405B-AADE-02E5C883D77D}"/>
              </a:ext>
            </a:extLst>
          </p:cNvPr>
          <p:cNvSpPr/>
          <p:nvPr/>
        </p:nvSpPr>
        <p:spPr>
          <a:xfrm>
            <a:off x="715614" y="4075331"/>
            <a:ext cx="10177667" cy="369332"/>
          </a:xfrm>
          <a:prstGeom prst="rect">
            <a:avLst/>
          </a:prstGeom>
        </p:spPr>
        <p:txBody>
          <a:bodyPr wrap="squar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Express remorse for our weaknesses and for not putting off the natural man more earnestly.</a:t>
            </a:r>
          </a:p>
        </p:txBody>
      </p:sp>
      <p:sp>
        <p:nvSpPr>
          <p:cNvPr id="8" name="Rectángulo 7">
            <a:extLst>
              <a:ext uri="{FF2B5EF4-FFF2-40B4-BE49-F238E27FC236}">
                <a16:creationId xmlns:a16="http://schemas.microsoft.com/office/drawing/2014/main" id="{D1C13430-78D9-42FD-8FDF-D3425D7205D5}"/>
              </a:ext>
            </a:extLst>
          </p:cNvPr>
          <p:cNvSpPr/>
          <p:nvPr/>
        </p:nvSpPr>
        <p:spPr>
          <a:xfrm>
            <a:off x="715611" y="4444663"/>
            <a:ext cx="7871798"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Determine to pattern our life after the Savior more completely.</a:t>
            </a:r>
          </a:p>
        </p:txBody>
      </p:sp>
      <p:sp>
        <p:nvSpPr>
          <p:cNvPr id="9" name="Rectángulo 8">
            <a:extLst>
              <a:ext uri="{FF2B5EF4-FFF2-40B4-BE49-F238E27FC236}">
                <a16:creationId xmlns:a16="http://schemas.microsoft.com/office/drawing/2014/main" id="{0CAE8663-3AD2-4DF2-8D64-0362C4592477}"/>
              </a:ext>
            </a:extLst>
          </p:cNvPr>
          <p:cNvSpPr/>
          <p:nvPr/>
        </p:nvSpPr>
        <p:spPr>
          <a:xfrm>
            <a:off x="715611" y="4821488"/>
            <a:ext cx="10177668"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Plead for greater strength to do and to become better” (“Pray Always,” Ensign or Liahona, Nov. 2008, 41).</a:t>
            </a:r>
          </a:p>
        </p:txBody>
      </p:sp>
    </p:spTree>
    <p:extLst>
      <p:ext uri="{BB962C8B-B14F-4D97-AF65-F5344CB8AC3E}">
        <p14:creationId xmlns:p14="http://schemas.microsoft.com/office/powerpoint/2010/main" val="19556117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750"/>
                                        <p:tgtEl>
                                          <p:spTgt spid="7"/>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750"/>
                                        <p:tgtEl>
                                          <p:spTgt spid="8"/>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4000" b="1" dirty="0">
                <a:solidFill>
                  <a:schemeClr val="accent2">
                    <a:lumMod val="50000"/>
                  </a:schemeClr>
                </a:solidFill>
                <a:effectLst>
                  <a:outerShdw blurRad="38100" dist="38100" dir="2700000" algn="tl">
                    <a:srgbClr val="000000">
                      <a:alpha val="43137"/>
                    </a:srgbClr>
                  </a:outerShdw>
                </a:effectLst>
                <a:latin typeface="Aldhabi" panose="01000000000000000000" pitchFamily="2" charset="-78"/>
                <a:ea typeface="NSimSun" panose="02010609030101010101" pitchFamily="49" charset="-122"/>
                <a:cs typeface="Aldhabi" panose="01000000000000000000" pitchFamily="2" charset="-78"/>
              </a:rPr>
              <a:t>LESSON 26</a:t>
            </a:r>
          </a:p>
        </p:txBody>
      </p:sp>
      <p:pic>
        <p:nvPicPr>
          <p:cNvPr id="2" name="Elementos multimedia en línea 1" title="The Nephites Flee into the Wilderness | 2 Nephi 4:17￢ﾀﾓ30; 5:2￢ﾀﾓ6  | Book of Mormon">
            <a:hlinkClick r:id="" action="ppaction://media"/>
            <a:extLst>
              <a:ext uri="{FF2B5EF4-FFF2-40B4-BE49-F238E27FC236}">
                <a16:creationId xmlns:a16="http://schemas.microsoft.com/office/drawing/2014/main" id="{548F8112-59EF-4F76-B860-F04D91724C80}"/>
              </a:ext>
            </a:extLst>
          </p:cNvPr>
          <p:cNvPicPr>
            <a:picLocks noRot="1" noChangeAspect="1"/>
          </p:cNvPicPr>
          <p:nvPr>
            <a:videoFile r:link="rId1"/>
          </p:nvPr>
        </p:nvPicPr>
        <p:blipFill>
          <a:blip r:embed="rId3"/>
          <a:stretch>
            <a:fillRect/>
          </a:stretch>
        </p:blipFill>
        <p:spPr>
          <a:xfrm>
            <a:off x="1301858" y="1113182"/>
            <a:ext cx="9267986" cy="493427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227154"/>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4000" b="1" dirty="0">
                <a:solidFill>
                  <a:schemeClr val="accent2">
                    <a:lumMod val="50000"/>
                  </a:schemeClr>
                </a:solidFill>
                <a:effectLst>
                  <a:outerShdw blurRad="38100" dist="38100" dir="2700000" algn="tl">
                    <a:srgbClr val="000000">
                      <a:alpha val="43137"/>
                    </a:srgbClr>
                  </a:outerShdw>
                </a:effectLst>
                <a:latin typeface="Aldhabi" panose="01000000000000000000" pitchFamily="2" charset="-78"/>
                <a:ea typeface="NSimSun" panose="02010609030101010101" pitchFamily="49" charset="-122"/>
                <a:cs typeface="Aldhabi" panose="01000000000000000000" pitchFamily="2" charset="-78"/>
              </a:rPr>
              <a:t>LESSON 26</a:t>
            </a:r>
          </a:p>
        </p:txBody>
      </p:sp>
      <p:sp>
        <p:nvSpPr>
          <p:cNvPr id="2" name="Rectángulo 1">
            <a:extLst>
              <a:ext uri="{FF2B5EF4-FFF2-40B4-BE49-F238E27FC236}">
                <a16:creationId xmlns:a16="http://schemas.microsoft.com/office/drawing/2014/main" id="{8177B449-2D87-4470-8DDF-6355083D2ED1}"/>
              </a:ext>
            </a:extLst>
          </p:cNvPr>
          <p:cNvSpPr/>
          <p:nvPr/>
        </p:nvSpPr>
        <p:spPr>
          <a:xfrm>
            <a:off x="3949418" y="2828835"/>
            <a:ext cx="4293163" cy="1200329"/>
          </a:xfrm>
          <a:prstGeom prst="rect">
            <a:avLst/>
          </a:prstGeom>
        </p:spPr>
        <p:txBody>
          <a:bodyPr wrap="none">
            <a:spAutoFit/>
          </a:bodyPr>
          <a:lstStyle/>
          <a:p>
            <a:r>
              <a:rPr lang="en-US" sz="7200" dirty="0">
                <a:solidFill>
                  <a:schemeClr val="accent6">
                    <a:lumMod val="50000"/>
                  </a:schemeClr>
                </a:solidFill>
                <a:latin typeface="Algerian" panose="04020705040A02060702" pitchFamily="82" charset="0"/>
              </a:rPr>
              <a:t>2 Nephi 4</a:t>
            </a:r>
          </a:p>
        </p:txBody>
      </p:sp>
    </p:spTree>
    <p:extLst>
      <p:ext uri="{BB962C8B-B14F-4D97-AF65-F5344CB8AC3E}">
        <p14:creationId xmlns:p14="http://schemas.microsoft.com/office/powerpoint/2010/main" val="345216739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4000" b="1" dirty="0">
                <a:solidFill>
                  <a:schemeClr val="accent2">
                    <a:lumMod val="50000"/>
                  </a:schemeClr>
                </a:solidFill>
                <a:effectLst>
                  <a:outerShdw blurRad="38100" dist="38100" dir="2700000" algn="tl">
                    <a:srgbClr val="000000">
                      <a:alpha val="43137"/>
                    </a:srgbClr>
                  </a:outerShdw>
                </a:effectLst>
                <a:latin typeface="Aldhabi" panose="01000000000000000000" pitchFamily="2" charset="-78"/>
                <a:ea typeface="NSimSun" panose="02010609030101010101" pitchFamily="49" charset="-122"/>
                <a:cs typeface="Aldhabi" panose="01000000000000000000" pitchFamily="2" charset="-78"/>
              </a:rPr>
              <a:t>LESSON 26</a:t>
            </a:r>
          </a:p>
        </p:txBody>
      </p:sp>
      <p:sp>
        <p:nvSpPr>
          <p:cNvPr id="2" name="Rectángulo 1">
            <a:extLst>
              <a:ext uri="{FF2B5EF4-FFF2-40B4-BE49-F238E27FC236}">
                <a16:creationId xmlns:a16="http://schemas.microsoft.com/office/drawing/2014/main" id="{780EC5AF-5D49-4B27-BB17-7389DD1C0260}"/>
              </a:ext>
            </a:extLst>
          </p:cNvPr>
          <p:cNvSpPr/>
          <p:nvPr/>
        </p:nvSpPr>
        <p:spPr>
          <a:xfrm>
            <a:off x="1046921" y="928516"/>
            <a:ext cx="1787669" cy="369332"/>
          </a:xfrm>
          <a:prstGeom prst="rect">
            <a:avLst/>
          </a:prstGeom>
        </p:spPr>
        <p:txBody>
          <a:bodyPr wrap="none">
            <a:spAutoFit/>
          </a:bodyPr>
          <a:lstStyle/>
          <a:p>
            <a:r>
              <a:rPr lang="en-US" b="1" dirty="0">
                <a:solidFill>
                  <a:schemeClr val="bg1"/>
                </a:solidFill>
              </a:rPr>
              <a:t>2 Nephi 4:1-11</a:t>
            </a:r>
          </a:p>
        </p:txBody>
      </p:sp>
      <p:sp>
        <p:nvSpPr>
          <p:cNvPr id="4" name="Rectángulo 3">
            <a:extLst>
              <a:ext uri="{FF2B5EF4-FFF2-40B4-BE49-F238E27FC236}">
                <a16:creationId xmlns:a16="http://schemas.microsoft.com/office/drawing/2014/main" id="{0E280F18-A9CF-4035-A9EE-AC53A03A4410}"/>
              </a:ext>
            </a:extLst>
          </p:cNvPr>
          <p:cNvSpPr/>
          <p:nvPr/>
        </p:nvSpPr>
        <p:spPr>
          <a:xfrm>
            <a:off x="2586866" y="2644170"/>
            <a:ext cx="7018268" cy="1569660"/>
          </a:xfrm>
          <a:prstGeom prst="rect">
            <a:avLst/>
          </a:prstGeom>
        </p:spPr>
        <p:txBody>
          <a:bodyPr wrap="none">
            <a:spAutoFit/>
          </a:bodyPr>
          <a:lstStyle/>
          <a:p>
            <a:pPr algn="ctr"/>
            <a:r>
              <a:rPr lang="en-US" sz="4800" dirty="0">
                <a:solidFill>
                  <a:schemeClr val="accent2">
                    <a:lumMod val="75000"/>
                  </a:schemeClr>
                </a:solidFill>
                <a:effectLst>
                  <a:outerShdw blurRad="38100" dist="38100" dir="2700000" algn="tl">
                    <a:srgbClr val="000000">
                      <a:alpha val="43137"/>
                    </a:srgbClr>
                  </a:outerShdw>
                </a:effectLst>
                <a:latin typeface="Ink Free" panose="03080402000500000000" pitchFamily="66" charset="0"/>
              </a:rPr>
              <a:t>“Lehi counsels and blesses </a:t>
            </a:r>
          </a:p>
          <a:p>
            <a:pPr algn="ctr"/>
            <a:r>
              <a:rPr lang="en-US" sz="4800" dirty="0">
                <a:solidFill>
                  <a:schemeClr val="accent2">
                    <a:lumMod val="75000"/>
                  </a:schemeClr>
                </a:solidFill>
                <a:effectLst>
                  <a:outerShdw blurRad="38100" dist="38100" dir="2700000" algn="tl">
                    <a:srgbClr val="000000">
                      <a:alpha val="43137"/>
                    </a:srgbClr>
                  </a:outerShdw>
                </a:effectLst>
                <a:latin typeface="Ink Free" panose="03080402000500000000" pitchFamily="66" charset="0"/>
              </a:rPr>
              <a:t>his family”</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4000" b="1" dirty="0">
                <a:solidFill>
                  <a:schemeClr val="accent2">
                    <a:lumMod val="50000"/>
                  </a:schemeClr>
                </a:solidFill>
                <a:effectLst>
                  <a:outerShdw blurRad="38100" dist="38100" dir="2700000" algn="tl">
                    <a:srgbClr val="000000">
                      <a:alpha val="43137"/>
                    </a:srgbClr>
                  </a:outerShdw>
                </a:effectLst>
                <a:latin typeface="Aldhabi" panose="01000000000000000000" pitchFamily="2" charset="-78"/>
                <a:ea typeface="NSimSun" panose="02010609030101010101" pitchFamily="49" charset="-122"/>
                <a:cs typeface="Aldhabi" panose="01000000000000000000" pitchFamily="2" charset="-78"/>
              </a:rPr>
              <a:t>LESSON 26</a:t>
            </a:r>
          </a:p>
        </p:txBody>
      </p:sp>
      <p:sp>
        <p:nvSpPr>
          <p:cNvPr id="2" name="Rectángulo 1">
            <a:extLst>
              <a:ext uri="{FF2B5EF4-FFF2-40B4-BE49-F238E27FC236}">
                <a16:creationId xmlns:a16="http://schemas.microsoft.com/office/drawing/2014/main" id="{B58C3C48-A0D9-47F7-A951-29AFA34EE093}"/>
              </a:ext>
            </a:extLst>
          </p:cNvPr>
          <p:cNvSpPr/>
          <p:nvPr/>
        </p:nvSpPr>
        <p:spPr>
          <a:xfrm>
            <a:off x="834887" y="1113182"/>
            <a:ext cx="6096000" cy="369332"/>
          </a:xfrm>
          <a:prstGeom prst="rect">
            <a:avLst/>
          </a:prstGeom>
        </p:spPr>
        <p:txBody>
          <a:bodyPr>
            <a:spAutoFit/>
          </a:bodyPr>
          <a:lstStyle/>
          <a:p>
            <a:pPr algn="just"/>
            <a:r>
              <a:rPr lang="en-US" b="1" dirty="0">
                <a:solidFill>
                  <a:schemeClr val="bg1"/>
                </a:solidFill>
              </a:rPr>
              <a:t>What counsel would you give your grandchildren?</a:t>
            </a:r>
          </a:p>
        </p:txBody>
      </p:sp>
      <p:sp>
        <p:nvSpPr>
          <p:cNvPr id="4" name="Rectángulo 3">
            <a:extLst>
              <a:ext uri="{FF2B5EF4-FFF2-40B4-BE49-F238E27FC236}">
                <a16:creationId xmlns:a16="http://schemas.microsoft.com/office/drawing/2014/main" id="{6DE9E8BA-4868-40FC-9E7B-02D2AEE7494D}"/>
              </a:ext>
            </a:extLst>
          </p:cNvPr>
          <p:cNvSpPr/>
          <p:nvPr/>
        </p:nvSpPr>
        <p:spPr>
          <a:xfrm>
            <a:off x="834887" y="1538760"/>
            <a:ext cx="1012466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responsibilities do parents and grandparents have in teaching and counseling their children and grandchildren?</a:t>
            </a:r>
          </a:p>
        </p:txBody>
      </p:sp>
      <p:sp>
        <p:nvSpPr>
          <p:cNvPr id="5" name="Rectángulo 4">
            <a:extLst>
              <a:ext uri="{FF2B5EF4-FFF2-40B4-BE49-F238E27FC236}">
                <a16:creationId xmlns:a16="http://schemas.microsoft.com/office/drawing/2014/main" id="{8FD05C5A-F808-48B9-8646-B4231AB8ECBF}"/>
              </a:ext>
            </a:extLst>
          </p:cNvPr>
          <p:cNvSpPr/>
          <p:nvPr/>
        </p:nvSpPr>
        <p:spPr>
          <a:xfrm>
            <a:off x="1749287" y="2641585"/>
            <a:ext cx="8693426" cy="2031325"/>
          </a:xfrm>
          <a:prstGeom prst="rect">
            <a:avLst/>
          </a:prstGeom>
        </p:spPr>
        <p:txBody>
          <a:bodyPr wrap="square">
            <a:spAutoFit/>
          </a:bodyPr>
          <a:lstStyle/>
          <a:p>
            <a:pPr algn="ctr"/>
            <a:r>
              <a:rPr lang="en-US" b="1" i="1" dirty="0">
                <a:solidFill>
                  <a:schemeClr val="accent1">
                    <a:lumMod val="75000"/>
                  </a:schemeClr>
                </a:solidFill>
                <a:latin typeface="Arial" panose="020B0604020202020204" pitchFamily="34" charset="0"/>
                <a:cs typeface="Arial" panose="020B0604020202020204" pitchFamily="34" charset="0"/>
              </a:rPr>
              <a:t>“Parents have a sacred duty to rear their children in love and righteousness, to provide for their physical and spiritual needs, and to teach them to love and serve one another, observe the commandments of God, and be law-abiding citizens wherever they live. Husbands and wives—mothers and fathers—will be held accountable before God for the discharge of these obligations. . . . Extended families should lend support when needed” (“The Family: A Proclamation to the World,” Ensign, Nov. 2010, 129).</a:t>
            </a:r>
          </a:p>
        </p:txBody>
      </p:sp>
    </p:spTree>
    <p:extLst>
      <p:ext uri="{BB962C8B-B14F-4D97-AF65-F5344CB8AC3E}">
        <p14:creationId xmlns:p14="http://schemas.microsoft.com/office/powerpoint/2010/main" val="16985004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47F0607-AA3E-404C-84D1-8E41AF7387F0}"/>
              </a:ext>
            </a:extLst>
          </p:cNvPr>
          <p:cNvSpPr/>
          <p:nvPr/>
        </p:nvSpPr>
        <p:spPr>
          <a:xfrm>
            <a:off x="669031" y="779682"/>
            <a:ext cx="1736440" cy="599667"/>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redondeadas 4">
            <a:extLst>
              <a:ext uri="{FF2B5EF4-FFF2-40B4-BE49-F238E27FC236}">
                <a16:creationId xmlns:a16="http://schemas.microsoft.com/office/drawing/2014/main" id="{30DB920A-287E-44FA-8A84-48A2CA3436D6}"/>
              </a:ext>
            </a:extLst>
          </p:cNvPr>
          <p:cNvSpPr/>
          <p:nvPr/>
        </p:nvSpPr>
        <p:spPr>
          <a:xfrm>
            <a:off x="669032" y="1113182"/>
            <a:ext cx="10264009" cy="5516050"/>
          </a:xfrm>
          <a:prstGeom prst="roundRect">
            <a:avLst>
              <a:gd name="adj" fmla="val 514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4000" b="1" dirty="0">
                <a:solidFill>
                  <a:schemeClr val="accent2">
                    <a:lumMod val="50000"/>
                  </a:schemeClr>
                </a:solidFill>
                <a:effectLst>
                  <a:outerShdw blurRad="38100" dist="38100" dir="2700000" algn="tl">
                    <a:srgbClr val="000000">
                      <a:alpha val="43137"/>
                    </a:srgbClr>
                  </a:outerShdw>
                </a:effectLst>
                <a:latin typeface="Aldhabi" panose="01000000000000000000" pitchFamily="2" charset="-78"/>
                <a:ea typeface="NSimSun" panose="02010609030101010101" pitchFamily="49" charset="-122"/>
                <a:cs typeface="Aldhabi" panose="01000000000000000000" pitchFamily="2" charset="-78"/>
              </a:rPr>
              <a:t>LESSON 26</a:t>
            </a:r>
          </a:p>
        </p:txBody>
      </p:sp>
      <p:sp>
        <p:nvSpPr>
          <p:cNvPr id="2" name="Rectángulo 1">
            <a:extLst>
              <a:ext uri="{FF2B5EF4-FFF2-40B4-BE49-F238E27FC236}">
                <a16:creationId xmlns:a16="http://schemas.microsoft.com/office/drawing/2014/main" id="{AAA897AC-7DE4-4697-98A5-E66917398E5D}"/>
              </a:ext>
            </a:extLst>
          </p:cNvPr>
          <p:cNvSpPr/>
          <p:nvPr/>
        </p:nvSpPr>
        <p:spPr>
          <a:xfrm>
            <a:off x="669034" y="779682"/>
            <a:ext cx="173643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4:3-11</a:t>
            </a:r>
          </a:p>
        </p:txBody>
      </p:sp>
      <p:sp>
        <p:nvSpPr>
          <p:cNvPr id="4" name="Rectángulo 3">
            <a:extLst>
              <a:ext uri="{FF2B5EF4-FFF2-40B4-BE49-F238E27FC236}">
                <a16:creationId xmlns:a16="http://schemas.microsoft.com/office/drawing/2014/main" id="{DBABAF56-9872-4CAD-9CC2-BF617ED22643}"/>
              </a:ext>
            </a:extLst>
          </p:cNvPr>
          <p:cNvSpPr/>
          <p:nvPr/>
        </p:nvSpPr>
        <p:spPr>
          <a:xfrm>
            <a:off x="669033" y="1116607"/>
            <a:ext cx="10264009" cy="550920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Wherefore, after my father had made an end of speaking concerning the prophecies of Joseph, he called the children of Laman, his sons, and his daughters, and said unto them: Behold, my sons, and my daughters, who are the sons and the daughters of my firstborn, I would that ye should give ear unto my words.</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For the Lord God hath said that: Inasmuch as ye shall keep my commandments ye shall prosper in the land; and inasmuch as ye will not keep my commandments ye shall be cut off from my presence.</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But behold, my sons and my daughters, I cannot go down to my grave save I should leave a blessing upon you; for behold, I know that if ye are brought up in the way ye should go ye will not depart from it.</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Wherefore, if ye are cursed, behold, I leave my blessing upon you, that the cursing may be taken from you and be answered upon the heads of your parents.</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Wherefore, because of my blessing the Lord God will not suffer that ye shall perish; wherefore, he will be merciful unto you and unto your seed forever.</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it came to pass that after my father had made an end of speaking to the sons and daughters of Laman, he caused the sons and daughters of Lemuel to be brought before him.</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And he spake unto them, saying: Behold, my sons and my daughters, who are the sons and the daughters of my second son; behold I leave unto you the same blessing which I left unto the sons and daughters of Laman; wherefore, thou shalt not utterly be destroyed; but in the end thy seed shall be blessed.</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And it came to pass that when my father had made an end of speaking unto them, behold, he spake unto the sons of Ishmael, yea, and even all his household.</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And after he had made an end of speaking unto them, he spake unto Sam, saying: Blessed art thou, and thy seed; for thou shalt inherit the land like unto thy brother Nephi. And thy seed shall be numbered with his seed; and thou shalt be even like unto thy brother, and thy seed like unto his seed; and thou shalt be blessed in all thy days.</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955171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4000" b="1" dirty="0">
                <a:solidFill>
                  <a:schemeClr val="accent2">
                    <a:lumMod val="50000"/>
                  </a:schemeClr>
                </a:solidFill>
                <a:effectLst>
                  <a:outerShdw blurRad="38100" dist="38100" dir="2700000" algn="tl">
                    <a:srgbClr val="000000">
                      <a:alpha val="43137"/>
                    </a:srgbClr>
                  </a:outerShdw>
                </a:effectLst>
                <a:latin typeface="Aldhabi" panose="01000000000000000000" pitchFamily="2" charset="-78"/>
                <a:ea typeface="NSimSun" panose="02010609030101010101" pitchFamily="49" charset="-122"/>
                <a:cs typeface="Aldhabi" panose="01000000000000000000" pitchFamily="2" charset="-78"/>
              </a:rPr>
              <a:t>LESSON 26</a:t>
            </a:r>
          </a:p>
        </p:txBody>
      </p:sp>
      <p:sp>
        <p:nvSpPr>
          <p:cNvPr id="2" name="Rectángulo 1">
            <a:extLst>
              <a:ext uri="{FF2B5EF4-FFF2-40B4-BE49-F238E27FC236}">
                <a16:creationId xmlns:a16="http://schemas.microsoft.com/office/drawing/2014/main" id="{EF54DAD4-130A-4AAC-9563-31F13D3B3980}"/>
              </a:ext>
            </a:extLst>
          </p:cNvPr>
          <p:cNvSpPr/>
          <p:nvPr/>
        </p:nvSpPr>
        <p:spPr>
          <a:xfrm>
            <a:off x="727553" y="928516"/>
            <a:ext cx="2728632" cy="369332"/>
          </a:xfrm>
          <a:prstGeom prst="rect">
            <a:avLst/>
          </a:prstGeom>
        </p:spPr>
        <p:txBody>
          <a:bodyPr wrap="none">
            <a:spAutoFit/>
          </a:bodyPr>
          <a:lstStyle/>
          <a:p>
            <a:pPr algn="just"/>
            <a:r>
              <a:rPr lang="en-US" b="1" dirty="0">
                <a:solidFill>
                  <a:schemeClr val="bg1"/>
                </a:solidFill>
              </a:rPr>
              <a:t>Whom did Lehi teach?</a:t>
            </a:r>
          </a:p>
        </p:txBody>
      </p:sp>
      <p:sp>
        <p:nvSpPr>
          <p:cNvPr id="4" name="Rectángulo 3">
            <a:extLst>
              <a:ext uri="{FF2B5EF4-FFF2-40B4-BE49-F238E27FC236}">
                <a16:creationId xmlns:a16="http://schemas.microsoft.com/office/drawing/2014/main" id="{2F85FA9E-402D-492A-8810-04A5C954D819}"/>
              </a:ext>
            </a:extLst>
          </p:cNvPr>
          <p:cNvSpPr/>
          <p:nvPr/>
        </p:nvSpPr>
        <p:spPr>
          <a:xfrm>
            <a:off x="727552" y="1324352"/>
            <a:ext cx="7515299" cy="369332"/>
          </a:xfrm>
          <a:prstGeom prst="rect">
            <a:avLst/>
          </a:prstGeom>
        </p:spPr>
        <p:txBody>
          <a:bodyPr wrap="square">
            <a:spAutoFit/>
          </a:bodyPr>
          <a:lstStyle/>
          <a:p>
            <a:pPr algn="just"/>
            <a:r>
              <a:rPr lang="en-US" b="1" dirty="0">
                <a:solidFill>
                  <a:schemeClr val="bg1"/>
                </a:solidFill>
              </a:rPr>
              <a:t>What promise did Lehi give to the children of Laman and Lemuel?</a:t>
            </a:r>
          </a:p>
        </p:txBody>
      </p:sp>
      <p:sp>
        <p:nvSpPr>
          <p:cNvPr id="5" name="Rectángulo 4">
            <a:extLst>
              <a:ext uri="{FF2B5EF4-FFF2-40B4-BE49-F238E27FC236}">
                <a16:creationId xmlns:a16="http://schemas.microsoft.com/office/drawing/2014/main" id="{CFCF423A-0792-4B06-A722-42DF1E43130F}"/>
              </a:ext>
            </a:extLst>
          </p:cNvPr>
          <p:cNvSpPr/>
          <p:nvPr/>
        </p:nvSpPr>
        <p:spPr>
          <a:xfrm>
            <a:off x="727551" y="1720188"/>
            <a:ext cx="7873109"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would you say is a responsibility the Lord has given to parents?</a:t>
            </a:r>
          </a:p>
        </p:txBody>
      </p:sp>
      <p:sp>
        <p:nvSpPr>
          <p:cNvPr id="6" name="Rectángulo 5">
            <a:extLst>
              <a:ext uri="{FF2B5EF4-FFF2-40B4-BE49-F238E27FC236}">
                <a16:creationId xmlns:a16="http://schemas.microsoft.com/office/drawing/2014/main" id="{19BDBDBB-476D-40A7-9117-DA1E8BC8027C}"/>
              </a:ext>
            </a:extLst>
          </p:cNvPr>
          <p:cNvSpPr/>
          <p:nvPr/>
        </p:nvSpPr>
        <p:spPr>
          <a:xfrm>
            <a:off x="2092526" y="2301207"/>
            <a:ext cx="9052553" cy="369332"/>
          </a:xfrm>
          <a:prstGeom prst="rect">
            <a:avLst/>
          </a:prstGeom>
        </p:spPr>
        <p:txBody>
          <a:bodyPr wrap="square">
            <a:spAutoFit/>
          </a:bodyPr>
          <a:lstStyle/>
          <a:p>
            <a:pPr algn="just"/>
            <a:r>
              <a:rPr lang="en-US"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Parents have a God-given responsibility to teach their children the gospel.</a:t>
            </a:r>
          </a:p>
        </p:txBody>
      </p:sp>
      <p:sp>
        <p:nvSpPr>
          <p:cNvPr id="7" name="Rectángulo 6">
            <a:extLst>
              <a:ext uri="{FF2B5EF4-FFF2-40B4-BE49-F238E27FC236}">
                <a16:creationId xmlns:a16="http://schemas.microsoft.com/office/drawing/2014/main" id="{C7B9C0AB-6371-45A8-A58B-D9F0B40D2560}"/>
              </a:ext>
            </a:extLst>
          </p:cNvPr>
          <p:cNvSpPr/>
          <p:nvPr/>
        </p:nvSpPr>
        <p:spPr>
          <a:xfrm>
            <a:off x="727551" y="2966892"/>
            <a:ext cx="8587409"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are some truths you have learned from your parents or grandparents?</a:t>
            </a:r>
          </a:p>
        </p:txBody>
      </p:sp>
    </p:spTree>
    <p:extLst>
      <p:ext uri="{BB962C8B-B14F-4D97-AF65-F5344CB8AC3E}">
        <p14:creationId xmlns:p14="http://schemas.microsoft.com/office/powerpoint/2010/main" val="2723886369"/>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250" fill="hold"/>
                                        <p:tgtEl>
                                          <p:spTgt spid="7"/>
                                        </p:tgtEl>
                                        <p:attrNameLst>
                                          <p:attrName>ppt_w</p:attrName>
                                        </p:attrNameLst>
                                      </p:cBhvr>
                                      <p:tavLst>
                                        <p:tav tm="0">
                                          <p:val>
                                            <p:fltVal val="0"/>
                                          </p:val>
                                        </p:tav>
                                        <p:tav tm="100000">
                                          <p:val>
                                            <p:strVal val="#ppt_w"/>
                                          </p:val>
                                        </p:tav>
                                      </p:tavLst>
                                    </p:anim>
                                    <p:anim calcmode="lin" valueType="num">
                                      <p:cBhvr>
                                        <p:cTn id="25" dur="1250" fill="hold"/>
                                        <p:tgtEl>
                                          <p:spTgt spid="7"/>
                                        </p:tgtEl>
                                        <p:attrNameLst>
                                          <p:attrName>ppt_h</p:attrName>
                                        </p:attrNameLst>
                                      </p:cBhvr>
                                      <p:tavLst>
                                        <p:tav tm="0">
                                          <p:val>
                                            <p:fltVal val="0"/>
                                          </p:val>
                                        </p:tav>
                                        <p:tav tm="100000">
                                          <p:val>
                                            <p:strVal val="#ppt_h"/>
                                          </p:val>
                                        </p:tav>
                                      </p:tavLst>
                                    </p:anim>
                                    <p:animEffect transition="in" filter="fade">
                                      <p:cBhvr>
                                        <p:cTn id="26"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4000" b="1" dirty="0">
                <a:solidFill>
                  <a:schemeClr val="accent2">
                    <a:lumMod val="50000"/>
                  </a:schemeClr>
                </a:solidFill>
                <a:effectLst>
                  <a:outerShdw blurRad="38100" dist="38100" dir="2700000" algn="tl">
                    <a:srgbClr val="000000">
                      <a:alpha val="43137"/>
                    </a:srgbClr>
                  </a:outerShdw>
                </a:effectLst>
                <a:latin typeface="Aldhabi" panose="01000000000000000000" pitchFamily="2" charset="-78"/>
                <a:ea typeface="NSimSun" panose="02010609030101010101" pitchFamily="49" charset="-122"/>
                <a:cs typeface="Aldhabi" panose="01000000000000000000" pitchFamily="2" charset="-78"/>
              </a:rPr>
              <a:t>LESSON 26</a:t>
            </a:r>
          </a:p>
        </p:txBody>
      </p:sp>
      <p:sp>
        <p:nvSpPr>
          <p:cNvPr id="2" name="Rectángulo 1">
            <a:extLst>
              <a:ext uri="{FF2B5EF4-FFF2-40B4-BE49-F238E27FC236}">
                <a16:creationId xmlns:a16="http://schemas.microsoft.com/office/drawing/2014/main" id="{0464F385-2405-47E9-A008-D8E021954828}"/>
              </a:ext>
            </a:extLst>
          </p:cNvPr>
          <p:cNvSpPr/>
          <p:nvPr/>
        </p:nvSpPr>
        <p:spPr>
          <a:xfrm>
            <a:off x="1358348" y="2705725"/>
            <a:ext cx="9475304" cy="1446550"/>
          </a:xfrm>
          <a:prstGeom prst="rect">
            <a:avLst/>
          </a:prstGeom>
        </p:spPr>
        <p:txBody>
          <a:bodyPr wrap="square">
            <a:spAutoFit/>
          </a:bodyPr>
          <a:lstStyle/>
          <a:p>
            <a:pPr algn="ctr"/>
            <a:r>
              <a:rPr lang="en-US" sz="4400" i="1" dirty="0">
                <a:solidFill>
                  <a:srgbClr val="C00000"/>
                </a:solidFill>
                <a:effectLst>
                  <a:outerShdw blurRad="38100" dist="38100" dir="2700000" algn="tl">
                    <a:srgbClr val="000000">
                      <a:alpha val="43137"/>
                    </a:srgbClr>
                  </a:outerShdw>
                </a:effectLst>
                <a:latin typeface="Ink Free" panose="03080402000500000000" pitchFamily="66" charset="0"/>
                <a:cs typeface="Arial" panose="020B0604020202020204" pitchFamily="34" charset="0"/>
              </a:rPr>
              <a:t>“Nephi acknowledges his weaknesses and expresses his trust in the Lord”</a:t>
            </a:r>
          </a:p>
        </p:txBody>
      </p:sp>
      <p:sp>
        <p:nvSpPr>
          <p:cNvPr id="5" name="Rectángulo 4">
            <a:extLst>
              <a:ext uri="{FF2B5EF4-FFF2-40B4-BE49-F238E27FC236}">
                <a16:creationId xmlns:a16="http://schemas.microsoft.com/office/drawing/2014/main" id="{3F887C4B-A634-40BA-83CF-A6ED0CA33E29}"/>
              </a:ext>
            </a:extLst>
          </p:cNvPr>
          <p:cNvSpPr/>
          <p:nvPr/>
        </p:nvSpPr>
        <p:spPr>
          <a:xfrm>
            <a:off x="837929" y="928516"/>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4:12-35</a:t>
            </a:r>
          </a:p>
        </p:txBody>
      </p:sp>
    </p:spTree>
    <p:extLst>
      <p:ext uri="{BB962C8B-B14F-4D97-AF65-F5344CB8AC3E}">
        <p14:creationId xmlns:p14="http://schemas.microsoft.com/office/powerpoint/2010/main" val="374540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A4D8BC8-3864-46B2-B341-AC5D53399048}"/>
              </a:ext>
            </a:extLst>
          </p:cNvPr>
          <p:cNvSpPr/>
          <p:nvPr/>
        </p:nvSpPr>
        <p:spPr>
          <a:xfrm>
            <a:off x="885378" y="928516"/>
            <a:ext cx="1928733" cy="599667"/>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F436FD82-C610-4427-87E6-86073009AA4A}"/>
              </a:ext>
            </a:extLst>
          </p:cNvPr>
          <p:cNvSpPr/>
          <p:nvPr/>
        </p:nvSpPr>
        <p:spPr>
          <a:xfrm>
            <a:off x="885380" y="1297848"/>
            <a:ext cx="10118417" cy="14773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4000" b="1" dirty="0">
                <a:solidFill>
                  <a:schemeClr val="accent2">
                    <a:lumMod val="50000"/>
                  </a:schemeClr>
                </a:solidFill>
                <a:effectLst>
                  <a:outerShdw blurRad="38100" dist="38100" dir="2700000" algn="tl">
                    <a:srgbClr val="000000">
                      <a:alpha val="43137"/>
                    </a:srgbClr>
                  </a:outerShdw>
                </a:effectLst>
                <a:latin typeface="Aldhabi" panose="01000000000000000000" pitchFamily="2" charset="-78"/>
                <a:ea typeface="NSimSun" panose="02010609030101010101" pitchFamily="49" charset="-122"/>
                <a:cs typeface="Aldhabi" panose="01000000000000000000" pitchFamily="2" charset="-78"/>
              </a:rPr>
              <a:t>LESSON 26</a:t>
            </a:r>
          </a:p>
        </p:txBody>
      </p:sp>
      <p:sp>
        <p:nvSpPr>
          <p:cNvPr id="2" name="Rectángulo 1">
            <a:extLst>
              <a:ext uri="{FF2B5EF4-FFF2-40B4-BE49-F238E27FC236}">
                <a16:creationId xmlns:a16="http://schemas.microsoft.com/office/drawing/2014/main" id="{A967BC78-3D81-4920-B407-AAC5E630425E}"/>
              </a:ext>
            </a:extLst>
          </p:cNvPr>
          <p:cNvSpPr/>
          <p:nvPr/>
        </p:nvSpPr>
        <p:spPr>
          <a:xfrm>
            <a:off x="904190" y="928516"/>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4:15–16</a:t>
            </a:r>
          </a:p>
        </p:txBody>
      </p:sp>
      <p:sp>
        <p:nvSpPr>
          <p:cNvPr id="4" name="Rectángulo 3">
            <a:extLst>
              <a:ext uri="{FF2B5EF4-FFF2-40B4-BE49-F238E27FC236}">
                <a16:creationId xmlns:a16="http://schemas.microsoft.com/office/drawing/2014/main" id="{8214D9DE-AED2-4082-8A5E-02427A696989}"/>
              </a:ext>
            </a:extLst>
          </p:cNvPr>
          <p:cNvSpPr/>
          <p:nvPr/>
        </p:nvSpPr>
        <p:spPr>
          <a:xfrm>
            <a:off x="904189" y="1297848"/>
            <a:ext cx="9962593"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upon these I write the things of my soul, and many of the scriptures which are engraven upon the plates of brass. For my soul delighteth in the scriptures, and my heart pondereth them, and writeth them for the learning and the profit of my children.</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Behold, my soul delighteth in the things of the Lord; and my heart pondereth continually upon the things which I have seen and heard.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FE7C6F2-3FC3-44D1-9383-B0559B2828C7}"/>
              </a:ext>
            </a:extLst>
          </p:cNvPr>
          <p:cNvSpPr/>
          <p:nvPr/>
        </p:nvSpPr>
        <p:spPr>
          <a:xfrm>
            <a:off x="904189" y="2959842"/>
            <a:ext cx="835908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things we might do if our souls delight in the scriptures?</a:t>
            </a:r>
          </a:p>
        </p:txBody>
      </p:sp>
      <p:sp>
        <p:nvSpPr>
          <p:cNvPr id="6" name="Rectángulo 5">
            <a:extLst>
              <a:ext uri="{FF2B5EF4-FFF2-40B4-BE49-F238E27FC236}">
                <a16:creationId xmlns:a16="http://schemas.microsoft.com/office/drawing/2014/main" id="{35CC7FC5-B6BB-4767-8A8D-D8CCEB4A43E7}"/>
              </a:ext>
            </a:extLst>
          </p:cNvPr>
          <p:cNvSpPr/>
          <p:nvPr/>
        </p:nvSpPr>
        <p:spPr>
          <a:xfrm>
            <a:off x="904188" y="3329174"/>
            <a:ext cx="716638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to you to delight in the things of the Lord?</a:t>
            </a:r>
          </a:p>
        </p:txBody>
      </p:sp>
      <p:sp>
        <p:nvSpPr>
          <p:cNvPr id="7" name="Rectángulo 6">
            <a:extLst>
              <a:ext uri="{FF2B5EF4-FFF2-40B4-BE49-F238E27FC236}">
                <a16:creationId xmlns:a16="http://schemas.microsoft.com/office/drawing/2014/main" id="{2F18D49C-7070-4D07-817B-988C1457F998}"/>
              </a:ext>
            </a:extLst>
          </p:cNvPr>
          <p:cNvSpPr/>
          <p:nvPr/>
        </p:nvSpPr>
        <p:spPr>
          <a:xfrm>
            <a:off x="904187" y="3698506"/>
            <a:ext cx="99625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Nephi said that his heart pondered the things he had seen and heard. What does this mean to you?</a:t>
            </a:r>
          </a:p>
        </p:txBody>
      </p:sp>
    </p:spTree>
    <p:extLst>
      <p:ext uri="{BB962C8B-B14F-4D97-AF65-F5344CB8AC3E}">
        <p14:creationId xmlns:p14="http://schemas.microsoft.com/office/powerpoint/2010/main" val="3755174755"/>
      </p:ext>
    </p:extLst>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A5E9EB6-4BD8-4940-8315-5C31CCCD9630}"/>
              </a:ext>
            </a:extLst>
          </p:cNvPr>
          <p:cNvSpPr/>
          <p:nvPr/>
        </p:nvSpPr>
        <p:spPr>
          <a:xfrm>
            <a:off x="3186295" y="5789553"/>
            <a:ext cx="5392823" cy="400110"/>
          </a:xfrm>
          <a:prstGeom prst="rect">
            <a:avLst/>
          </a:prstGeom>
        </p:spPr>
        <p:txBody>
          <a:bodyPr wrap="none">
            <a:spAutoFit/>
          </a:bodyPr>
          <a:lstStyle/>
          <a:p>
            <a:r>
              <a:rPr lang="en-US" sz="2000"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supports those who put their trust in Him.</a:t>
            </a:r>
          </a:p>
        </p:txBody>
      </p:sp>
      <p:sp>
        <p:nvSpPr>
          <p:cNvPr id="14" name="Rectángulo 13">
            <a:extLst>
              <a:ext uri="{FF2B5EF4-FFF2-40B4-BE49-F238E27FC236}">
                <a16:creationId xmlns:a16="http://schemas.microsoft.com/office/drawing/2014/main" id="{D1D629F0-5B18-4A29-8B57-9020CDDCCF63}"/>
              </a:ext>
            </a:extLst>
          </p:cNvPr>
          <p:cNvSpPr/>
          <p:nvPr/>
        </p:nvSpPr>
        <p:spPr>
          <a:xfrm>
            <a:off x="885378" y="3318917"/>
            <a:ext cx="1544012" cy="599667"/>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E6D763D6-5898-4B7F-B6F7-0F0BF3311E03}"/>
              </a:ext>
            </a:extLst>
          </p:cNvPr>
          <p:cNvSpPr/>
          <p:nvPr/>
        </p:nvSpPr>
        <p:spPr>
          <a:xfrm>
            <a:off x="885378" y="928516"/>
            <a:ext cx="1941557" cy="599667"/>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F3627034-8E67-40CC-B454-69BBBEEE371B}"/>
              </a:ext>
            </a:extLst>
          </p:cNvPr>
          <p:cNvSpPr/>
          <p:nvPr/>
        </p:nvSpPr>
        <p:spPr>
          <a:xfrm>
            <a:off x="885380" y="3699016"/>
            <a:ext cx="10118417" cy="64633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114779DE-2982-4718-9CBF-652BD98A929C}"/>
              </a:ext>
            </a:extLst>
          </p:cNvPr>
          <p:cNvSpPr/>
          <p:nvPr/>
        </p:nvSpPr>
        <p:spPr>
          <a:xfrm>
            <a:off x="885380" y="1297848"/>
            <a:ext cx="10118417" cy="14773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4000" b="1" dirty="0">
                <a:solidFill>
                  <a:schemeClr val="accent2">
                    <a:lumMod val="50000"/>
                  </a:schemeClr>
                </a:solidFill>
                <a:effectLst>
                  <a:outerShdw blurRad="38100" dist="38100" dir="2700000" algn="tl">
                    <a:srgbClr val="000000">
                      <a:alpha val="43137"/>
                    </a:srgbClr>
                  </a:outerShdw>
                </a:effectLst>
                <a:latin typeface="Aldhabi" panose="01000000000000000000" pitchFamily="2" charset="-78"/>
                <a:ea typeface="NSimSun" panose="02010609030101010101" pitchFamily="49" charset="-122"/>
                <a:cs typeface="Aldhabi" panose="01000000000000000000" pitchFamily="2" charset="-78"/>
              </a:rPr>
              <a:t>LESSON 26</a:t>
            </a:r>
          </a:p>
        </p:txBody>
      </p:sp>
      <p:sp>
        <p:nvSpPr>
          <p:cNvPr id="2" name="Rectángulo 1">
            <a:extLst>
              <a:ext uri="{FF2B5EF4-FFF2-40B4-BE49-F238E27FC236}">
                <a16:creationId xmlns:a16="http://schemas.microsoft.com/office/drawing/2014/main" id="{9140F2F4-D9EB-4995-8CDF-EA2327BC7982}"/>
              </a:ext>
            </a:extLst>
          </p:cNvPr>
          <p:cNvSpPr/>
          <p:nvPr/>
        </p:nvSpPr>
        <p:spPr>
          <a:xfrm>
            <a:off x="885382" y="928516"/>
            <a:ext cx="19415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4:17-18 </a:t>
            </a:r>
          </a:p>
        </p:txBody>
      </p:sp>
      <p:sp>
        <p:nvSpPr>
          <p:cNvPr id="4" name="Rectángulo 3">
            <a:extLst>
              <a:ext uri="{FF2B5EF4-FFF2-40B4-BE49-F238E27FC236}">
                <a16:creationId xmlns:a16="http://schemas.microsoft.com/office/drawing/2014/main" id="{374A9DC8-F353-4599-854F-EE71FC751605}"/>
              </a:ext>
            </a:extLst>
          </p:cNvPr>
          <p:cNvSpPr/>
          <p:nvPr/>
        </p:nvSpPr>
        <p:spPr>
          <a:xfrm>
            <a:off x="885381" y="1297848"/>
            <a:ext cx="9994653" cy="1477328"/>
          </a:xfrm>
          <a:prstGeom prst="rect">
            <a:avLst/>
          </a:prstGeom>
        </p:spPr>
        <p:txBody>
          <a:bodyPr wrap="square">
            <a:spAutoFit/>
          </a:bodyPr>
          <a:lstStyle/>
          <a:p>
            <a:pPr algn="just" fontAlgn="base"/>
            <a:r>
              <a:rPr lang="en-US" b="1" dirty="0">
                <a:solidFill>
                  <a:srgbClr val="0D0F10"/>
                </a:solidFill>
                <a:latin typeface="Arial" panose="020B0604020202020204" pitchFamily="34" charset="0"/>
                <a:cs typeface="Arial" panose="020B0604020202020204" pitchFamily="34" charset="0"/>
              </a:rPr>
              <a:t>17 </a:t>
            </a:r>
            <a:r>
              <a:rPr lang="en-US" dirty="0">
                <a:solidFill>
                  <a:srgbClr val="0D0F10"/>
                </a:solidFill>
                <a:latin typeface="Arial" panose="020B0604020202020204" pitchFamily="34" charset="0"/>
                <a:cs typeface="Arial" panose="020B0604020202020204" pitchFamily="34" charset="0"/>
              </a:rPr>
              <a:t>Nevertheless, notwithstanding the great goodness of the Lord, in showing me his great and marvelous works, my heart exclaimeth: O wretched man that I am! Yea, my heart sorroweth because of my flesh; my soul grieveth because of mine iniquities.</a:t>
            </a:r>
          </a:p>
          <a:p>
            <a:pPr algn="just" fontAlgn="base"/>
            <a:r>
              <a:rPr lang="en-US" b="1" dirty="0">
                <a:solidFill>
                  <a:srgbClr val="0D0F10"/>
                </a:solidFill>
                <a:latin typeface="Arial" panose="020B0604020202020204" pitchFamily="34" charset="0"/>
                <a:cs typeface="Arial" panose="020B0604020202020204" pitchFamily="34" charset="0"/>
              </a:rPr>
              <a:t>18 </a:t>
            </a:r>
            <a:r>
              <a:rPr lang="en-US" dirty="0">
                <a:solidFill>
                  <a:srgbClr val="0D0F10"/>
                </a:solidFill>
                <a:latin typeface="Arial" panose="020B0604020202020204" pitchFamily="34" charset="0"/>
                <a:cs typeface="Arial" panose="020B0604020202020204" pitchFamily="34" charset="0"/>
              </a:rPr>
              <a:t>I am encompassed about, because of the temptations and the sins which do so easily beset me.</a:t>
            </a:r>
            <a:endParaRPr lang="en-US" b="0" i="0" dirty="0">
              <a:solidFill>
                <a:srgbClr val="0D0F10"/>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43C6144F-B529-4DC6-BBC7-15B50DD02A21}"/>
              </a:ext>
            </a:extLst>
          </p:cNvPr>
          <p:cNvSpPr/>
          <p:nvPr/>
        </p:nvSpPr>
        <p:spPr>
          <a:xfrm>
            <a:off x="885381" y="2821342"/>
            <a:ext cx="681413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examples of difficulties that can beset us?</a:t>
            </a:r>
          </a:p>
        </p:txBody>
      </p:sp>
      <p:sp>
        <p:nvSpPr>
          <p:cNvPr id="6" name="Rectángulo 5">
            <a:extLst>
              <a:ext uri="{FF2B5EF4-FFF2-40B4-BE49-F238E27FC236}">
                <a16:creationId xmlns:a16="http://schemas.microsoft.com/office/drawing/2014/main" id="{45B48868-3FFC-4C01-BE74-6CE49597190B}"/>
              </a:ext>
            </a:extLst>
          </p:cNvPr>
          <p:cNvSpPr/>
          <p:nvPr/>
        </p:nvSpPr>
        <p:spPr>
          <a:xfrm>
            <a:off x="885379" y="3365985"/>
            <a:ext cx="15440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4:19</a:t>
            </a:r>
          </a:p>
        </p:txBody>
      </p:sp>
      <p:sp>
        <p:nvSpPr>
          <p:cNvPr id="7" name="Rectángulo 6">
            <a:extLst>
              <a:ext uri="{FF2B5EF4-FFF2-40B4-BE49-F238E27FC236}">
                <a16:creationId xmlns:a16="http://schemas.microsoft.com/office/drawing/2014/main" id="{70BA0B8A-FEFE-4848-863B-B631CCCCBF4C}"/>
              </a:ext>
            </a:extLst>
          </p:cNvPr>
          <p:cNvSpPr/>
          <p:nvPr/>
        </p:nvSpPr>
        <p:spPr>
          <a:xfrm>
            <a:off x="885381" y="3680579"/>
            <a:ext cx="9994652"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when I desire to rejoice, my heart groaneth because of my sins; nevertheless, I know in whom I have trusted.</a:t>
            </a:r>
          </a:p>
        </p:txBody>
      </p:sp>
      <p:sp>
        <p:nvSpPr>
          <p:cNvPr id="8" name="Rectángulo 7">
            <a:extLst>
              <a:ext uri="{FF2B5EF4-FFF2-40B4-BE49-F238E27FC236}">
                <a16:creationId xmlns:a16="http://schemas.microsoft.com/office/drawing/2014/main" id="{0A29822A-BFDC-46C5-9814-FEC521217688}"/>
              </a:ext>
            </a:extLst>
          </p:cNvPr>
          <p:cNvSpPr/>
          <p:nvPr/>
        </p:nvSpPr>
        <p:spPr>
          <a:xfrm>
            <a:off x="885381" y="4364867"/>
            <a:ext cx="91067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Nephi meant when he said “I know in whom I have trusted”?</a:t>
            </a:r>
          </a:p>
        </p:txBody>
      </p:sp>
      <p:sp>
        <p:nvSpPr>
          <p:cNvPr id="9" name="Rectángulo 8">
            <a:extLst>
              <a:ext uri="{FF2B5EF4-FFF2-40B4-BE49-F238E27FC236}">
                <a16:creationId xmlns:a16="http://schemas.microsoft.com/office/drawing/2014/main" id="{1860D06B-8AF2-447A-9EF2-6A2B5281BEA1}"/>
              </a:ext>
            </a:extLst>
          </p:cNvPr>
          <p:cNvSpPr/>
          <p:nvPr/>
        </p:nvSpPr>
        <p:spPr>
          <a:xfrm>
            <a:off x="885381" y="4735066"/>
            <a:ext cx="999465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remembering the Lord and His goodness help us during times of discouragement?</a:t>
            </a:r>
          </a:p>
        </p:txBody>
      </p:sp>
    </p:spTree>
    <p:extLst>
      <p:ext uri="{BB962C8B-B14F-4D97-AF65-F5344CB8AC3E}">
        <p14:creationId xmlns:p14="http://schemas.microsoft.com/office/powerpoint/2010/main" val="10633494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edge">
                                      <p:cBhvr>
                                        <p:cTn id="12" dur="2000"/>
                                        <p:tgtEl>
                                          <p:spTgt spid="14"/>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edge">
                                      <p:cBhvr>
                                        <p:cTn id="15" dur="2000"/>
                                        <p:tgtEl>
                                          <p:spTgt spid="12"/>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edge">
                                      <p:cBhvr>
                                        <p:cTn id="18" dur="2000"/>
                                        <p:tgtEl>
                                          <p:spTgt spid="6"/>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edge">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3"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
                                        <p:tgtEl>
                                          <p:spTgt spid="9"/>
                                        </p:tgtEl>
                                      </p:cBhvr>
                                    </p:animEffect>
                                    <p:anim calcmode="lin" valueType="num">
                                      <p:cBhvr>
                                        <p:cTn id="32" dur="400" fill="hold"/>
                                        <p:tgtEl>
                                          <p:spTgt spid="9"/>
                                        </p:tgtEl>
                                        <p:attrNameLst>
                                          <p:attrName>ppt_x</p:attrName>
                                        </p:attrNameLst>
                                      </p:cBhvr>
                                      <p:tavLst>
                                        <p:tav tm="0">
                                          <p:val>
                                            <p:strVal val="#ppt_x"/>
                                          </p:val>
                                        </p:tav>
                                        <p:tav tm="100000">
                                          <p:val>
                                            <p:strVal val="#ppt_x"/>
                                          </p:val>
                                        </p:tav>
                                      </p:tavLst>
                                    </p:anim>
                                    <p:anim calcmode="lin" valueType="num">
                                      <p:cBhvr>
                                        <p:cTn id="33" dur="400" fill="hold"/>
                                        <p:tgtEl>
                                          <p:spTgt spid="9"/>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8" presetClass="entr" presetSubtype="0" accel="50000" fill="hold" grpId="0" nodeType="clickEffect">
                                  <p:stCondLst>
                                    <p:cond delay="0"/>
                                  </p:stCondLst>
                                  <p:iterate type="lt">
                                    <p:tmPct val="50000"/>
                                  </p:iterate>
                                  <p:childTnLst>
                                    <p:set>
                                      <p:cBhvr>
                                        <p:cTn id="39" dur="1" fill="hold">
                                          <p:stCondLst>
                                            <p:cond delay="0"/>
                                          </p:stCondLst>
                                        </p:cTn>
                                        <p:tgtEl>
                                          <p:spTgt spid="10"/>
                                        </p:tgtEl>
                                        <p:attrNameLst>
                                          <p:attrName>style.visibility</p:attrName>
                                        </p:attrNameLst>
                                      </p:cBhvr>
                                      <p:to>
                                        <p:strVal val="visible"/>
                                      </p:to>
                                    </p:set>
                                    <p:set>
                                      <p:cBhvr>
                                        <p:cTn id="40" dur="227" fill="hold">
                                          <p:stCondLst>
                                            <p:cond delay="0"/>
                                          </p:stCondLst>
                                        </p:cTn>
                                        <p:tgtEl>
                                          <p:spTgt spid="10"/>
                                        </p:tgtEl>
                                        <p:attrNameLst>
                                          <p:attrName>style.rotation</p:attrName>
                                        </p:attrNameLst>
                                      </p:cBhvr>
                                      <p:to>
                                        <p:strVal val="-45.0"/>
                                      </p:to>
                                    </p:set>
                                    <p:anim calcmode="lin" valueType="num">
                                      <p:cBhvr>
                                        <p:cTn id="41" dur="227" fill="hold">
                                          <p:stCondLst>
                                            <p:cond delay="227"/>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42" dur="227"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43" dur="78" decel="50000" autoRev="1" fill="hold">
                                          <p:stCondLst>
                                            <p:cond delay="227"/>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44" dur="68" fill="hold">
                                          <p:stCondLst>
                                            <p:cond delay="432"/>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2" grpId="0" animBg="1"/>
      <p:bldP spid="5" grpId="0"/>
      <p:bldP spid="6" grpId="0"/>
      <p:bldP spid="7" grpId="0"/>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1211</Words>
  <Application>Microsoft Office PowerPoint</Application>
  <PresentationFormat>Panorámica</PresentationFormat>
  <Paragraphs>63</Paragraphs>
  <Slides>12</Slides>
  <Notes>0</Notes>
  <HiddenSlides>0</HiddenSlides>
  <MMClips>1</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12</vt:i4>
      </vt:variant>
    </vt:vector>
  </HeadingPairs>
  <TitlesOfParts>
    <vt:vector size="21" baseType="lpstr">
      <vt:lpstr>Aldhabi</vt:lpstr>
      <vt:lpstr>Algerian</vt:lpstr>
      <vt:lpstr>Arial</vt:lpstr>
      <vt:lpstr>Calibri</vt:lpstr>
      <vt:lpstr>Century Gothic</vt:lpstr>
      <vt:lpstr>Ink Free</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6170</cp:revision>
  <dcterms:created xsi:type="dcterms:W3CDTF">2018-08-29T04:26:39Z</dcterms:created>
  <dcterms:modified xsi:type="dcterms:W3CDTF">2020-01-17T06:36:25Z</dcterms:modified>
</cp:coreProperties>
</file>