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559" r:id="rId3"/>
    <p:sldId id="560" r:id="rId4"/>
    <p:sldId id="561" r:id="rId5"/>
    <p:sldId id="563" r:id="rId6"/>
    <p:sldId id="564" r:id="rId7"/>
    <p:sldId id="565" r:id="rId8"/>
    <p:sldId id="566" r:id="rId9"/>
    <p:sldId id="567" r:id="rId10"/>
    <p:sldId id="5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FF6600"/>
    <a:srgbClr val="E97159"/>
    <a:srgbClr val="FF3300"/>
    <a:srgbClr val="FFCCFF"/>
    <a:srgbClr val="4D6F0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1/16/2020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video" Target="https://www.youtube.com/embed/EYtcPVpU5zU?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569660"/>
          </a:xfrm>
          <a:prstGeom prst="rect">
            <a:avLst/>
          </a:prstGeom>
          <a:noFill/>
        </p:spPr>
        <p:txBody>
          <a:bodyPr wrap="square" rtlCol="0">
            <a:spAutoFit/>
          </a:bodyPr>
          <a:lstStyle/>
          <a:p>
            <a:pPr algn="ctr"/>
            <a:r>
              <a:rPr lang="en-US" sz="9600"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Microsoft Himalaya" panose="01010100010101010101" pitchFamily="2"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pic>
        <p:nvPicPr>
          <p:cNvPr id="2" name="Elementos multimedia en línea 1" title="Lehi Blesses Joseph | 2 Nephi 3:3￢ﾀﾓ15 | Book of Mormon">
            <a:hlinkClick r:id="" action="ppaction://media"/>
            <a:extLst>
              <a:ext uri="{FF2B5EF4-FFF2-40B4-BE49-F238E27FC236}">
                <a16:creationId xmlns:a16="http://schemas.microsoft.com/office/drawing/2014/main" id="{58F4A66B-BD96-4ADF-9C55-B8B5C7991DFE}"/>
              </a:ext>
            </a:extLst>
          </p:cNvPr>
          <p:cNvPicPr>
            <a:picLocks noRot="1" noChangeAspect="1"/>
          </p:cNvPicPr>
          <p:nvPr>
            <a:videoFile r:link="rId1"/>
          </p:nvPr>
        </p:nvPicPr>
        <p:blipFill>
          <a:blip r:embed="rId3"/>
          <a:stretch>
            <a:fillRect/>
          </a:stretch>
        </p:blipFill>
        <p:spPr>
          <a:xfrm>
            <a:off x="1899478" y="1449457"/>
            <a:ext cx="7907131" cy="44477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7038634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4" name="Rectángulo 3">
            <a:extLst>
              <a:ext uri="{FF2B5EF4-FFF2-40B4-BE49-F238E27FC236}">
                <a16:creationId xmlns:a16="http://schemas.microsoft.com/office/drawing/2014/main" id="{BD1D60B9-48A1-482D-8668-70A5A188AA99}"/>
              </a:ext>
            </a:extLst>
          </p:cNvPr>
          <p:cNvSpPr/>
          <p:nvPr/>
        </p:nvSpPr>
        <p:spPr>
          <a:xfrm>
            <a:off x="4255592" y="2921168"/>
            <a:ext cx="3680816" cy="1015663"/>
          </a:xfrm>
          <a:prstGeom prst="rect">
            <a:avLst/>
          </a:prstGeom>
        </p:spPr>
        <p:txBody>
          <a:bodyPr wrap="none">
            <a:spAutoFit/>
          </a:bodyPr>
          <a:lstStyle/>
          <a:p>
            <a:r>
              <a:rPr lang="en-US" sz="6000" dirty="0">
                <a:solidFill>
                  <a:schemeClr val="accent3">
                    <a:lumMod val="50000"/>
                  </a:schemeClr>
                </a:solidFill>
                <a:latin typeface="Algerian" panose="04020705040A02060702" pitchFamily="82" charset="0"/>
              </a:rPr>
              <a:t>2 Nephi 3</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1500">
        <p14:ripple dir="r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2" name="Rectángulo 1">
            <a:extLst>
              <a:ext uri="{FF2B5EF4-FFF2-40B4-BE49-F238E27FC236}">
                <a16:creationId xmlns:a16="http://schemas.microsoft.com/office/drawing/2014/main" id="{ED26847D-04F7-4CA6-980B-00EC5F71B918}"/>
              </a:ext>
            </a:extLst>
          </p:cNvPr>
          <p:cNvSpPr/>
          <p:nvPr/>
        </p:nvSpPr>
        <p:spPr>
          <a:xfrm>
            <a:off x="1046921" y="928516"/>
            <a:ext cx="180049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3:1–25</a:t>
            </a:r>
          </a:p>
        </p:txBody>
      </p:sp>
      <p:sp>
        <p:nvSpPr>
          <p:cNvPr id="4" name="Rectángulo 3">
            <a:extLst>
              <a:ext uri="{FF2B5EF4-FFF2-40B4-BE49-F238E27FC236}">
                <a16:creationId xmlns:a16="http://schemas.microsoft.com/office/drawing/2014/main" id="{0BCCFA30-2AF8-44EE-AE14-4B7AFB1149CB}"/>
              </a:ext>
            </a:extLst>
          </p:cNvPr>
          <p:cNvSpPr/>
          <p:nvPr/>
        </p:nvSpPr>
        <p:spPr>
          <a:xfrm>
            <a:off x="1775791" y="2274838"/>
            <a:ext cx="8640417" cy="3046988"/>
          </a:xfrm>
          <a:prstGeom prst="rect">
            <a:avLst/>
          </a:prstGeom>
        </p:spPr>
        <p:txBody>
          <a:bodyPr wrap="square">
            <a:spAutoFit/>
          </a:bodyPr>
          <a:lstStyle/>
          <a:p>
            <a:pPr algn="ctr"/>
            <a:r>
              <a:rPr lang="en-US" sz="4800" dirty="0">
                <a:solidFill>
                  <a:srgbClr val="FF6600"/>
                </a:solidFill>
                <a:latin typeface="Algerian" panose="04020705040A02060702" pitchFamily="82" charset="0"/>
              </a:rPr>
              <a:t>“Lehi recounts the prophecy by Joseph of Egypt about the Prophet Joseph Smith”</a:t>
            </a:r>
          </a:p>
        </p:txBody>
      </p:sp>
    </p:spTree>
    <p:extLst>
      <p:ext uri="{BB962C8B-B14F-4D97-AF65-F5344CB8AC3E}">
        <p14:creationId xmlns:p14="http://schemas.microsoft.com/office/powerpoint/2010/main" val="105266133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pic>
        <p:nvPicPr>
          <p:cNvPr id="2" name="Imagen 1">
            <a:extLst>
              <a:ext uri="{FF2B5EF4-FFF2-40B4-BE49-F238E27FC236}">
                <a16:creationId xmlns:a16="http://schemas.microsoft.com/office/drawing/2014/main" id="{7BD092F5-8100-4664-B310-D7A9EFEBDD4F}"/>
              </a:ext>
            </a:extLst>
          </p:cNvPr>
          <p:cNvPicPr>
            <a:picLocks noChangeAspect="1"/>
          </p:cNvPicPr>
          <p:nvPr/>
        </p:nvPicPr>
        <p:blipFill rotWithShape="1">
          <a:blip r:embed="rId2"/>
          <a:srcRect l="-19889" t="71700" r="109346" b="-13072"/>
          <a:stretch/>
        </p:blipFill>
        <p:spPr>
          <a:xfrm>
            <a:off x="3511827" y="2226364"/>
            <a:ext cx="1285461" cy="2835966"/>
          </a:xfrm>
          <a:prstGeom prst="rect">
            <a:avLst/>
          </a:prstGeom>
        </p:spPr>
      </p:pic>
      <p:pic>
        <p:nvPicPr>
          <p:cNvPr id="4" name="Imagen 3">
            <a:extLst>
              <a:ext uri="{FF2B5EF4-FFF2-40B4-BE49-F238E27FC236}">
                <a16:creationId xmlns:a16="http://schemas.microsoft.com/office/drawing/2014/main" id="{FC0F3FF0-5F50-460E-A134-B682371492E2}"/>
              </a:ext>
            </a:extLst>
          </p:cNvPr>
          <p:cNvPicPr>
            <a:picLocks noChangeAspect="1"/>
          </p:cNvPicPr>
          <p:nvPr/>
        </p:nvPicPr>
        <p:blipFill rotWithShape="1">
          <a:blip r:embed="rId2"/>
          <a:srcRect l="22500" t="29362" r="66957" b="29266"/>
          <a:stretch/>
        </p:blipFill>
        <p:spPr>
          <a:xfrm>
            <a:off x="2226366" y="1812234"/>
            <a:ext cx="1285461" cy="2835966"/>
          </a:xfrm>
          <a:prstGeom prst="rect">
            <a:avLst/>
          </a:prstGeom>
        </p:spPr>
      </p:pic>
      <p:pic>
        <p:nvPicPr>
          <p:cNvPr id="5" name="Imagen 4">
            <a:extLst>
              <a:ext uri="{FF2B5EF4-FFF2-40B4-BE49-F238E27FC236}">
                <a16:creationId xmlns:a16="http://schemas.microsoft.com/office/drawing/2014/main" id="{D95D7C96-2D46-4C88-A5B4-01758131BBBC}"/>
              </a:ext>
            </a:extLst>
          </p:cNvPr>
          <p:cNvPicPr>
            <a:picLocks noChangeAspect="1"/>
          </p:cNvPicPr>
          <p:nvPr/>
        </p:nvPicPr>
        <p:blipFill rotWithShape="1">
          <a:blip r:embed="rId3"/>
          <a:srcRect l="34240" t="30433" r="55977" b="29548"/>
          <a:stretch/>
        </p:blipFill>
        <p:spPr>
          <a:xfrm>
            <a:off x="4200940" y="1832951"/>
            <a:ext cx="1192696" cy="2815249"/>
          </a:xfrm>
          <a:prstGeom prst="rect">
            <a:avLst/>
          </a:prstGeom>
        </p:spPr>
      </p:pic>
      <p:pic>
        <p:nvPicPr>
          <p:cNvPr id="6" name="Imagen 5">
            <a:extLst>
              <a:ext uri="{FF2B5EF4-FFF2-40B4-BE49-F238E27FC236}">
                <a16:creationId xmlns:a16="http://schemas.microsoft.com/office/drawing/2014/main" id="{7396DCEC-3B03-4FB6-9DE6-BF12818C3C5A}"/>
              </a:ext>
            </a:extLst>
          </p:cNvPr>
          <p:cNvPicPr>
            <a:picLocks noChangeAspect="1"/>
          </p:cNvPicPr>
          <p:nvPr/>
        </p:nvPicPr>
        <p:blipFill rotWithShape="1">
          <a:blip r:embed="rId4"/>
          <a:srcRect l="45761" t="29470" r="44239" b="29460"/>
          <a:stretch/>
        </p:blipFill>
        <p:spPr>
          <a:xfrm>
            <a:off x="6255027" y="1832951"/>
            <a:ext cx="1219200" cy="2815250"/>
          </a:xfrm>
          <a:prstGeom prst="rect">
            <a:avLst/>
          </a:prstGeom>
        </p:spPr>
      </p:pic>
      <p:pic>
        <p:nvPicPr>
          <p:cNvPr id="7" name="Imagen 6">
            <a:extLst>
              <a:ext uri="{FF2B5EF4-FFF2-40B4-BE49-F238E27FC236}">
                <a16:creationId xmlns:a16="http://schemas.microsoft.com/office/drawing/2014/main" id="{64AF8C90-5D56-4D84-8D5F-898EA8CB8102}"/>
              </a:ext>
            </a:extLst>
          </p:cNvPr>
          <p:cNvPicPr>
            <a:picLocks noChangeAspect="1"/>
          </p:cNvPicPr>
          <p:nvPr/>
        </p:nvPicPr>
        <p:blipFill rotWithShape="1">
          <a:blip r:embed="rId5"/>
          <a:srcRect l="57391" t="29555" r="31848" b="29459"/>
          <a:stretch/>
        </p:blipFill>
        <p:spPr>
          <a:xfrm>
            <a:off x="8150088" y="1812234"/>
            <a:ext cx="1311965" cy="2835966"/>
          </a:xfrm>
          <a:prstGeom prst="rect">
            <a:avLst/>
          </a:prstGeom>
        </p:spPr>
      </p:pic>
      <p:sp>
        <p:nvSpPr>
          <p:cNvPr id="8" name="CuadroTexto 7">
            <a:extLst>
              <a:ext uri="{FF2B5EF4-FFF2-40B4-BE49-F238E27FC236}">
                <a16:creationId xmlns:a16="http://schemas.microsoft.com/office/drawing/2014/main" id="{B3346662-7518-4B5C-B146-662758A49D7D}"/>
              </a:ext>
            </a:extLst>
          </p:cNvPr>
          <p:cNvSpPr txBox="1"/>
          <p:nvPr/>
        </p:nvSpPr>
        <p:spPr>
          <a:xfrm>
            <a:off x="8313787" y="4237383"/>
            <a:ext cx="984565" cy="369332"/>
          </a:xfrm>
          <a:prstGeom prst="rect">
            <a:avLst/>
          </a:prstGeom>
          <a:noFill/>
        </p:spPr>
        <p:txBody>
          <a:bodyPr wrap="none" rtlCol="0">
            <a:spAutoFit/>
          </a:bodyPr>
          <a:lstStyle/>
          <a:p>
            <a:r>
              <a:rPr lang="es-VE" b="1" dirty="0">
                <a:solidFill>
                  <a:srgbClr val="FF6600"/>
                </a:solidFill>
              </a:rPr>
              <a:t>Joseph</a:t>
            </a:r>
            <a:endParaRPr lang="en-US" b="1" dirty="0">
              <a:solidFill>
                <a:srgbClr val="FF6600"/>
              </a:solidFill>
            </a:endParaRPr>
          </a:p>
        </p:txBody>
      </p:sp>
      <p:sp>
        <p:nvSpPr>
          <p:cNvPr id="9" name="CuadroTexto 8">
            <a:extLst>
              <a:ext uri="{FF2B5EF4-FFF2-40B4-BE49-F238E27FC236}">
                <a16:creationId xmlns:a16="http://schemas.microsoft.com/office/drawing/2014/main" id="{B85DA1B2-D66F-4A86-BFA9-8A1E0847A6AF}"/>
              </a:ext>
            </a:extLst>
          </p:cNvPr>
          <p:cNvSpPr txBox="1"/>
          <p:nvPr/>
        </p:nvSpPr>
        <p:spPr>
          <a:xfrm>
            <a:off x="6372344" y="4237383"/>
            <a:ext cx="984565" cy="369332"/>
          </a:xfrm>
          <a:prstGeom prst="rect">
            <a:avLst/>
          </a:prstGeom>
          <a:noFill/>
        </p:spPr>
        <p:txBody>
          <a:bodyPr wrap="none" rtlCol="0">
            <a:spAutoFit/>
          </a:bodyPr>
          <a:lstStyle/>
          <a:p>
            <a:r>
              <a:rPr lang="es-VE" b="1" dirty="0">
                <a:solidFill>
                  <a:srgbClr val="FF0000"/>
                </a:solidFill>
              </a:rPr>
              <a:t>Joseph</a:t>
            </a:r>
            <a:endParaRPr lang="en-US" b="1" dirty="0">
              <a:solidFill>
                <a:srgbClr val="FF0000"/>
              </a:solidFill>
            </a:endParaRPr>
          </a:p>
        </p:txBody>
      </p:sp>
      <p:sp>
        <p:nvSpPr>
          <p:cNvPr id="10" name="CuadroTexto 9">
            <a:extLst>
              <a:ext uri="{FF2B5EF4-FFF2-40B4-BE49-F238E27FC236}">
                <a16:creationId xmlns:a16="http://schemas.microsoft.com/office/drawing/2014/main" id="{7372C27C-CE39-40E1-B7FD-94389D3D17A5}"/>
              </a:ext>
            </a:extLst>
          </p:cNvPr>
          <p:cNvSpPr txBox="1"/>
          <p:nvPr/>
        </p:nvSpPr>
        <p:spPr>
          <a:xfrm>
            <a:off x="2392019" y="4237383"/>
            <a:ext cx="984565" cy="369332"/>
          </a:xfrm>
          <a:prstGeom prst="rect">
            <a:avLst/>
          </a:prstGeom>
          <a:noFill/>
        </p:spPr>
        <p:txBody>
          <a:bodyPr wrap="none" rtlCol="0">
            <a:spAutoFit/>
          </a:bodyPr>
          <a:lstStyle/>
          <a:p>
            <a:r>
              <a:rPr lang="es-VE" b="1" dirty="0">
                <a:solidFill>
                  <a:schemeClr val="bg1"/>
                </a:solidFill>
              </a:rPr>
              <a:t>Joseph</a:t>
            </a:r>
            <a:endParaRPr lang="en-US" b="1" dirty="0">
              <a:solidFill>
                <a:schemeClr val="bg1"/>
              </a:solidFill>
            </a:endParaRPr>
          </a:p>
        </p:txBody>
      </p:sp>
      <p:sp>
        <p:nvSpPr>
          <p:cNvPr id="12" name="CuadroTexto 11">
            <a:extLst>
              <a:ext uri="{FF2B5EF4-FFF2-40B4-BE49-F238E27FC236}">
                <a16:creationId xmlns:a16="http://schemas.microsoft.com/office/drawing/2014/main" id="{4D387062-38C5-4D5F-A22D-1B41DF952EF8}"/>
              </a:ext>
            </a:extLst>
          </p:cNvPr>
          <p:cNvSpPr txBox="1"/>
          <p:nvPr/>
        </p:nvSpPr>
        <p:spPr>
          <a:xfrm>
            <a:off x="4305005" y="4237383"/>
            <a:ext cx="984565" cy="369332"/>
          </a:xfrm>
          <a:prstGeom prst="rect">
            <a:avLst/>
          </a:prstGeom>
          <a:noFill/>
        </p:spPr>
        <p:txBody>
          <a:bodyPr wrap="none" rtlCol="0">
            <a:spAutoFit/>
          </a:bodyPr>
          <a:lstStyle/>
          <a:p>
            <a:r>
              <a:rPr lang="es-VE" b="1" dirty="0">
                <a:solidFill>
                  <a:srgbClr val="0070C0"/>
                </a:solidFill>
              </a:rPr>
              <a:t>Joseph</a:t>
            </a:r>
            <a:endParaRPr lang="en-US" b="1" dirty="0">
              <a:solidFill>
                <a:srgbClr val="0070C0"/>
              </a:solidFill>
            </a:endParaRPr>
          </a:p>
        </p:txBody>
      </p:sp>
    </p:spTree>
    <p:extLst>
      <p:ext uri="{BB962C8B-B14F-4D97-AF65-F5344CB8AC3E}">
        <p14:creationId xmlns:p14="http://schemas.microsoft.com/office/powerpoint/2010/main" val="33523873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childTnLst>
                                </p:cTn>
                              </p:par>
                            </p:childTnLst>
                          </p:cTn>
                        </p:par>
                        <p:par>
                          <p:cTn id="8" fill="hold">
                            <p:stCondLst>
                              <p:cond delay="75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750"/>
                                        <p:tgtEl>
                                          <p:spTgt spid="12"/>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750"/>
                                        <p:tgtEl>
                                          <p:spTgt spid="9"/>
                                        </p:tgtEl>
                                      </p:cBhvr>
                                    </p:animEffect>
                                  </p:childTnLst>
                                </p:cTn>
                              </p:par>
                            </p:childTnLst>
                          </p:cTn>
                        </p:par>
                        <p:par>
                          <p:cTn id="16" fill="hold">
                            <p:stCondLst>
                              <p:cond delay="225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B4C1103-14EB-4272-B7AC-BC2E1FA542E3}"/>
              </a:ext>
            </a:extLst>
          </p:cNvPr>
          <p:cNvSpPr/>
          <p:nvPr/>
        </p:nvSpPr>
        <p:spPr>
          <a:xfrm>
            <a:off x="893865" y="1086678"/>
            <a:ext cx="1647439" cy="8481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0A59353-D8B1-4313-8159-41857A7A04C1}"/>
              </a:ext>
            </a:extLst>
          </p:cNvPr>
          <p:cNvSpPr/>
          <p:nvPr/>
        </p:nvSpPr>
        <p:spPr>
          <a:xfrm>
            <a:off x="893865" y="1434863"/>
            <a:ext cx="5202135" cy="3759989"/>
          </a:xfrm>
          <a:prstGeom prst="roundRect">
            <a:avLst>
              <a:gd name="adj" fmla="val 9923"/>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pic>
        <p:nvPicPr>
          <p:cNvPr id="2" name="Imagen 1">
            <a:extLst>
              <a:ext uri="{FF2B5EF4-FFF2-40B4-BE49-F238E27FC236}">
                <a16:creationId xmlns:a16="http://schemas.microsoft.com/office/drawing/2014/main" id="{FA1BD7DE-2C03-4B79-B50C-1A56D8FB6E4E}"/>
              </a:ext>
            </a:extLst>
          </p:cNvPr>
          <p:cNvPicPr>
            <a:picLocks noChangeAspect="1"/>
          </p:cNvPicPr>
          <p:nvPr/>
        </p:nvPicPr>
        <p:blipFill rotWithShape="1">
          <a:blip r:embed="rId2"/>
          <a:srcRect l="67372" t="34569" r="11017" b="20438"/>
          <a:stretch/>
        </p:blipFill>
        <p:spPr>
          <a:xfrm>
            <a:off x="7232093" y="1152938"/>
            <a:ext cx="3301138" cy="4277531"/>
          </a:xfrm>
          <a:prstGeom prst="rect">
            <a:avLst/>
          </a:prstGeom>
        </p:spPr>
      </p:pic>
      <p:sp>
        <p:nvSpPr>
          <p:cNvPr id="4" name="Rectángulo 3">
            <a:extLst>
              <a:ext uri="{FF2B5EF4-FFF2-40B4-BE49-F238E27FC236}">
                <a16:creationId xmlns:a16="http://schemas.microsoft.com/office/drawing/2014/main" id="{3D6CBC59-67F5-479C-86C0-712290B5E16F}"/>
              </a:ext>
            </a:extLst>
          </p:cNvPr>
          <p:cNvSpPr/>
          <p:nvPr/>
        </p:nvSpPr>
        <p:spPr>
          <a:xfrm>
            <a:off x="920347" y="1113182"/>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3:6-8</a:t>
            </a:r>
          </a:p>
        </p:txBody>
      </p:sp>
      <p:sp>
        <p:nvSpPr>
          <p:cNvPr id="5" name="Rectángulo 4">
            <a:extLst>
              <a:ext uri="{FF2B5EF4-FFF2-40B4-BE49-F238E27FC236}">
                <a16:creationId xmlns:a16="http://schemas.microsoft.com/office/drawing/2014/main" id="{D071700F-2129-4DCF-B992-8CCD900AF17A}"/>
              </a:ext>
            </a:extLst>
          </p:cNvPr>
          <p:cNvSpPr/>
          <p:nvPr/>
        </p:nvSpPr>
        <p:spPr>
          <a:xfrm>
            <a:off x="920347" y="1415962"/>
            <a:ext cx="5175653" cy="3908762"/>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For Joseph truly testified, saying: A seer shall the Lord my God raise up, who shall be a choice seer unto the fruit of my loins.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Yea, Joseph truly said: Thus saith the Lord unto me: A choice seer will I raise up out of the fruit of thy loins; and he shall be esteemed highly among the fruit of thy loins. And unto him will I give commandment that he shall do a work for the fruit of thy loins, his brethren, which shall be of great worth unto them, even to the bringing of them to the knowledge of the covenants which I have made with thy fathers.</a:t>
            </a:r>
          </a:p>
          <a:p>
            <a:pPr algn="just" fontAlgn="base"/>
            <a:r>
              <a:rPr lang="en-US" sz="1600" b="1" dirty="0">
                <a:solidFill>
                  <a:schemeClr val="bg1"/>
                </a:solidFill>
                <a:latin typeface="Arial" panose="020B0604020202020204" pitchFamily="34" charset="0"/>
                <a:cs typeface="Arial" panose="020B0604020202020204" pitchFamily="34" charset="0"/>
              </a:rPr>
              <a:t>8 </a:t>
            </a:r>
            <a:r>
              <a:rPr lang="en-US" sz="1600" dirty="0">
                <a:solidFill>
                  <a:schemeClr val="bg1"/>
                </a:solidFill>
                <a:latin typeface="Arial" panose="020B0604020202020204" pitchFamily="34" charset="0"/>
                <a:cs typeface="Arial" panose="020B0604020202020204" pitchFamily="34" charset="0"/>
              </a:rPr>
              <a:t>And I will give unto him a commandment that he shall do none other work, save the work which I shall command him. And I will make him great in mine eyes; for he shall do my work.</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7DA5AD77-F4E3-4C7C-B895-389554A887D0}"/>
              </a:ext>
            </a:extLst>
          </p:cNvPr>
          <p:cNvSpPr/>
          <p:nvPr/>
        </p:nvSpPr>
        <p:spPr>
          <a:xfrm>
            <a:off x="920347" y="5561244"/>
            <a:ext cx="651412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have you learned about the Prophet Joseph Smith?</a:t>
            </a:r>
          </a:p>
        </p:txBody>
      </p:sp>
      <p:sp>
        <p:nvSpPr>
          <p:cNvPr id="7" name="Rectángulo 6">
            <a:extLst>
              <a:ext uri="{FF2B5EF4-FFF2-40B4-BE49-F238E27FC236}">
                <a16:creationId xmlns:a16="http://schemas.microsoft.com/office/drawing/2014/main" id="{781C1103-1CB0-4B6F-874A-B00E154A59B4}"/>
              </a:ext>
            </a:extLst>
          </p:cNvPr>
          <p:cNvSpPr/>
          <p:nvPr/>
        </p:nvSpPr>
        <p:spPr>
          <a:xfrm>
            <a:off x="1546852" y="5970332"/>
            <a:ext cx="9098296" cy="646331"/>
          </a:xfrm>
          <a:prstGeom prst="rect">
            <a:avLst/>
          </a:prstGeom>
        </p:spPr>
        <p:txBody>
          <a:bodyPr wrap="square">
            <a:spAutoFit/>
          </a:bodyPr>
          <a:lstStyle/>
          <a:p>
            <a:pPr algn="ctr"/>
            <a:r>
              <a:rPr lang="en-US" i="1" dirty="0">
                <a:solidFill>
                  <a:srgbClr val="FF0000"/>
                </a:solidFill>
                <a:effectLst>
                  <a:outerShdw blurRad="38100" dist="38100" dir="2700000" algn="tl">
                    <a:srgbClr val="000000">
                      <a:alpha val="43137"/>
                    </a:srgbClr>
                  </a:outerShdw>
                </a:effectLst>
                <a:latin typeface="Algerian" panose="04020705040A02060702" pitchFamily="82" charset="0"/>
              </a:rPr>
              <a:t>the Lord raised up the Prophet Joseph Smith to help bring about the Restoration of the gospel.</a:t>
            </a:r>
          </a:p>
        </p:txBody>
      </p:sp>
    </p:spTree>
    <p:extLst>
      <p:ext uri="{BB962C8B-B14F-4D97-AF65-F5344CB8AC3E}">
        <p14:creationId xmlns:p14="http://schemas.microsoft.com/office/powerpoint/2010/main" val="34204228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8E4627E9-060D-4BCA-83A9-A0C7C118E354}"/>
              </a:ext>
            </a:extLst>
          </p:cNvPr>
          <p:cNvSpPr/>
          <p:nvPr/>
        </p:nvSpPr>
        <p:spPr>
          <a:xfrm>
            <a:off x="907394" y="6211669"/>
            <a:ext cx="8249858" cy="338554"/>
          </a:xfrm>
          <a:prstGeom prst="rect">
            <a:avLst/>
          </a:prstGeom>
        </p:spPr>
        <p:txBody>
          <a:bodyPr wrap="square">
            <a:spAutoFit/>
          </a:bodyPr>
          <a:lstStyle/>
          <a:p>
            <a:pPr algn="just"/>
            <a:r>
              <a:rPr lang="en-US" sz="1600" b="1" i="1" dirty="0">
                <a:solidFill>
                  <a:schemeClr val="bg1"/>
                </a:solidFill>
                <a:latin typeface="Arial" panose="020B0604020202020204" pitchFamily="34" charset="0"/>
                <a:cs typeface="Arial" panose="020B0604020202020204" pitchFamily="34" charset="0"/>
              </a:rPr>
              <a:t>In what ways does the Book of Mormon help bring people to salvation?</a:t>
            </a:r>
          </a:p>
        </p:txBody>
      </p:sp>
      <p:sp>
        <p:nvSpPr>
          <p:cNvPr id="9" name="Rectángulo 8">
            <a:extLst>
              <a:ext uri="{FF2B5EF4-FFF2-40B4-BE49-F238E27FC236}">
                <a16:creationId xmlns:a16="http://schemas.microsoft.com/office/drawing/2014/main" id="{BAAA6119-394E-4D42-BD5E-5117EBC85C61}"/>
              </a:ext>
            </a:extLst>
          </p:cNvPr>
          <p:cNvSpPr/>
          <p:nvPr/>
        </p:nvSpPr>
        <p:spPr>
          <a:xfrm>
            <a:off x="893865" y="927644"/>
            <a:ext cx="1917513" cy="8481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086C7721-2D3B-43B8-91EE-E9441BB6C650}"/>
              </a:ext>
            </a:extLst>
          </p:cNvPr>
          <p:cNvSpPr/>
          <p:nvPr/>
        </p:nvSpPr>
        <p:spPr>
          <a:xfrm>
            <a:off x="893865" y="1282401"/>
            <a:ext cx="9959661" cy="4020816"/>
          </a:xfrm>
          <a:prstGeom prst="roundRect">
            <a:avLst>
              <a:gd name="adj" fmla="val 662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2" name="Rectángulo 1">
            <a:extLst>
              <a:ext uri="{FF2B5EF4-FFF2-40B4-BE49-F238E27FC236}">
                <a16:creationId xmlns:a16="http://schemas.microsoft.com/office/drawing/2014/main" id="{001710D0-247D-4D3F-A350-DFCC78B5A274}"/>
              </a:ext>
            </a:extLst>
          </p:cNvPr>
          <p:cNvSpPr/>
          <p:nvPr/>
        </p:nvSpPr>
        <p:spPr>
          <a:xfrm>
            <a:off x="907395" y="928516"/>
            <a:ext cx="1917513" cy="369332"/>
          </a:xfrm>
          <a:prstGeom prst="rect">
            <a:avLst/>
          </a:prstGeom>
        </p:spPr>
        <p:txBody>
          <a:bodyPr wrap="none">
            <a:spAutoFit/>
          </a:bodyPr>
          <a:lstStyle/>
          <a:p>
            <a:pPr algn="just"/>
            <a:r>
              <a:rPr lang="en-US" b="1" dirty="0">
                <a:solidFill>
                  <a:schemeClr val="bg1"/>
                </a:solidFill>
              </a:rPr>
              <a:t>2 Nephi 3:11-15</a:t>
            </a:r>
          </a:p>
        </p:txBody>
      </p:sp>
      <p:sp>
        <p:nvSpPr>
          <p:cNvPr id="4" name="Rectángulo 3">
            <a:extLst>
              <a:ext uri="{FF2B5EF4-FFF2-40B4-BE49-F238E27FC236}">
                <a16:creationId xmlns:a16="http://schemas.microsoft.com/office/drawing/2014/main" id="{335A469A-0D50-4EFA-91EA-7F3AC80DF47A}"/>
              </a:ext>
            </a:extLst>
          </p:cNvPr>
          <p:cNvSpPr/>
          <p:nvPr/>
        </p:nvSpPr>
        <p:spPr>
          <a:xfrm>
            <a:off x="907394" y="1271344"/>
            <a:ext cx="9932883"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But a seer will I raise up out of the fruit of thy loins; and unto him will I give </a:t>
            </a:r>
            <a:r>
              <a:rPr lang="en-US" sz="1600" b="1" i="1" dirty="0">
                <a:solidFill>
                  <a:schemeClr val="bg1"/>
                </a:solidFill>
                <a:latin typeface="Arial" panose="020B0604020202020204" pitchFamily="34" charset="0"/>
                <a:cs typeface="Arial" panose="020B0604020202020204" pitchFamily="34" charset="0"/>
              </a:rPr>
              <a:t>power to bring forth my word </a:t>
            </a:r>
            <a:r>
              <a:rPr lang="en-US" sz="1600" dirty="0">
                <a:solidFill>
                  <a:schemeClr val="bg1"/>
                </a:solidFill>
                <a:latin typeface="Arial" panose="020B0604020202020204" pitchFamily="34" charset="0"/>
                <a:cs typeface="Arial" panose="020B0604020202020204" pitchFamily="34" charset="0"/>
              </a:rPr>
              <a:t>unto the seed of thy loins—and not to the bringing forth my word only, saith the Lord, but to the convincing them of my word, which shall have already gone forth among them.</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Wherefore, the fruit of thy loins shall write; and the fruit of the loins of Judah shall write; and that which shall be written by the fruit of thy loins, and also that which shall be written by the fruit of the loins of Judah, shall </a:t>
            </a:r>
            <a:r>
              <a:rPr lang="en-US" sz="1600" b="1" i="1" dirty="0">
                <a:solidFill>
                  <a:schemeClr val="bg1"/>
                </a:solidFill>
                <a:latin typeface="Arial" panose="020B0604020202020204" pitchFamily="34" charset="0"/>
                <a:cs typeface="Arial" panose="020B0604020202020204" pitchFamily="34" charset="0"/>
              </a:rPr>
              <a:t>grow together</a:t>
            </a:r>
            <a:r>
              <a:rPr lang="en-US" sz="1600" dirty="0">
                <a:solidFill>
                  <a:schemeClr val="bg1"/>
                </a:solidFill>
                <a:latin typeface="Arial" panose="020B0604020202020204" pitchFamily="34" charset="0"/>
                <a:cs typeface="Arial" panose="020B0604020202020204" pitchFamily="34" charset="0"/>
              </a:rPr>
              <a:t>, unto the confounding of false doctrines and </a:t>
            </a:r>
            <a:r>
              <a:rPr lang="en-US" sz="1600" b="1" i="1" dirty="0">
                <a:solidFill>
                  <a:schemeClr val="bg1"/>
                </a:solidFill>
                <a:latin typeface="Arial" panose="020B0604020202020204" pitchFamily="34" charset="0"/>
                <a:cs typeface="Arial" panose="020B0604020202020204" pitchFamily="34" charset="0"/>
              </a:rPr>
              <a:t>laying down of contentions</a:t>
            </a:r>
            <a:r>
              <a:rPr lang="en-US" sz="1600" dirty="0">
                <a:solidFill>
                  <a:schemeClr val="bg1"/>
                </a:solidFill>
                <a:latin typeface="Arial" panose="020B0604020202020204" pitchFamily="34" charset="0"/>
                <a:cs typeface="Arial" panose="020B0604020202020204" pitchFamily="34" charset="0"/>
              </a:rPr>
              <a:t>, and </a:t>
            </a:r>
            <a:r>
              <a:rPr lang="en-US" sz="1600" b="1" i="1" dirty="0">
                <a:solidFill>
                  <a:schemeClr val="bg1"/>
                </a:solidFill>
                <a:latin typeface="Arial" panose="020B0604020202020204" pitchFamily="34" charset="0"/>
                <a:cs typeface="Arial" panose="020B0604020202020204" pitchFamily="34" charset="0"/>
              </a:rPr>
              <a:t>establishing peace </a:t>
            </a:r>
            <a:r>
              <a:rPr lang="en-US" sz="1600" dirty="0">
                <a:solidFill>
                  <a:schemeClr val="bg1"/>
                </a:solidFill>
                <a:latin typeface="Arial" panose="020B0604020202020204" pitchFamily="34" charset="0"/>
                <a:cs typeface="Arial" panose="020B0604020202020204" pitchFamily="34" charset="0"/>
              </a:rPr>
              <a:t>among the fruit of thy loins, and bringing them to the knowledge of their fathers in the latter days, and also to the knowledge of my covenants, saith the Lord.</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out of weakness he shall be made strong, in that day when my work shall commence among all my people, unto the restoring thee, O house of Israel, saith the Lord.</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thus prophesied Joseph, saying: Behold, that seer will the Lord bless; and they that seek to destroy him shall be confounded; for this promise, which I have obtained of the Lord, of the fruit of my loins, shall be fulfilled. Behold, I am sure of the fulfilling of this promise;</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his name shall be called after me; and it shall be after the name of his father. And he shall be like unto me; for the thing, which the Lord shall bring forth by his hand, by the power of the Lord shall </a:t>
            </a:r>
            <a:r>
              <a:rPr lang="en-US" sz="1600" b="1" i="1" dirty="0">
                <a:solidFill>
                  <a:schemeClr val="bg1"/>
                </a:solidFill>
                <a:latin typeface="Arial" panose="020B0604020202020204" pitchFamily="34" charset="0"/>
                <a:cs typeface="Arial" panose="020B0604020202020204" pitchFamily="34" charset="0"/>
              </a:rPr>
              <a:t>bring my people unto salvation</a:t>
            </a:r>
            <a:r>
              <a:rPr lang="en-US" sz="1600" dirty="0">
                <a:solidFill>
                  <a:schemeClr val="bg1"/>
                </a:solidFill>
                <a:latin typeface="Arial" panose="020B0604020202020204" pitchFamily="34" charset="0"/>
                <a:cs typeface="Arial" panose="020B0604020202020204" pitchFamily="34" charset="0"/>
              </a:rPr>
              <a: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C529155-7345-49AF-8576-8741A11DFF6B}"/>
              </a:ext>
            </a:extLst>
          </p:cNvPr>
          <p:cNvSpPr/>
          <p:nvPr/>
        </p:nvSpPr>
        <p:spPr>
          <a:xfrm>
            <a:off x="907394" y="5349383"/>
            <a:ext cx="8819702"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What are some examples of the word of God that Joseph Smith brought forth?</a:t>
            </a:r>
          </a:p>
        </p:txBody>
      </p:sp>
      <p:sp>
        <p:nvSpPr>
          <p:cNvPr id="6" name="Rectángulo 5">
            <a:extLst>
              <a:ext uri="{FF2B5EF4-FFF2-40B4-BE49-F238E27FC236}">
                <a16:creationId xmlns:a16="http://schemas.microsoft.com/office/drawing/2014/main" id="{0E983DDF-A573-4209-BF40-0A25E36C6541}"/>
              </a:ext>
            </a:extLst>
          </p:cNvPr>
          <p:cNvSpPr/>
          <p:nvPr/>
        </p:nvSpPr>
        <p:spPr>
          <a:xfrm>
            <a:off x="907394" y="5672117"/>
            <a:ext cx="9932882"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When have you experienced the power of the Book of Mormon in your life or seen its influence in the lives of friends or family members?</a:t>
            </a:r>
          </a:p>
        </p:txBody>
      </p:sp>
    </p:spTree>
    <p:extLst>
      <p:ext uri="{BB962C8B-B14F-4D97-AF65-F5344CB8AC3E}">
        <p14:creationId xmlns:p14="http://schemas.microsoft.com/office/powerpoint/2010/main" val="539956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3"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
                                        <p:tgtEl>
                                          <p:spTgt spid="6"/>
                                        </p:tgtEl>
                                      </p:cBhvr>
                                    </p:animEffect>
                                    <p:anim calcmode="lin" valueType="num">
                                      <p:cBhvr>
                                        <p:cTn id="28" dur="400" fill="hold"/>
                                        <p:tgtEl>
                                          <p:spTgt spid="6"/>
                                        </p:tgtEl>
                                        <p:attrNameLst>
                                          <p:attrName>ppt_x</p:attrName>
                                        </p:attrNameLst>
                                      </p:cBhvr>
                                      <p:tavLst>
                                        <p:tav tm="0">
                                          <p:val>
                                            <p:strVal val="#ppt_x"/>
                                          </p:val>
                                        </p:tav>
                                        <p:tav tm="100000">
                                          <p:val>
                                            <p:strVal val="#ppt_x"/>
                                          </p:val>
                                        </p:tav>
                                      </p:tavLst>
                                    </p:anim>
                                    <p:anim calcmode="lin" valueType="num">
                                      <p:cBhvr>
                                        <p:cTn id="29" dur="400" fill="hold"/>
                                        <p:tgtEl>
                                          <p:spTgt spid="6"/>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8" grpId="0" animBg="1"/>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redondeadas 4">
            <a:extLst>
              <a:ext uri="{FF2B5EF4-FFF2-40B4-BE49-F238E27FC236}">
                <a16:creationId xmlns:a16="http://schemas.microsoft.com/office/drawing/2014/main" id="{F862D054-4AE3-4C44-B512-7F9E6867234F}"/>
              </a:ext>
            </a:extLst>
          </p:cNvPr>
          <p:cNvSpPr/>
          <p:nvPr/>
        </p:nvSpPr>
        <p:spPr>
          <a:xfrm>
            <a:off x="728870" y="1297848"/>
            <a:ext cx="10230678" cy="2308324"/>
          </a:xfrm>
          <a:prstGeom prst="round2Diag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2" name="Rectángulo 1">
            <a:extLst>
              <a:ext uri="{FF2B5EF4-FFF2-40B4-BE49-F238E27FC236}">
                <a16:creationId xmlns:a16="http://schemas.microsoft.com/office/drawing/2014/main" id="{CEE778CE-F045-4972-BC55-3BDFAFC4814E}"/>
              </a:ext>
            </a:extLst>
          </p:cNvPr>
          <p:cNvSpPr/>
          <p:nvPr/>
        </p:nvSpPr>
        <p:spPr>
          <a:xfrm>
            <a:off x="851530" y="928516"/>
            <a:ext cx="307443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Brigham Young:</a:t>
            </a:r>
          </a:p>
        </p:txBody>
      </p:sp>
      <p:sp>
        <p:nvSpPr>
          <p:cNvPr id="4" name="Rectángulo 3">
            <a:extLst>
              <a:ext uri="{FF2B5EF4-FFF2-40B4-BE49-F238E27FC236}">
                <a16:creationId xmlns:a16="http://schemas.microsoft.com/office/drawing/2014/main" id="{9A35C069-A46F-49CA-8FD7-713253B08122}"/>
              </a:ext>
            </a:extLst>
          </p:cNvPr>
          <p:cNvSpPr/>
          <p:nvPr/>
        </p:nvSpPr>
        <p:spPr>
          <a:xfrm>
            <a:off x="790200" y="1297848"/>
            <a:ext cx="10108018" cy="2308324"/>
          </a:xfrm>
          <a:prstGeom prst="rect">
            <a:avLst/>
          </a:prstGeom>
        </p:spPr>
        <p:txBody>
          <a:bodyPr wrap="square">
            <a:spAutoFit/>
          </a:bodyPr>
          <a:lstStyle/>
          <a:p>
            <a:pPr algn="just"/>
            <a:r>
              <a:rPr lang="en-US" dirty="0">
                <a:solidFill>
                  <a:schemeClr val="bg1"/>
                </a:solidFill>
              </a:rPr>
              <a:t>“It was decreed in the counsels of eternity, long before the foundations of the earth were laid, that he, Joseph Smith, should be the man, in the last dispensation of this world, to bring forth the word of God to the people, and receive the fulness of the keys and power of the Priesthood of the Son of God. The Lord had his eyes upon him, and upon his father, and upon his father’s father, and upon their progenitors clear back . . . to Adam. He has watched that family and that blood as it has circulated from its fountain to the birth of that man. He was fore-ordained in eternity to preside over this last dispensation” (Discourses of Brigham Young, sel. John A. Widtsoe [1954], 108).</a:t>
            </a:r>
          </a:p>
        </p:txBody>
      </p:sp>
    </p:spTree>
    <p:extLst>
      <p:ext uri="{BB962C8B-B14F-4D97-AF65-F5344CB8AC3E}">
        <p14:creationId xmlns:p14="http://schemas.microsoft.com/office/powerpoint/2010/main" val="1451227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superiores redondeadas 4">
            <a:extLst>
              <a:ext uri="{FF2B5EF4-FFF2-40B4-BE49-F238E27FC236}">
                <a16:creationId xmlns:a16="http://schemas.microsoft.com/office/drawing/2014/main" id="{0A55DDC5-3BCC-4846-BCF7-9DCF546BE1B3}"/>
              </a:ext>
            </a:extLst>
          </p:cNvPr>
          <p:cNvSpPr/>
          <p:nvPr/>
        </p:nvSpPr>
        <p:spPr>
          <a:xfrm>
            <a:off x="622852" y="1297848"/>
            <a:ext cx="10349948" cy="3693319"/>
          </a:xfrm>
          <a:prstGeom prst="round2SameRect">
            <a:avLst/>
          </a:pr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2" name="Rectángulo 1">
            <a:extLst>
              <a:ext uri="{FF2B5EF4-FFF2-40B4-BE49-F238E27FC236}">
                <a16:creationId xmlns:a16="http://schemas.microsoft.com/office/drawing/2014/main" id="{FC4BBF8E-0056-42BF-9E39-5467A2D1616D}"/>
              </a:ext>
            </a:extLst>
          </p:cNvPr>
          <p:cNvSpPr/>
          <p:nvPr/>
        </p:nvSpPr>
        <p:spPr>
          <a:xfrm>
            <a:off x="845875" y="928516"/>
            <a:ext cx="3518912" cy="369332"/>
          </a:xfrm>
          <a:prstGeom prst="rect">
            <a:avLst/>
          </a:prstGeom>
        </p:spPr>
        <p:txBody>
          <a:bodyPr wrap="none">
            <a:spAutoFit/>
          </a:bodyPr>
          <a:lstStyle/>
          <a:p>
            <a:r>
              <a:rPr lang="en-US" b="1" dirty="0">
                <a:solidFill>
                  <a:srgbClr val="FF0000"/>
                </a:solidFill>
                <a:latin typeface="Arial" panose="020B0604020202020204" pitchFamily="34" charset="0"/>
                <a:cs typeface="Arial" panose="020B0604020202020204" pitchFamily="34" charset="0"/>
              </a:rPr>
              <a:t>President Gordon B. Hinckley:</a:t>
            </a:r>
          </a:p>
        </p:txBody>
      </p:sp>
      <p:sp>
        <p:nvSpPr>
          <p:cNvPr id="4" name="Rectángulo 3">
            <a:extLst>
              <a:ext uri="{FF2B5EF4-FFF2-40B4-BE49-F238E27FC236}">
                <a16:creationId xmlns:a16="http://schemas.microsoft.com/office/drawing/2014/main" id="{44943625-9FD7-4F23-98F2-DBBDD6CB7466}"/>
              </a:ext>
            </a:extLst>
          </p:cNvPr>
          <p:cNvSpPr/>
          <p:nvPr/>
        </p:nvSpPr>
        <p:spPr>
          <a:xfrm>
            <a:off x="845875" y="1297848"/>
            <a:ext cx="9901638" cy="3693319"/>
          </a:xfrm>
          <a:prstGeom prst="rect">
            <a:avLst/>
          </a:prstGeom>
        </p:spPr>
        <p:txBody>
          <a:bodyPr wrap="square">
            <a:spAutoFit/>
          </a:bodyPr>
          <a:lstStyle/>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“Permit me to name a few of many doctrines and practices which distinguish us from all other churches, and all of which have come of revelation to the youthful Prophet [Joseph Smith].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knowledge of Deity.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Book of Mormon. . . .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restored priesthood. . . .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plan for the eternal life of the family.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innocence of little children. . . .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great doctrine of salvation for the dead.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eternal nature of man. . . . “.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principle of modern revelation. . . .</a:t>
            </a:r>
          </a:p>
          <a:p>
            <a:pPr algn="just"/>
            <a:r>
              <a:rPr lang="en-US"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 During the brief 38 and one-half years of his life, there came through him an incomparable outpouring of knowledge, gifts, and doctrine” (“The Great Things Which God Has Revealed,” Ensign or Liahona, May 2005, 80–83).</a:t>
            </a:r>
          </a:p>
        </p:txBody>
      </p:sp>
    </p:spTree>
    <p:extLst>
      <p:ext uri="{BB962C8B-B14F-4D97-AF65-F5344CB8AC3E}">
        <p14:creationId xmlns:p14="http://schemas.microsoft.com/office/powerpoint/2010/main" val="1106549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F6FEC6D-7F04-4FE8-A1D1-5081F9AA778D}"/>
              </a:ext>
            </a:extLst>
          </p:cNvPr>
          <p:cNvSpPr/>
          <p:nvPr/>
        </p:nvSpPr>
        <p:spPr>
          <a:xfrm>
            <a:off x="893862" y="928516"/>
            <a:ext cx="3466103" cy="84814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00FAE7F-948A-46C0-A5C9-D23C38B42211}"/>
              </a:ext>
            </a:extLst>
          </p:cNvPr>
          <p:cNvSpPr/>
          <p:nvPr/>
        </p:nvSpPr>
        <p:spPr>
          <a:xfrm>
            <a:off x="893865" y="1282401"/>
            <a:ext cx="9959661" cy="2554545"/>
          </a:xfrm>
          <a:prstGeom prst="roundRect">
            <a:avLst>
              <a:gd name="adj" fmla="val 992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4000" b="1" dirty="0">
                <a:solidFill>
                  <a:schemeClr val="accent4">
                    <a:lumMod val="50000"/>
                  </a:schemeClr>
                </a:solidFill>
                <a:effectLst>
                  <a:outerShdw blurRad="38100" dist="38100" dir="2700000" algn="tl">
                    <a:srgbClr val="000000">
                      <a:alpha val="43137"/>
                    </a:srgbClr>
                  </a:outerShdw>
                </a:effectLst>
                <a:latin typeface="Aldhabi" panose="01000000000000000000" pitchFamily="2" charset="-78"/>
                <a:ea typeface="NSimSun" panose="02010609030101010101" pitchFamily="49" charset="-122"/>
                <a:cs typeface="Aldhabi" panose="01000000000000000000" pitchFamily="2" charset="-78"/>
              </a:rPr>
              <a:t>LESSON 25</a:t>
            </a:r>
          </a:p>
        </p:txBody>
      </p:sp>
      <p:sp>
        <p:nvSpPr>
          <p:cNvPr id="2" name="Rectángulo 1">
            <a:extLst>
              <a:ext uri="{FF2B5EF4-FFF2-40B4-BE49-F238E27FC236}">
                <a16:creationId xmlns:a16="http://schemas.microsoft.com/office/drawing/2014/main" id="{B15401F3-5789-4341-937A-200181F895F7}"/>
              </a:ext>
            </a:extLst>
          </p:cNvPr>
          <p:cNvSpPr/>
          <p:nvPr/>
        </p:nvSpPr>
        <p:spPr>
          <a:xfrm>
            <a:off x="893867" y="928516"/>
            <a:ext cx="359265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Doctrine and Covenants 135:3</a:t>
            </a:r>
          </a:p>
        </p:txBody>
      </p:sp>
      <p:sp>
        <p:nvSpPr>
          <p:cNvPr id="4" name="Rectángulo 3">
            <a:extLst>
              <a:ext uri="{FF2B5EF4-FFF2-40B4-BE49-F238E27FC236}">
                <a16:creationId xmlns:a16="http://schemas.microsoft.com/office/drawing/2014/main" id="{4BC11B42-72D9-40E8-AE8A-FBDFD2D97443}"/>
              </a:ext>
            </a:extLst>
          </p:cNvPr>
          <p:cNvSpPr/>
          <p:nvPr/>
        </p:nvSpPr>
        <p:spPr>
          <a:xfrm>
            <a:off x="893866" y="1282401"/>
            <a:ext cx="9959663" cy="2554545"/>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Joseph Smith, the Prophet and Seer of the Lord, has done more, save Jesus only, for the salvation of men in this world, than any other man that ever lived in it. In the short space of twenty years, he has brought forth the Book of Mormon, which he translated by the gift and power of God, and has been the means of publishing it on two continents; has sent the fulness of the everlasting gospel, which it contained, to the four quarters of the earth; has brought forth the revelations and commandments which compose this book of Doctrine and Covenants, and many other wise documents and instructions for the benefit of the children of men; gathered many thousands of the Latter-day Saints, founded a great city, and left a fame and name that cannot be slain. He lived great, and he died great in the eyes of God and his people; and like most of the Lord’s anointed in ancient times, has sealed his mission and his works with his own blood; and so has his brother Hyrum. In life they were not divided, and in death they were not separated!</a:t>
            </a:r>
          </a:p>
        </p:txBody>
      </p:sp>
      <p:sp>
        <p:nvSpPr>
          <p:cNvPr id="5" name="Rectángulo 4">
            <a:extLst>
              <a:ext uri="{FF2B5EF4-FFF2-40B4-BE49-F238E27FC236}">
                <a16:creationId xmlns:a16="http://schemas.microsoft.com/office/drawing/2014/main" id="{5564409E-392C-41B3-AFDE-04DCD27A481E}"/>
              </a:ext>
            </a:extLst>
          </p:cNvPr>
          <p:cNvSpPr/>
          <p:nvPr/>
        </p:nvSpPr>
        <p:spPr>
          <a:xfrm>
            <a:off x="893866" y="3927515"/>
            <a:ext cx="9959662" cy="646331"/>
          </a:xfrm>
          <a:prstGeom prst="rect">
            <a:avLst/>
          </a:prstGeom>
        </p:spPr>
        <p:txBody>
          <a:bodyPr wrap="square">
            <a:spAutoFit/>
          </a:bodyPr>
          <a:lstStyle/>
          <a:p>
            <a:pPr algn="just"/>
            <a:r>
              <a:rPr lang="en-US" b="1" dirty="0">
                <a:solidFill>
                  <a:schemeClr val="accent1">
                    <a:lumMod val="50000"/>
                  </a:schemeClr>
                </a:solidFill>
                <a:latin typeface="Arial" panose="020B0604020202020204" pitchFamily="34" charset="0"/>
                <a:cs typeface="Arial" panose="020B0604020202020204" pitchFamily="34" charset="0"/>
              </a:rPr>
              <a:t>What have you learned or felt today that has strengthened your testimony of the Prophet Joseph Smith?</a:t>
            </a:r>
          </a:p>
        </p:txBody>
      </p:sp>
      <p:sp>
        <p:nvSpPr>
          <p:cNvPr id="6" name="Rectángulo 5">
            <a:extLst>
              <a:ext uri="{FF2B5EF4-FFF2-40B4-BE49-F238E27FC236}">
                <a16:creationId xmlns:a16="http://schemas.microsoft.com/office/drawing/2014/main" id="{9BCCB6D5-0561-4939-B42E-D5E0151BE5C8}"/>
              </a:ext>
            </a:extLst>
          </p:cNvPr>
          <p:cNvSpPr/>
          <p:nvPr/>
        </p:nvSpPr>
        <p:spPr>
          <a:xfrm>
            <a:off x="893865" y="4611407"/>
            <a:ext cx="9959661" cy="646331"/>
          </a:xfrm>
          <a:prstGeom prst="rect">
            <a:avLst/>
          </a:prstGeom>
        </p:spPr>
        <p:txBody>
          <a:bodyPr wrap="square">
            <a:spAutoFit/>
          </a:bodyPr>
          <a:lstStyle/>
          <a:p>
            <a:pPr algn="just"/>
            <a:r>
              <a:rPr lang="en-US" b="1" dirty="0">
                <a:solidFill>
                  <a:schemeClr val="accent1">
                    <a:lumMod val="50000"/>
                  </a:schemeClr>
                </a:solidFill>
                <a:latin typeface="Arial" panose="020B0604020202020204" pitchFamily="34" charset="0"/>
                <a:cs typeface="Arial" panose="020B0604020202020204" pitchFamily="34" charset="0"/>
              </a:rPr>
              <a:t>What did Joseph Smith do, teach, or restore that you feel is “of great worth” (2 Nephi 3:7) to you?</a:t>
            </a:r>
          </a:p>
        </p:txBody>
      </p:sp>
    </p:spTree>
    <p:extLst>
      <p:ext uri="{BB962C8B-B14F-4D97-AF65-F5344CB8AC3E}">
        <p14:creationId xmlns:p14="http://schemas.microsoft.com/office/powerpoint/2010/main" val="2219716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1238</Words>
  <Application>Microsoft Office PowerPoint</Application>
  <PresentationFormat>Panorámica</PresentationFormat>
  <Paragraphs>50</Paragraphs>
  <Slides>10</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Aldhabi</vt:lpstr>
      <vt:lpstr>Algerian</vt:lpstr>
      <vt:lpstr>Arial</vt:lpstr>
      <vt:lpstr>Calibri</vt:lpstr>
      <vt:lpstr>Century Gothic</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6161</cp:revision>
  <dcterms:created xsi:type="dcterms:W3CDTF">2018-08-29T04:26:39Z</dcterms:created>
  <dcterms:modified xsi:type="dcterms:W3CDTF">2020-01-17T04:59:43Z</dcterms:modified>
</cp:coreProperties>
</file>