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5"/>
  </p:notesMasterIdLst>
  <p:sldIdLst>
    <p:sldId id="296" r:id="rId2"/>
    <p:sldId id="559" r:id="rId3"/>
    <p:sldId id="560" r:id="rId4"/>
    <p:sldId id="561" r:id="rId5"/>
    <p:sldId id="562" r:id="rId6"/>
    <p:sldId id="563" r:id="rId7"/>
    <p:sldId id="564" r:id="rId8"/>
    <p:sldId id="565" r:id="rId9"/>
    <p:sldId id="566" r:id="rId10"/>
    <p:sldId id="567" r:id="rId11"/>
    <p:sldId id="568" r:id="rId12"/>
    <p:sldId id="569" r:id="rId13"/>
    <p:sldId id="5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FFCCFF"/>
    <a:srgbClr val="4D6F0F"/>
    <a:srgbClr val="CC0000"/>
    <a:srgbClr val="D6E513"/>
    <a:srgbClr val="6372DF"/>
    <a:srgbClr val="E97159"/>
    <a:srgbClr val="B9DF63"/>
    <a:srgbClr val="59C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72" d="100"/>
          <a:sy n="72" d="100"/>
        </p:scale>
        <p:origin x="546" y="7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1cnENKQ3pZI?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dirty="0">
                <a:solidFill>
                  <a:srgbClr val="FF3300"/>
                </a:solidFill>
                <a:effectLst>
                  <a:outerShdw blurRad="38100" dist="38100" dir="2700000" algn="tl">
                    <a:srgbClr val="000000">
                      <a:alpha val="43137"/>
                    </a:srgbClr>
                  </a:outerShdw>
                </a:effectLst>
                <a:latin typeface="Arial Rounded MT Bold" panose="020F0704030504030204" pitchFamily="34"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superiores redondeadas 5">
            <a:extLst>
              <a:ext uri="{FF2B5EF4-FFF2-40B4-BE49-F238E27FC236}">
                <a16:creationId xmlns:a16="http://schemas.microsoft.com/office/drawing/2014/main" id="{0D19EDF5-493B-4BFC-9E1A-B0ACD4DB8441}"/>
              </a:ext>
            </a:extLst>
          </p:cNvPr>
          <p:cNvSpPr/>
          <p:nvPr/>
        </p:nvSpPr>
        <p:spPr>
          <a:xfrm>
            <a:off x="2252870" y="1351722"/>
            <a:ext cx="7580243" cy="2077278"/>
          </a:xfrm>
          <a:prstGeom prst="round2Same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227E152A-F798-4FC3-8857-5448B0395491}"/>
              </a:ext>
            </a:extLst>
          </p:cNvPr>
          <p:cNvSpPr/>
          <p:nvPr/>
        </p:nvSpPr>
        <p:spPr>
          <a:xfrm>
            <a:off x="798203" y="739926"/>
            <a:ext cx="3245312"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President Ezra Taft Benson:</a:t>
            </a:r>
          </a:p>
        </p:txBody>
      </p:sp>
      <p:sp>
        <p:nvSpPr>
          <p:cNvPr id="4" name="Rectángulo 3">
            <a:extLst>
              <a:ext uri="{FF2B5EF4-FFF2-40B4-BE49-F238E27FC236}">
                <a16:creationId xmlns:a16="http://schemas.microsoft.com/office/drawing/2014/main" id="{E8A8525B-7FD8-44E8-97DA-887250D8C867}"/>
              </a:ext>
            </a:extLst>
          </p:cNvPr>
          <p:cNvSpPr/>
          <p:nvPr/>
        </p:nvSpPr>
        <p:spPr>
          <a:xfrm>
            <a:off x="2325756" y="1397675"/>
            <a:ext cx="7540487" cy="2031325"/>
          </a:xfrm>
          <a:prstGeom prst="rect">
            <a:avLst/>
          </a:prstGeom>
        </p:spPr>
        <p:txBody>
          <a:bodyPr wrap="square">
            <a:spAutoFit/>
          </a:bodyPr>
          <a:lstStyle/>
          <a:p>
            <a:pPr algn="ctr"/>
            <a:r>
              <a:rPr lang="en-US" dirty="0">
                <a:solidFill>
                  <a:schemeClr val="bg1"/>
                </a:solidFill>
                <a:latin typeface="Rockwell" panose="02060603020205020403" pitchFamily="18" charset="0"/>
                <a:cs typeface="Arial" panose="020B0604020202020204" pitchFamily="34" charset="0"/>
              </a:rPr>
              <a:t>“Just as a man does not really desire food until he is hungry, so he does not desire the salvation of Christ until he knows why he needs Christ. “No one adequately and properly knows why he needs Christ until he understands and accepts the doctrine of the Fall and its effect upon all mankind. And no other book in the world explains this vital doctrine nearly as well as the Book of Mormon” (“The Book of Mormon and the Doctrine and Covenants,” Ensign, May 1987, 85).</a:t>
            </a:r>
          </a:p>
        </p:txBody>
      </p:sp>
      <p:sp>
        <p:nvSpPr>
          <p:cNvPr id="5" name="Rectángulo 4">
            <a:extLst>
              <a:ext uri="{FF2B5EF4-FFF2-40B4-BE49-F238E27FC236}">
                <a16:creationId xmlns:a16="http://schemas.microsoft.com/office/drawing/2014/main" id="{EB91FFB8-33A9-4327-8386-5C4B1785F72D}"/>
              </a:ext>
            </a:extLst>
          </p:cNvPr>
          <p:cNvSpPr/>
          <p:nvPr/>
        </p:nvSpPr>
        <p:spPr>
          <a:xfrm>
            <a:off x="798202" y="3713493"/>
            <a:ext cx="9989067" cy="646331"/>
          </a:xfrm>
          <a:prstGeom prst="rect">
            <a:avLst/>
          </a:prstGeom>
        </p:spPr>
        <p:txBody>
          <a:bodyPr wrap="square">
            <a:spAutoFit/>
          </a:bodyPr>
          <a:lstStyle/>
          <a:p>
            <a:pPr algn="ctr"/>
            <a:r>
              <a:rPr lang="en-US" i="1" dirty="0">
                <a:solidFill>
                  <a:srgbClr val="FF33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Through the Atonement, Jesus Christ redeems us from the effects of the Fall and offers redemption from our sins.</a:t>
            </a:r>
          </a:p>
        </p:txBody>
      </p:sp>
    </p:spTree>
    <p:extLst>
      <p:ext uri="{BB962C8B-B14F-4D97-AF65-F5344CB8AC3E}">
        <p14:creationId xmlns:p14="http://schemas.microsoft.com/office/powerpoint/2010/main" val="1064879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amond(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EA9747B3-0F31-471C-8730-B515BCD35828}"/>
              </a:ext>
            </a:extLst>
          </p:cNvPr>
          <p:cNvSpPr/>
          <p:nvPr/>
        </p:nvSpPr>
        <p:spPr>
          <a:xfrm>
            <a:off x="6546571" y="683329"/>
            <a:ext cx="1439689" cy="7151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a:extLst>
              <a:ext uri="{FF2B5EF4-FFF2-40B4-BE49-F238E27FC236}">
                <a16:creationId xmlns:a16="http://schemas.microsoft.com/office/drawing/2014/main" id="{1E4A1A4A-0DD7-4038-843B-DB95DA06436A}"/>
              </a:ext>
            </a:extLst>
          </p:cNvPr>
          <p:cNvSpPr/>
          <p:nvPr/>
        </p:nvSpPr>
        <p:spPr>
          <a:xfrm>
            <a:off x="522335" y="583551"/>
            <a:ext cx="1922337" cy="7151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25923FF0-4B4C-408F-AEBB-E17AF5BC7EEE}"/>
              </a:ext>
            </a:extLst>
          </p:cNvPr>
          <p:cNvSpPr/>
          <p:nvPr/>
        </p:nvSpPr>
        <p:spPr>
          <a:xfrm>
            <a:off x="6546572" y="1069151"/>
            <a:ext cx="4253949" cy="5044999"/>
          </a:xfrm>
          <a:prstGeom prst="roundRect">
            <a:avLst>
              <a:gd name="adj" fmla="val 494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D5CDAEAB-5285-4335-AB67-C86002030B5D}"/>
              </a:ext>
            </a:extLst>
          </p:cNvPr>
          <p:cNvSpPr/>
          <p:nvPr/>
        </p:nvSpPr>
        <p:spPr>
          <a:xfrm>
            <a:off x="522336" y="922105"/>
            <a:ext cx="5427890" cy="5703982"/>
          </a:xfrm>
          <a:prstGeom prst="roundRect">
            <a:avLst>
              <a:gd name="adj" fmla="val 494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8A7528D5-0B58-4FAA-96EE-AC269E6EF656}"/>
              </a:ext>
            </a:extLst>
          </p:cNvPr>
          <p:cNvSpPr/>
          <p:nvPr/>
        </p:nvSpPr>
        <p:spPr>
          <a:xfrm>
            <a:off x="522336" y="583551"/>
            <a:ext cx="1976823"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2 Nephi 2:5-10, 21 </a:t>
            </a:r>
          </a:p>
        </p:txBody>
      </p:sp>
      <p:sp>
        <p:nvSpPr>
          <p:cNvPr id="4" name="Rectángulo 3">
            <a:extLst>
              <a:ext uri="{FF2B5EF4-FFF2-40B4-BE49-F238E27FC236}">
                <a16:creationId xmlns:a16="http://schemas.microsoft.com/office/drawing/2014/main" id="{45CD07FD-4FEA-4682-9C86-E154AC787F10}"/>
              </a:ext>
            </a:extLst>
          </p:cNvPr>
          <p:cNvSpPr/>
          <p:nvPr/>
        </p:nvSpPr>
        <p:spPr>
          <a:xfrm>
            <a:off x="6546571" y="730597"/>
            <a:ext cx="1439689" cy="338554"/>
          </a:xfrm>
          <a:prstGeom prst="rect">
            <a:avLst/>
          </a:prstGeom>
        </p:spPr>
        <p:txBody>
          <a:bodyPr wrap="none">
            <a:spAutoFit/>
          </a:bodyPr>
          <a:lstStyle/>
          <a:p>
            <a:pPr algn="just"/>
            <a:r>
              <a:rPr lang="en-US" sz="1600" b="1" dirty="0">
                <a:solidFill>
                  <a:schemeClr val="bg1"/>
                </a:solidFill>
                <a:latin typeface="Arial" panose="020B0604020202020204" pitchFamily="34" charset="0"/>
                <a:cs typeface="Arial" panose="020B0604020202020204" pitchFamily="34" charset="0"/>
              </a:rPr>
              <a:t>Alma 7:11-13</a:t>
            </a:r>
          </a:p>
        </p:txBody>
      </p:sp>
      <p:sp>
        <p:nvSpPr>
          <p:cNvPr id="5" name="Rectángulo 4">
            <a:extLst>
              <a:ext uri="{FF2B5EF4-FFF2-40B4-BE49-F238E27FC236}">
                <a16:creationId xmlns:a16="http://schemas.microsoft.com/office/drawing/2014/main" id="{ACC5D0F6-D3DD-4566-A3A6-58FCE78707DF}"/>
              </a:ext>
            </a:extLst>
          </p:cNvPr>
          <p:cNvSpPr/>
          <p:nvPr/>
        </p:nvSpPr>
        <p:spPr>
          <a:xfrm>
            <a:off x="522336" y="922105"/>
            <a:ext cx="5427890" cy="5493812"/>
          </a:xfrm>
          <a:prstGeom prst="rect">
            <a:avLst/>
          </a:prstGeom>
        </p:spPr>
        <p:txBody>
          <a:bodyPr wrap="square">
            <a:spAutoFit/>
          </a:bodyPr>
          <a:lstStyle/>
          <a:p>
            <a:pPr algn="just" fontAlgn="base"/>
            <a:r>
              <a:rPr lang="en-US" sz="1300" b="1" dirty="0">
                <a:solidFill>
                  <a:schemeClr val="bg1"/>
                </a:solidFill>
                <a:latin typeface="Arial" panose="020B0604020202020204" pitchFamily="34" charset="0"/>
                <a:cs typeface="Arial" panose="020B0604020202020204" pitchFamily="34" charset="0"/>
              </a:rPr>
              <a:t>5 </a:t>
            </a:r>
            <a:r>
              <a:rPr lang="en-US" sz="1300" dirty="0">
                <a:solidFill>
                  <a:schemeClr val="bg1"/>
                </a:solidFill>
                <a:latin typeface="Arial" panose="020B0604020202020204" pitchFamily="34" charset="0"/>
                <a:cs typeface="Arial" panose="020B0604020202020204" pitchFamily="34" charset="0"/>
              </a:rPr>
              <a:t>And men are instructed sufficiently that they know good from evil. And the law is given unto men. And by the law no flesh is justified; or, by the law men are cut off. Yea, by the temporal law they were cut off; and also, by the spiritual law they perish from that which is good, and become miserable forever.</a:t>
            </a:r>
          </a:p>
          <a:p>
            <a:pPr algn="just" fontAlgn="base"/>
            <a:r>
              <a:rPr lang="en-US" sz="1300" b="1" dirty="0">
                <a:solidFill>
                  <a:schemeClr val="bg1"/>
                </a:solidFill>
                <a:latin typeface="Arial" panose="020B0604020202020204" pitchFamily="34" charset="0"/>
                <a:cs typeface="Arial" panose="020B0604020202020204" pitchFamily="34" charset="0"/>
              </a:rPr>
              <a:t>6 </a:t>
            </a:r>
            <a:r>
              <a:rPr lang="en-US" sz="1300" dirty="0">
                <a:solidFill>
                  <a:schemeClr val="bg1"/>
                </a:solidFill>
                <a:latin typeface="Arial" panose="020B0604020202020204" pitchFamily="34" charset="0"/>
                <a:cs typeface="Arial" panose="020B0604020202020204" pitchFamily="34" charset="0"/>
              </a:rPr>
              <a:t>Wherefore, redemption cometh in and through the Holy Messiah; for he is full of grace and truth.</a:t>
            </a:r>
          </a:p>
          <a:p>
            <a:pPr algn="just" fontAlgn="base"/>
            <a:r>
              <a:rPr lang="en-US" sz="1300" b="1" dirty="0">
                <a:solidFill>
                  <a:schemeClr val="bg1"/>
                </a:solidFill>
                <a:latin typeface="Arial" panose="020B0604020202020204" pitchFamily="34" charset="0"/>
                <a:cs typeface="Arial" panose="020B0604020202020204" pitchFamily="34" charset="0"/>
              </a:rPr>
              <a:t>7 </a:t>
            </a:r>
            <a:r>
              <a:rPr lang="en-US" sz="1300" dirty="0">
                <a:solidFill>
                  <a:schemeClr val="bg1"/>
                </a:solidFill>
                <a:latin typeface="Arial" panose="020B0604020202020204" pitchFamily="34" charset="0"/>
                <a:cs typeface="Arial" panose="020B0604020202020204" pitchFamily="34" charset="0"/>
              </a:rPr>
              <a:t>Behold, he offereth himself a sacrifice for sin, to answer the ends of the law, unto all those who have a broken heart and a contrite spirit; and unto none else can the ends of the law be answered.</a:t>
            </a:r>
          </a:p>
          <a:p>
            <a:pPr algn="just" fontAlgn="base"/>
            <a:r>
              <a:rPr lang="en-US" sz="1300" b="1" dirty="0">
                <a:solidFill>
                  <a:schemeClr val="bg1"/>
                </a:solidFill>
                <a:latin typeface="Arial" panose="020B0604020202020204" pitchFamily="34" charset="0"/>
                <a:cs typeface="Arial" panose="020B0604020202020204" pitchFamily="34" charset="0"/>
              </a:rPr>
              <a:t>8 </a:t>
            </a:r>
            <a:r>
              <a:rPr lang="en-US" sz="1300" dirty="0">
                <a:solidFill>
                  <a:schemeClr val="bg1"/>
                </a:solidFill>
                <a:latin typeface="Arial" panose="020B0604020202020204" pitchFamily="34" charset="0"/>
                <a:cs typeface="Arial" panose="020B0604020202020204" pitchFamily="34" charset="0"/>
              </a:rPr>
              <a:t>Wherefore, how great the importance to make these things known unto the inhabitants of the earth, that they may know that there is no flesh that can dwell in the presence of God, save it be through the merits, and mercy, and grace of the Holy Messiah, who layeth down his life according to the flesh, and taketh it again by the power of the Spirit, that he may bring to pass the resurrection of the dead, being the first that should rise.</a:t>
            </a:r>
          </a:p>
          <a:p>
            <a:pPr algn="just" fontAlgn="base"/>
            <a:r>
              <a:rPr lang="en-US" sz="1300" b="1" dirty="0">
                <a:solidFill>
                  <a:schemeClr val="bg1"/>
                </a:solidFill>
                <a:latin typeface="Arial" panose="020B0604020202020204" pitchFamily="34" charset="0"/>
                <a:cs typeface="Arial" panose="020B0604020202020204" pitchFamily="34" charset="0"/>
              </a:rPr>
              <a:t>9 </a:t>
            </a:r>
            <a:r>
              <a:rPr lang="en-US" sz="1300" dirty="0">
                <a:solidFill>
                  <a:schemeClr val="bg1"/>
                </a:solidFill>
                <a:latin typeface="Arial" panose="020B0604020202020204" pitchFamily="34" charset="0"/>
                <a:cs typeface="Arial" panose="020B0604020202020204" pitchFamily="34" charset="0"/>
              </a:rPr>
              <a:t>Wherefore, he is the firstfruits unto God, inasmuch as he shall make intercession for all the children of men; and they that believe in him shall be saved.</a:t>
            </a:r>
          </a:p>
          <a:p>
            <a:pPr algn="just" fontAlgn="base"/>
            <a:r>
              <a:rPr lang="en-US" sz="1300" b="1" dirty="0">
                <a:solidFill>
                  <a:schemeClr val="bg1"/>
                </a:solidFill>
                <a:latin typeface="Arial" panose="020B0604020202020204" pitchFamily="34" charset="0"/>
                <a:cs typeface="Arial" panose="020B0604020202020204" pitchFamily="34" charset="0"/>
              </a:rPr>
              <a:t>10 </a:t>
            </a:r>
            <a:r>
              <a:rPr lang="en-US" sz="1300" dirty="0">
                <a:solidFill>
                  <a:schemeClr val="bg1"/>
                </a:solidFill>
                <a:latin typeface="Arial" panose="020B0604020202020204" pitchFamily="34" charset="0"/>
                <a:cs typeface="Arial" panose="020B0604020202020204" pitchFamily="34" charset="0"/>
              </a:rPr>
              <a:t>And because of the intercession for all, all men come unto God; wherefore, they stand in the presence of him, to be judged of him according to the truth and holiness which is in him. Wherefore, the ends of the law which the Holy One hath given, unto the inflicting of the punishment which is affixed, which punishment that is affixed is in opposition to that of the happiness which is affixed, to answer the ends of the atonement.</a:t>
            </a:r>
            <a:endParaRPr lang="en-US" sz="13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CE7C1E0-D890-45BB-8BC9-2465E3F4ECB0}"/>
              </a:ext>
            </a:extLst>
          </p:cNvPr>
          <p:cNvSpPr/>
          <p:nvPr/>
        </p:nvSpPr>
        <p:spPr>
          <a:xfrm>
            <a:off x="6546574" y="1069151"/>
            <a:ext cx="4253948" cy="5016758"/>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11 </a:t>
            </a:r>
            <a:r>
              <a:rPr lang="en-US" sz="1600" dirty="0">
                <a:solidFill>
                  <a:schemeClr val="bg1"/>
                </a:solidFill>
                <a:latin typeface="Arial" panose="020B0604020202020204" pitchFamily="34" charset="0"/>
                <a:cs typeface="Arial" panose="020B0604020202020204" pitchFamily="34" charset="0"/>
              </a:rPr>
              <a:t>And he shall go forth, suffering pains and afflictions and temptations of every kind; and this that the word might be fulfilled which saith he will take upon him the pains and the sicknesses of his people.</a:t>
            </a:r>
          </a:p>
          <a:p>
            <a:pPr algn="just" fontAlgn="base"/>
            <a:r>
              <a:rPr lang="en-US" sz="1600" b="1" dirty="0">
                <a:solidFill>
                  <a:schemeClr val="bg1"/>
                </a:solidFill>
                <a:latin typeface="Arial" panose="020B0604020202020204" pitchFamily="34" charset="0"/>
                <a:cs typeface="Arial" panose="020B0604020202020204" pitchFamily="34" charset="0"/>
              </a:rPr>
              <a:t>12 </a:t>
            </a:r>
            <a:r>
              <a:rPr lang="en-US" sz="1600" dirty="0">
                <a:solidFill>
                  <a:schemeClr val="bg1"/>
                </a:solidFill>
                <a:latin typeface="Arial" panose="020B0604020202020204" pitchFamily="34" charset="0"/>
                <a:cs typeface="Arial" panose="020B0604020202020204" pitchFamily="34" charset="0"/>
              </a:rPr>
              <a:t>And he will take upon him death, that he may loose the bands of death which bind his people; and he will take upon him their infirmities, that his bowels may be filled with mercy, according to the flesh, that he may know according to the flesh how to succor his people according to their infirmities.</a:t>
            </a:r>
          </a:p>
          <a:p>
            <a:pPr algn="just" fontAlgn="base"/>
            <a:r>
              <a:rPr lang="en-US" sz="1600" b="1" dirty="0">
                <a:solidFill>
                  <a:schemeClr val="bg1"/>
                </a:solidFill>
                <a:latin typeface="Arial" panose="020B0604020202020204" pitchFamily="34" charset="0"/>
                <a:cs typeface="Arial" panose="020B0604020202020204" pitchFamily="34" charset="0"/>
              </a:rPr>
              <a:t>13 </a:t>
            </a:r>
            <a:r>
              <a:rPr lang="en-US" sz="1600" dirty="0">
                <a:solidFill>
                  <a:schemeClr val="bg1"/>
                </a:solidFill>
                <a:latin typeface="Arial" panose="020B0604020202020204" pitchFamily="34" charset="0"/>
                <a:cs typeface="Arial" panose="020B0604020202020204" pitchFamily="34" charset="0"/>
              </a:rPr>
              <a:t>Now the Spirit knoweth all things; nevertheless the Son of God suffereth according to the flesh that he might take upon him the sins of his people, that he might blot out their transgressions according to the power of his deliverance; and now behold, this is the testimony which is in me.</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90812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right)">
                                      <p:cBhvr>
                                        <p:cTn id="27" dur="500"/>
                                        <p:tgtEl>
                                          <p:spTgt spid="4"/>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8" grpId="0" animBg="1"/>
      <p:bldP spid="7" grpId="0" animBg="1"/>
      <p:bldP spid="2"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15112D36-BFB9-4A30-AC84-34595A8EDAA9}"/>
              </a:ext>
            </a:extLst>
          </p:cNvPr>
          <p:cNvSpPr/>
          <p:nvPr/>
        </p:nvSpPr>
        <p:spPr>
          <a:xfrm>
            <a:off x="768625" y="739926"/>
            <a:ext cx="997888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in these verses indicate that through the Atonement, the Savior will redeem us from physical death?</a:t>
            </a:r>
          </a:p>
        </p:txBody>
      </p:sp>
      <p:sp>
        <p:nvSpPr>
          <p:cNvPr id="4" name="Rectángulo 3">
            <a:extLst>
              <a:ext uri="{FF2B5EF4-FFF2-40B4-BE49-F238E27FC236}">
                <a16:creationId xmlns:a16="http://schemas.microsoft.com/office/drawing/2014/main" id="{4CB10F90-C037-46FF-B86F-AF503B578C32}"/>
              </a:ext>
            </a:extLst>
          </p:cNvPr>
          <p:cNvSpPr/>
          <p:nvPr/>
        </p:nvSpPr>
        <p:spPr>
          <a:xfrm>
            <a:off x="768625" y="1447926"/>
            <a:ext cx="997888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indicate that the Savior will redeem us from spiritual death (being cut off from the presence of God)?</a:t>
            </a:r>
          </a:p>
        </p:txBody>
      </p:sp>
      <p:sp>
        <p:nvSpPr>
          <p:cNvPr id="5" name="Rectángulo 4">
            <a:extLst>
              <a:ext uri="{FF2B5EF4-FFF2-40B4-BE49-F238E27FC236}">
                <a16:creationId xmlns:a16="http://schemas.microsoft.com/office/drawing/2014/main" id="{74E42E68-9478-4884-AD5A-2CB0B8A39E54}"/>
              </a:ext>
            </a:extLst>
          </p:cNvPr>
          <p:cNvSpPr/>
          <p:nvPr/>
        </p:nvSpPr>
        <p:spPr>
          <a:xfrm>
            <a:off x="768625" y="2155926"/>
            <a:ext cx="792480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indicate that the Savior can redeem us from our sins?</a:t>
            </a:r>
          </a:p>
        </p:txBody>
      </p:sp>
      <p:sp>
        <p:nvSpPr>
          <p:cNvPr id="6" name="Rectángulo 5">
            <a:extLst>
              <a:ext uri="{FF2B5EF4-FFF2-40B4-BE49-F238E27FC236}">
                <a16:creationId xmlns:a16="http://schemas.microsoft.com/office/drawing/2014/main" id="{F974F4AC-7686-4742-8E0A-26E58CF338FC}"/>
              </a:ext>
            </a:extLst>
          </p:cNvPr>
          <p:cNvSpPr/>
          <p:nvPr/>
        </p:nvSpPr>
        <p:spPr>
          <a:xfrm>
            <a:off x="768624" y="2586927"/>
            <a:ext cx="997888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Which phrases indicate that the Savior can help us through times of trial such as sickness and pain?</a:t>
            </a:r>
          </a:p>
        </p:txBody>
      </p:sp>
      <p:sp>
        <p:nvSpPr>
          <p:cNvPr id="7" name="Rectángulo 6">
            <a:extLst>
              <a:ext uri="{FF2B5EF4-FFF2-40B4-BE49-F238E27FC236}">
                <a16:creationId xmlns:a16="http://schemas.microsoft.com/office/drawing/2014/main" id="{416E7AA5-B9C6-4459-966B-35ECDDFB06E0}"/>
              </a:ext>
            </a:extLst>
          </p:cNvPr>
          <p:cNvSpPr/>
          <p:nvPr/>
        </p:nvSpPr>
        <p:spPr>
          <a:xfrm>
            <a:off x="768624" y="3235059"/>
            <a:ext cx="8852454"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What must we do to receive all the blessings available through the Atonement?</a:t>
            </a:r>
          </a:p>
        </p:txBody>
      </p:sp>
    </p:spTree>
    <p:extLst>
      <p:ext uri="{BB962C8B-B14F-4D97-AF65-F5344CB8AC3E}">
        <p14:creationId xmlns:p14="http://schemas.microsoft.com/office/powerpoint/2010/main" val="74173761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2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25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1250"/>
                                        <p:tgtEl>
                                          <p:spTgt spid="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125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pic>
        <p:nvPicPr>
          <p:cNvPr id="2" name="Elementos multimedia en línea 1" title="2 Nephi 2:23-25 - Dallin H. Oaks">
            <a:hlinkClick r:id="" action="ppaction://media"/>
            <a:extLst>
              <a:ext uri="{FF2B5EF4-FFF2-40B4-BE49-F238E27FC236}">
                <a16:creationId xmlns:a16="http://schemas.microsoft.com/office/drawing/2014/main" id="{96453AC5-AF84-4926-9890-8E6C0131D8C4}"/>
              </a:ext>
            </a:extLst>
          </p:cNvPr>
          <p:cNvPicPr>
            <a:picLocks noRot="1" noChangeAspect="1"/>
          </p:cNvPicPr>
          <p:nvPr>
            <a:videoFile r:link="rId1"/>
          </p:nvPr>
        </p:nvPicPr>
        <p:blipFill>
          <a:blip r:embed="rId3"/>
          <a:stretch>
            <a:fillRect/>
          </a:stretch>
        </p:blipFill>
        <p:spPr>
          <a:xfrm>
            <a:off x="2226365" y="1125606"/>
            <a:ext cx="8189844" cy="4606787"/>
          </a:xfrm>
          <a:prstGeom prst="rect">
            <a:avLst/>
          </a:prstGeom>
        </p:spPr>
      </p:pic>
    </p:spTree>
    <p:extLst>
      <p:ext uri="{BB962C8B-B14F-4D97-AF65-F5344CB8AC3E}">
        <p14:creationId xmlns:p14="http://schemas.microsoft.com/office/powerpoint/2010/main" val="1421329273"/>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4" name="Rectángulo 3">
            <a:extLst>
              <a:ext uri="{FF2B5EF4-FFF2-40B4-BE49-F238E27FC236}">
                <a16:creationId xmlns:a16="http://schemas.microsoft.com/office/drawing/2014/main" id="{23AD3371-703F-4E5A-B482-44D47BABF083}"/>
              </a:ext>
            </a:extLst>
          </p:cNvPr>
          <p:cNvSpPr/>
          <p:nvPr/>
        </p:nvSpPr>
        <p:spPr>
          <a:xfrm>
            <a:off x="2862615" y="2875002"/>
            <a:ext cx="6466770" cy="1107996"/>
          </a:xfrm>
          <a:prstGeom prst="rect">
            <a:avLst/>
          </a:prstGeom>
        </p:spPr>
        <p:txBody>
          <a:bodyPr wrap="none">
            <a:spAutoFit/>
          </a:bodyPr>
          <a:lstStyle/>
          <a:p>
            <a:r>
              <a:rPr lang="fr-FR" sz="6600" dirty="0">
                <a:solidFill>
                  <a:srgbClr val="C00000"/>
                </a:solidFill>
                <a:latin typeface="Constantia" panose="02030602050306030303" pitchFamily="18" charset="0"/>
                <a:ea typeface="MingLiU-ExtB" panose="02020500000000000000" pitchFamily="18" charset="-120"/>
              </a:rPr>
              <a:t>2 Nephi 2 (Part 1)</a:t>
            </a:r>
            <a:endParaRPr lang="en-US" sz="6600" dirty="0">
              <a:solidFill>
                <a:srgbClr val="C00000"/>
              </a:solidFill>
              <a:latin typeface="Constantia" panose="02030602050306030303" pitchFamily="18" charset="0"/>
              <a:ea typeface="MingLiU-ExtB" panose="02020500000000000000" pitchFamily="18" charset="-120"/>
            </a:endParaRP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2CE6D0BA-F663-4663-AFF7-7C2543C6D9E1}"/>
              </a:ext>
            </a:extLst>
          </p:cNvPr>
          <p:cNvSpPr/>
          <p:nvPr/>
        </p:nvSpPr>
        <p:spPr>
          <a:xfrm>
            <a:off x="1046921" y="743850"/>
            <a:ext cx="16209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2:1-4</a:t>
            </a:r>
          </a:p>
        </p:txBody>
      </p:sp>
      <p:sp>
        <p:nvSpPr>
          <p:cNvPr id="4" name="Rectángulo 3">
            <a:extLst>
              <a:ext uri="{FF2B5EF4-FFF2-40B4-BE49-F238E27FC236}">
                <a16:creationId xmlns:a16="http://schemas.microsoft.com/office/drawing/2014/main" id="{49A967C4-FF37-4DBB-B514-0550CAAE58C2}"/>
              </a:ext>
            </a:extLst>
          </p:cNvPr>
          <p:cNvSpPr/>
          <p:nvPr/>
        </p:nvSpPr>
        <p:spPr>
          <a:xfrm>
            <a:off x="2501907" y="2644170"/>
            <a:ext cx="7188186" cy="1569660"/>
          </a:xfrm>
          <a:prstGeom prst="rect">
            <a:avLst/>
          </a:prstGeom>
        </p:spPr>
        <p:txBody>
          <a:bodyPr wrap="none">
            <a:spAutoFit/>
          </a:bodyPr>
          <a:lstStyle/>
          <a:p>
            <a:pPr algn="ctr"/>
            <a:r>
              <a:rPr lang="en-US" sz="4800" b="1" dirty="0">
                <a:solidFill>
                  <a:schemeClr val="accent2">
                    <a:lumMod val="50000"/>
                  </a:schemeClr>
                </a:solidFill>
                <a:latin typeface="Bahnschrift Condensed" panose="020B0502040204020203" pitchFamily="34" charset="0"/>
              </a:rPr>
              <a:t>“Lehi speaks to Jacob about trials </a:t>
            </a:r>
          </a:p>
          <a:p>
            <a:pPr algn="ctr"/>
            <a:r>
              <a:rPr lang="en-US" sz="4800" b="1" dirty="0">
                <a:solidFill>
                  <a:schemeClr val="accent2">
                    <a:lumMod val="50000"/>
                  </a:schemeClr>
                </a:solidFill>
                <a:latin typeface="Bahnschrift Condensed" panose="020B0502040204020203" pitchFamily="34" charset="0"/>
              </a:rPr>
              <a:t>and blessings”</a:t>
            </a:r>
          </a:p>
        </p:txBody>
      </p:sp>
    </p:spTree>
    <p:extLst>
      <p:ext uri="{BB962C8B-B14F-4D97-AF65-F5344CB8AC3E}">
        <p14:creationId xmlns:p14="http://schemas.microsoft.com/office/powerpoint/2010/main" val="1072437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7ECA23C-219D-4404-86D7-F355CA22EC1E}"/>
              </a:ext>
            </a:extLst>
          </p:cNvPr>
          <p:cNvSpPr/>
          <p:nvPr/>
        </p:nvSpPr>
        <p:spPr>
          <a:xfrm>
            <a:off x="858903" y="4334936"/>
            <a:ext cx="903538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the phrase “consecrate thine afflictions for thy gain” mean to you?</a:t>
            </a:r>
          </a:p>
        </p:txBody>
      </p:sp>
      <p:sp>
        <p:nvSpPr>
          <p:cNvPr id="14" name="Rectángulo 13">
            <a:extLst>
              <a:ext uri="{FF2B5EF4-FFF2-40B4-BE49-F238E27FC236}">
                <a16:creationId xmlns:a16="http://schemas.microsoft.com/office/drawing/2014/main" id="{6B50CCE7-5B77-481C-BE8E-D5DE99E79233}"/>
              </a:ext>
            </a:extLst>
          </p:cNvPr>
          <p:cNvSpPr/>
          <p:nvPr/>
        </p:nvSpPr>
        <p:spPr>
          <a:xfrm>
            <a:off x="897375" y="1986660"/>
            <a:ext cx="9924558" cy="179021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5B725BB2-9720-46AC-9CD4-35D31D5A04FE}"/>
              </a:ext>
            </a:extLst>
          </p:cNvPr>
          <p:cNvSpPr/>
          <p:nvPr/>
        </p:nvSpPr>
        <p:spPr>
          <a:xfrm>
            <a:off x="2047678" y="789126"/>
            <a:ext cx="473221" cy="54071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5DD37DC3-1F01-4E46-9238-E8F5D3B5D4B8}"/>
              </a:ext>
            </a:extLst>
          </p:cNvPr>
          <p:cNvSpPr/>
          <p:nvPr/>
        </p:nvSpPr>
        <p:spPr>
          <a:xfrm>
            <a:off x="897375" y="806478"/>
            <a:ext cx="1428599" cy="54071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a:extLst>
              <a:ext uri="{FF2B5EF4-FFF2-40B4-BE49-F238E27FC236}">
                <a16:creationId xmlns:a16="http://schemas.microsoft.com/office/drawing/2014/main" id="{CACC7444-DDB1-4AE9-87B9-2B789CF67141}"/>
              </a:ext>
            </a:extLst>
          </p:cNvPr>
          <p:cNvSpPr/>
          <p:nvPr/>
        </p:nvSpPr>
        <p:spPr>
          <a:xfrm>
            <a:off x="901808" y="1242069"/>
            <a:ext cx="9924558" cy="8305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C33DF6DE-6620-4D8A-9A6F-E9A8FA3D9765}"/>
              </a:ext>
            </a:extLst>
          </p:cNvPr>
          <p:cNvSpPr/>
          <p:nvPr/>
        </p:nvSpPr>
        <p:spPr>
          <a:xfrm>
            <a:off x="908414" y="864206"/>
            <a:ext cx="142859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2:1</a:t>
            </a:r>
          </a:p>
        </p:txBody>
      </p:sp>
      <p:sp>
        <p:nvSpPr>
          <p:cNvPr id="4" name="Rectángulo 3">
            <a:extLst>
              <a:ext uri="{FF2B5EF4-FFF2-40B4-BE49-F238E27FC236}">
                <a16:creationId xmlns:a16="http://schemas.microsoft.com/office/drawing/2014/main" id="{0146B225-2391-4235-ACD3-85EAB451C4BF}"/>
              </a:ext>
            </a:extLst>
          </p:cNvPr>
          <p:cNvSpPr/>
          <p:nvPr/>
        </p:nvSpPr>
        <p:spPr>
          <a:xfrm>
            <a:off x="923879" y="1199843"/>
            <a:ext cx="9924559" cy="923330"/>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1 </a:t>
            </a:r>
            <a:r>
              <a:rPr lang="en-US" dirty="0">
                <a:solidFill>
                  <a:schemeClr val="bg1"/>
                </a:solidFill>
                <a:latin typeface="Arial" panose="020B0604020202020204" pitchFamily="34" charset="0"/>
                <a:cs typeface="Arial" panose="020B0604020202020204" pitchFamily="34" charset="0"/>
              </a:rPr>
              <a:t>And now, Jacob, I speak unto you: Thou art my firstborn in the days of my tribulation in the wilderness. And behold, in thy childhood thou hast suffered afflictions and much sorrow, because of the rudeness of thy brethren.</a:t>
            </a:r>
          </a:p>
        </p:txBody>
      </p:sp>
      <p:sp>
        <p:nvSpPr>
          <p:cNvPr id="5" name="Rectángulo 4">
            <a:extLst>
              <a:ext uri="{FF2B5EF4-FFF2-40B4-BE49-F238E27FC236}">
                <a16:creationId xmlns:a16="http://schemas.microsoft.com/office/drawing/2014/main" id="{C7302FFB-A0F6-420A-9490-D525D4E721A9}"/>
              </a:ext>
            </a:extLst>
          </p:cNvPr>
          <p:cNvSpPr/>
          <p:nvPr/>
        </p:nvSpPr>
        <p:spPr>
          <a:xfrm>
            <a:off x="906241" y="2007704"/>
            <a:ext cx="9924558"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2 </a:t>
            </a:r>
            <a:r>
              <a:rPr lang="en-US" dirty="0">
                <a:solidFill>
                  <a:schemeClr val="bg1"/>
                </a:solidFill>
                <a:latin typeface="Arial" panose="020B0604020202020204" pitchFamily="34" charset="0"/>
                <a:cs typeface="Arial" panose="020B0604020202020204" pitchFamily="34" charset="0"/>
              </a:rPr>
              <a:t>Nevertheless, Jacob, my firstborn in the wilderness, thou knowest the greatness of God; and he shall consecrate thine afflictions for thy gain.</a:t>
            </a:r>
          </a:p>
          <a:p>
            <a:pPr algn="just" fontAlgn="base"/>
            <a:r>
              <a:rPr lang="en-US" b="1" dirty="0">
                <a:solidFill>
                  <a:schemeClr val="bg1"/>
                </a:solidFill>
                <a:latin typeface="Arial" panose="020B0604020202020204" pitchFamily="34" charset="0"/>
                <a:cs typeface="Arial" panose="020B0604020202020204" pitchFamily="34" charset="0"/>
              </a:rPr>
              <a:t>3 </a:t>
            </a:r>
            <a:r>
              <a:rPr lang="en-US" dirty="0">
                <a:solidFill>
                  <a:schemeClr val="bg1"/>
                </a:solidFill>
                <a:latin typeface="Arial" panose="020B0604020202020204" pitchFamily="34" charset="0"/>
                <a:cs typeface="Arial" panose="020B0604020202020204" pitchFamily="34" charset="0"/>
              </a:rPr>
              <a:t>Wherefore, thy soul shall be blessed, and thou shalt dwell safely with thy brother, Nephi; and thy days shall be spent in the service of thy God. Wherefore, I know that thou art redeemed, because of the righteousness of thy Redeemer; for thou hast beheld that in the fulness of time he cometh to bring salvation unto men.</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3D9D5EAD-BD27-48BD-B836-90C43B852AB7}"/>
              </a:ext>
            </a:extLst>
          </p:cNvPr>
          <p:cNvSpPr/>
          <p:nvPr/>
        </p:nvSpPr>
        <p:spPr>
          <a:xfrm>
            <a:off x="2131049" y="868927"/>
            <a:ext cx="389850"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-3</a:t>
            </a:r>
          </a:p>
        </p:txBody>
      </p:sp>
      <p:sp>
        <p:nvSpPr>
          <p:cNvPr id="7" name="Rectángulo 6">
            <a:extLst>
              <a:ext uri="{FF2B5EF4-FFF2-40B4-BE49-F238E27FC236}">
                <a16:creationId xmlns:a16="http://schemas.microsoft.com/office/drawing/2014/main" id="{BFB58290-ED10-453D-B0DF-4515DF738816}"/>
              </a:ext>
            </a:extLst>
          </p:cNvPr>
          <p:cNvSpPr/>
          <p:nvPr/>
        </p:nvSpPr>
        <p:spPr>
          <a:xfrm>
            <a:off x="858904" y="3941548"/>
            <a:ext cx="5451172" cy="369332"/>
          </a:xfrm>
          <a:prstGeom prst="rect">
            <a:avLst/>
          </a:prstGeom>
        </p:spPr>
        <p:txBody>
          <a:bodyPr wrap="non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can consecrate our afflictions for our gain:</a:t>
            </a:r>
          </a:p>
        </p:txBody>
      </p:sp>
      <p:sp>
        <p:nvSpPr>
          <p:cNvPr id="9" name="Rectángulo 8">
            <a:extLst>
              <a:ext uri="{FF2B5EF4-FFF2-40B4-BE49-F238E27FC236}">
                <a16:creationId xmlns:a16="http://schemas.microsoft.com/office/drawing/2014/main" id="{D8719D40-F1F5-4D2E-A971-78CF371E2530}"/>
              </a:ext>
            </a:extLst>
          </p:cNvPr>
          <p:cNvSpPr/>
          <p:nvPr/>
        </p:nvSpPr>
        <p:spPr>
          <a:xfrm>
            <a:off x="897375" y="4785366"/>
            <a:ext cx="928845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that the Lord can consecrate our afflictions for our gain?</a:t>
            </a:r>
          </a:p>
        </p:txBody>
      </p:sp>
    </p:spTree>
    <p:extLst>
      <p:ext uri="{BB962C8B-B14F-4D97-AF65-F5344CB8AC3E}">
        <p14:creationId xmlns:p14="http://schemas.microsoft.com/office/powerpoint/2010/main" val="586979392"/>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5"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3" grpId="0" animBg="1"/>
      <p:bldP spid="12" grpId="0" animBg="1"/>
      <p:bldP spid="11" grpId="0" animBg="1"/>
      <p:bldP spid="2" grpId="0"/>
      <p:bldP spid="4" grpId="0"/>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8B01249A-1866-49C5-8418-B04DE0F79C22}"/>
              </a:ext>
            </a:extLst>
          </p:cNvPr>
          <p:cNvSpPr/>
          <p:nvPr/>
        </p:nvSpPr>
        <p:spPr>
          <a:xfrm>
            <a:off x="1394577" y="2644170"/>
            <a:ext cx="9402845" cy="1569660"/>
          </a:xfrm>
          <a:prstGeom prst="rect">
            <a:avLst/>
          </a:prstGeom>
        </p:spPr>
        <p:txBody>
          <a:bodyPr wrap="square">
            <a:spAutoFit/>
          </a:bodyPr>
          <a:lstStyle/>
          <a:p>
            <a:pPr algn="ctr"/>
            <a:r>
              <a:rPr lang="en-US" sz="4800" dirty="0">
                <a:solidFill>
                  <a:schemeClr val="accent2">
                    <a:lumMod val="50000"/>
                  </a:schemeClr>
                </a:solidFill>
                <a:latin typeface="Bahnschrift Condensed" panose="020B0502040204020203" pitchFamily="34" charset="0"/>
              </a:rPr>
              <a:t>“Lehi teaches his sons about the Fall and about the Atonement of Jesus Christ”</a:t>
            </a:r>
          </a:p>
        </p:txBody>
      </p:sp>
      <p:sp>
        <p:nvSpPr>
          <p:cNvPr id="4" name="Rectángulo 3">
            <a:extLst>
              <a:ext uri="{FF2B5EF4-FFF2-40B4-BE49-F238E27FC236}">
                <a16:creationId xmlns:a16="http://schemas.microsoft.com/office/drawing/2014/main" id="{9A1D09BE-FBA4-49FA-A01F-5FE7ACE37B94}"/>
              </a:ext>
            </a:extLst>
          </p:cNvPr>
          <p:cNvSpPr/>
          <p:nvPr/>
        </p:nvSpPr>
        <p:spPr>
          <a:xfrm>
            <a:off x="822536" y="743850"/>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2:5-25</a:t>
            </a:r>
          </a:p>
        </p:txBody>
      </p:sp>
    </p:spTree>
    <p:extLst>
      <p:ext uri="{BB962C8B-B14F-4D97-AF65-F5344CB8AC3E}">
        <p14:creationId xmlns:p14="http://schemas.microsoft.com/office/powerpoint/2010/main" val="449292731"/>
      </p:ext>
    </p:extLst>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55126117-1169-4230-8177-EAF5C588D5D6}"/>
              </a:ext>
            </a:extLst>
          </p:cNvPr>
          <p:cNvSpPr/>
          <p:nvPr/>
        </p:nvSpPr>
        <p:spPr>
          <a:xfrm>
            <a:off x="781877" y="790016"/>
            <a:ext cx="8600661"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choice did the Lord give to Adam and Eve in the Garden of Eden?</a:t>
            </a:r>
          </a:p>
        </p:txBody>
      </p:sp>
      <p:sp>
        <p:nvSpPr>
          <p:cNvPr id="4" name="Rectángulo 3">
            <a:extLst>
              <a:ext uri="{FF2B5EF4-FFF2-40B4-BE49-F238E27FC236}">
                <a16:creationId xmlns:a16="http://schemas.microsoft.com/office/drawing/2014/main" id="{0AC69AB5-C9E6-4AAB-BEF3-866CC7256B55}"/>
              </a:ext>
            </a:extLst>
          </p:cNvPr>
          <p:cNvSpPr/>
          <p:nvPr/>
        </p:nvSpPr>
        <p:spPr>
          <a:xfrm>
            <a:off x="781877" y="1398027"/>
            <a:ext cx="46217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did the Lord give them this choice?</a:t>
            </a:r>
          </a:p>
        </p:txBody>
      </p:sp>
      <p:sp>
        <p:nvSpPr>
          <p:cNvPr id="5" name="Rectángulo 4">
            <a:extLst>
              <a:ext uri="{FF2B5EF4-FFF2-40B4-BE49-F238E27FC236}">
                <a16:creationId xmlns:a16="http://schemas.microsoft.com/office/drawing/2014/main" id="{0FD670E6-C01F-4182-B769-B6C6B881F7D6}"/>
              </a:ext>
            </a:extLst>
          </p:cNvPr>
          <p:cNvSpPr/>
          <p:nvPr/>
        </p:nvSpPr>
        <p:spPr>
          <a:xfrm>
            <a:off x="781877" y="2006038"/>
            <a:ext cx="468429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God’s eternal purposes for us?</a:t>
            </a:r>
          </a:p>
        </p:txBody>
      </p:sp>
    </p:spTree>
    <p:extLst>
      <p:ext uri="{BB962C8B-B14F-4D97-AF65-F5344CB8AC3E}">
        <p14:creationId xmlns:p14="http://schemas.microsoft.com/office/powerpoint/2010/main" val="14454705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Scale>
                                      <p:cBhvr>
                                        <p:cTn id="14"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5"/>
                                        </p:tgtEl>
                                        <p:attrNameLst>
                                          <p:attrName>ppt_x</p:attrName>
                                          <p:attrName>ppt_y</p:attrName>
                                        </p:attrNameLst>
                                      </p:cBhvr>
                                    </p:animMotion>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96988FB1-1CD9-4F05-8025-F6B1C6B70C8B}"/>
              </a:ext>
            </a:extLst>
          </p:cNvPr>
          <p:cNvSpPr/>
          <p:nvPr/>
        </p:nvSpPr>
        <p:spPr>
          <a:xfrm>
            <a:off x="1338470" y="887896"/>
            <a:ext cx="9700591" cy="315401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ector recto 4">
            <a:extLst>
              <a:ext uri="{FF2B5EF4-FFF2-40B4-BE49-F238E27FC236}">
                <a16:creationId xmlns:a16="http://schemas.microsoft.com/office/drawing/2014/main" id="{FF1D4BFD-917A-414D-AFE3-3679A7B65277}"/>
              </a:ext>
            </a:extLst>
          </p:cNvPr>
          <p:cNvCxnSpPr>
            <a:stCxn id="2" idx="0"/>
            <a:endCxn id="2" idx="2"/>
          </p:cNvCxnSpPr>
          <p:nvPr/>
        </p:nvCxnSpPr>
        <p:spPr>
          <a:xfrm>
            <a:off x="6188766" y="887896"/>
            <a:ext cx="0" cy="31540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C7DB4528-F0EF-44F8-85FE-E123F9854768}"/>
              </a:ext>
            </a:extLst>
          </p:cNvPr>
          <p:cNvCxnSpPr>
            <a:cxnSpLocks/>
          </p:cNvCxnSpPr>
          <p:nvPr/>
        </p:nvCxnSpPr>
        <p:spPr>
          <a:xfrm>
            <a:off x="1338470" y="1417983"/>
            <a:ext cx="9700591"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ángulo 8">
            <a:extLst>
              <a:ext uri="{FF2B5EF4-FFF2-40B4-BE49-F238E27FC236}">
                <a16:creationId xmlns:a16="http://schemas.microsoft.com/office/drawing/2014/main" id="{1AC4BA64-5B75-4205-A152-DDAB9A10A7AF}"/>
              </a:ext>
            </a:extLst>
          </p:cNvPr>
          <p:cNvSpPr/>
          <p:nvPr/>
        </p:nvSpPr>
        <p:spPr>
          <a:xfrm>
            <a:off x="2626544" y="968274"/>
            <a:ext cx="19138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Without the Fall</a:t>
            </a:r>
          </a:p>
        </p:txBody>
      </p:sp>
      <p:sp>
        <p:nvSpPr>
          <p:cNvPr id="10" name="Rectángulo 9">
            <a:extLst>
              <a:ext uri="{FF2B5EF4-FFF2-40B4-BE49-F238E27FC236}">
                <a16:creationId xmlns:a16="http://schemas.microsoft.com/office/drawing/2014/main" id="{57C50105-BF7D-4AC0-815D-7C5C60F68E12}"/>
              </a:ext>
            </a:extLst>
          </p:cNvPr>
          <p:cNvSpPr/>
          <p:nvPr/>
        </p:nvSpPr>
        <p:spPr>
          <a:xfrm>
            <a:off x="7614905" y="968274"/>
            <a:ext cx="2303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Because of the Fall</a:t>
            </a:r>
          </a:p>
        </p:txBody>
      </p:sp>
      <p:sp>
        <p:nvSpPr>
          <p:cNvPr id="11" name="Rectángulo 10">
            <a:extLst>
              <a:ext uri="{FF2B5EF4-FFF2-40B4-BE49-F238E27FC236}">
                <a16:creationId xmlns:a16="http://schemas.microsoft.com/office/drawing/2014/main" id="{124E6980-1DDB-4719-A795-FA23912833D6}"/>
              </a:ext>
            </a:extLst>
          </p:cNvPr>
          <p:cNvSpPr/>
          <p:nvPr/>
        </p:nvSpPr>
        <p:spPr>
          <a:xfrm>
            <a:off x="1364974" y="1498361"/>
            <a:ext cx="4731026" cy="1815882"/>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All things would have remained as they were when they were created (see 2 Nephi 2:22). </a:t>
            </a:r>
          </a:p>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would have had no children (see 2 Nephi 2:23). </a:t>
            </a:r>
          </a:p>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would have remained in a state of innocence, unable to know joy or misery, good or sin (see 2 Nephi 2:23).</a:t>
            </a:r>
          </a:p>
        </p:txBody>
      </p:sp>
      <p:sp>
        <p:nvSpPr>
          <p:cNvPr id="12" name="Rectángulo 11">
            <a:extLst>
              <a:ext uri="{FF2B5EF4-FFF2-40B4-BE49-F238E27FC236}">
                <a16:creationId xmlns:a16="http://schemas.microsoft.com/office/drawing/2014/main" id="{D17D9904-40D8-4CEE-97B4-11F5049524C9}"/>
              </a:ext>
            </a:extLst>
          </p:cNvPr>
          <p:cNvSpPr/>
          <p:nvPr/>
        </p:nvSpPr>
        <p:spPr>
          <a:xfrm>
            <a:off x="6301922" y="1409633"/>
            <a:ext cx="4697383" cy="2554545"/>
          </a:xfrm>
          <a:prstGeom prst="rect">
            <a:avLst/>
          </a:prstGeom>
        </p:spPr>
        <p:txBody>
          <a:bodyPr wrap="square">
            <a:spAutoFit/>
          </a:bodyPr>
          <a:lstStyle/>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were driven out of the garden to till the earth (see 2 Nephi 2:19). </a:t>
            </a:r>
          </a:p>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brought forth children—the family of all the earth (see 2 Nephi 2:20). </a:t>
            </a:r>
          </a:p>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and Eve and their descendants would experience mortal life, including misery, joy, and the ability to do good and to sin (see 2 Nephi 2:23, 25). </a:t>
            </a:r>
          </a:p>
          <a:p>
            <a:pPr algn="just"/>
            <a:r>
              <a:rPr lang="en-US" sz="1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are subject to physical and spiritual death (see 2 Nephi 9:6; Helaman 14:16).</a:t>
            </a:r>
          </a:p>
        </p:txBody>
      </p:sp>
    </p:spTree>
    <p:extLst>
      <p:ext uri="{BB962C8B-B14F-4D97-AF65-F5344CB8AC3E}">
        <p14:creationId xmlns:p14="http://schemas.microsoft.com/office/powerpoint/2010/main" val="240929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Scale>
                                      <p:cBhvr>
                                        <p:cTn id="7"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1"/>
                                        </p:tgtEl>
                                        <p:attrNameLst>
                                          <p:attrName>ppt_x</p:attrName>
                                          <p:attrName>ppt_y</p:attrName>
                                        </p:attrNameLst>
                                      </p:cBhvr>
                                    </p:animMotion>
                                    <p:animEffect transition="in" filter="fade">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5"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72274819-9D92-4DDA-BA4E-491555DBFE3F}"/>
              </a:ext>
            </a:extLst>
          </p:cNvPr>
          <p:cNvSpPr/>
          <p:nvPr/>
        </p:nvSpPr>
        <p:spPr>
          <a:xfrm>
            <a:off x="1044734" y="743850"/>
            <a:ext cx="1866372" cy="677109"/>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F70220C8-A5FD-4AA2-A3E7-FE8BF79F550C}"/>
              </a:ext>
            </a:extLst>
          </p:cNvPr>
          <p:cNvSpPr/>
          <p:nvPr/>
        </p:nvSpPr>
        <p:spPr>
          <a:xfrm>
            <a:off x="1046921" y="1129782"/>
            <a:ext cx="10098154" cy="3307387"/>
          </a:xfrm>
          <a:prstGeom prst="roundRect">
            <a:avLst>
              <a:gd name="adj" fmla="val 985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5171EC96-F1F8-4BA9-8CDC-4072D259C583}"/>
              </a:ext>
            </a:extLst>
          </p:cNvPr>
          <p:cNvSpPr/>
          <p:nvPr/>
        </p:nvSpPr>
        <p:spPr>
          <a:xfrm>
            <a:off x="1057986" y="768384"/>
            <a:ext cx="186637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 Nephi 2:19-25</a:t>
            </a:r>
          </a:p>
        </p:txBody>
      </p:sp>
      <p:sp>
        <p:nvSpPr>
          <p:cNvPr id="4" name="Rectángulo 3">
            <a:extLst>
              <a:ext uri="{FF2B5EF4-FFF2-40B4-BE49-F238E27FC236}">
                <a16:creationId xmlns:a16="http://schemas.microsoft.com/office/drawing/2014/main" id="{18DCDCDA-3F76-4EE2-B66E-9B0BE9592C08}"/>
              </a:ext>
            </a:extLst>
          </p:cNvPr>
          <p:cNvSpPr/>
          <p:nvPr/>
        </p:nvSpPr>
        <p:spPr>
          <a:xfrm>
            <a:off x="1057987" y="1113182"/>
            <a:ext cx="9981074" cy="3323987"/>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19 </a:t>
            </a:r>
            <a:r>
              <a:rPr lang="en-US" sz="1500" dirty="0">
                <a:solidFill>
                  <a:schemeClr val="bg1"/>
                </a:solidFill>
                <a:latin typeface="Arial" panose="020B0604020202020204" pitchFamily="34" charset="0"/>
                <a:cs typeface="Arial" panose="020B0604020202020204" pitchFamily="34" charset="0"/>
              </a:rPr>
              <a:t>And after Adam and Eve had partaken of the forbidden fruit they were driven out of the garden of Eden, to till the earth.</a:t>
            </a:r>
          </a:p>
          <a:p>
            <a:pPr algn="just" fontAlgn="base"/>
            <a:r>
              <a:rPr lang="en-US" sz="1500" b="1" dirty="0">
                <a:solidFill>
                  <a:schemeClr val="bg1"/>
                </a:solidFill>
                <a:latin typeface="Arial" panose="020B0604020202020204" pitchFamily="34" charset="0"/>
                <a:cs typeface="Arial" panose="020B0604020202020204" pitchFamily="34" charset="0"/>
              </a:rPr>
              <a:t>20 </a:t>
            </a:r>
            <a:r>
              <a:rPr lang="en-US" sz="1500" dirty="0">
                <a:solidFill>
                  <a:schemeClr val="bg1"/>
                </a:solidFill>
                <a:latin typeface="Arial" panose="020B0604020202020204" pitchFamily="34" charset="0"/>
                <a:cs typeface="Arial" panose="020B0604020202020204" pitchFamily="34" charset="0"/>
              </a:rPr>
              <a:t>And they have brought forth children; yea, even the family of all the earth.</a:t>
            </a:r>
          </a:p>
          <a:p>
            <a:pPr algn="just" fontAlgn="base"/>
            <a:r>
              <a:rPr lang="en-US" sz="1500" b="1" dirty="0">
                <a:solidFill>
                  <a:schemeClr val="bg1"/>
                </a:solidFill>
                <a:latin typeface="Arial" panose="020B0604020202020204" pitchFamily="34" charset="0"/>
                <a:cs typeface="Arial" panose="020B0604020202020204" pitchFamily="34" charset="0"/>
              </a:rPr>
              <a:t>21 </a:t>
            </a:r>
            <a:r>
              <a:rPr lang="en-US" sz="1500" dirty="0">
                <a:solidFill>
                  <a:schemeClr val="bg1"/>
                </a:solidFill>
                <a:latin typeface="Arial" panose="020B0604020202020204" pitchFamily="34" charset="0"/>
                <a:cs typeface="Arial" panose="020B0604020202020204" pitchFamily="34" charset="0"/>
              </a:rPr>
              <a:t>And the days of the children of men were prolonged, according to the will of God, that they might repent while in the flesh; wherefore, their state became a state of probation, and their time was lengthened, according to the commandments which the Lord God gave unto the children of men. For he gave commandment that all men must repent; for he showed unto all men that they were lost, because of the transgression of their parents.</a:t>
            </a:r>
          </a:p>
          <a:p>
            <a:pPr algn="just" fontAlgn="base"/>
            <a:r>
              <a:rPr lang="en-US" sz="1500" b="1" dirty="0">
                <a:solidFill>
                  <a:schemeClr val="bg1"/>
                </a:solidFill>
                <a:latin typeface="Arial" panose="020B0604020202020204" pitchFamily="34" charset="0"/>
                <a:cs typeface="Arial" panose="020B0604020202020204" pitchFamily="34" charset="0"/>
              </a:rPr>
              <a:t>22 </a:t>
            </a:r>
            <a:r>
              <a:rPr lang="en-US" sz="1500" dirty="0">
                <a:solidFill>
                  <a:schemeClr val="bg1"/>
                </a:solidFill>
                <a:latin typeface="Arial" panose="020B0604020202020204" pitchFamily="34" charset="0"/>
                <a:cs typeface="Arial" panose="020B0604020202020204" pitchFamily="34" charset="0"/>
              </a:rPr>
              <a:t>And now, behold, if Adam had not transgressed he would not have fallen, but he would have remained in the garden of Eden. And all things which were created must have remained in the same state in which they were after they were created; and they must have remained forever, and had no end.</a:t>
            </a:r>
          </a:p>
          <a:p>
            <a:pPr algn="just" fontAlgn="base"/>
            <a:r>
              <a:rPr lang="en-US" sz="1500" b="1" dirty="0">
                <a:solidFill>
                  <a:schemeClr val="bg1"/>
                </a:solidFill>
                <a:latin typeface="Arial" panose="020B0604020202020204" pitchFamily="34" charset="0"/>
                <a:cs typeface="Arial" panose="020B0604020202020204" pitchFamily="34" charset="0"/>
              </a:rPr>
              <a:t>23 </a:t>
            </a:r>
            <a:r>
              <a:rPr lang="en-US" sz="1500" dirty="0">
                <a:solidFill>
                  <a:schemeClr val="bg1"/>
                </a:solidFill>
                <a:latin typeface="Arial" panose="020B0604020202020204" pitchFamily="34" charset="0"/>
                <a:cs typeface="Arial" panose="020B0604020202020204" pitchFamily="34" charset="0"/>
              </a:rPr>
              <a:t>And they would have had no children; wherefore they would have remained in a state of innocence, having no joy, for they knew no misery; doing no good, for they knew no sin.</a:t>
            </a:r>
          </a:p>
          <a:p>
            <a:pPr algn="just" fontAlgn="base"/>
            <a:r>
              <a:rPr lang="en-US" sz="1500" b="1" dirty="0">
                <a:solidFill>
                  <a:schemeClr val="bg1"/>
                </a:solidFill>
                <a:latin typeface="Arial" panose="020B0604020202020204" pitchFamily="34" charset="0"/>
                <a:cs typeface="Arial" panose="020B0604020202020204" pitchFamily="34" charset="0"/>
              </a:rPr>
              <a:t>24 </a:t>
            </a:r>
            <a:r>
              <a:rPr lang="en-US" sz="1500" dirty="0">
                <a:solidFill>
                  <a:schemeClr val="bg1"/>
                </a:solidFill>
                <a:latin typeface="Arial" panose="020B0604020202020204" pitchFamily="34" charset="0"/>
                <a:cs typeface="Arial" panose="020B0604020202020204" pitchFamily="34" charset="0"/>
              </a:rPr>
              <a:t>But behold, all things have been done in the wisdom of him who knoweth all things.</a:t>
            </a:r>
          </a:p>
          <a:p>
            <a:pPr algn="just" fontAlgn="base"/>
            <a:r>
              <a:rPr lang="en-US" sz="1500" b="1" dirty="0">
                <a:solidFill>
                  <a:schemeClr val="bg1"/>
                </a:solidFill>
                <a:latin typeface="Arial" panose="020B0604020202020204" pitchFamily="34" charset="0"/>
                <a:cs typeface="Arial" panose="020B0604020202020204" pitchFamily="34" charset="0"/>
              </a:rPr>
              <a:t>25 </a:t>
            </a:r>
            <a:r>
              <a:rPr lang="en-US" sz="1500" dirty="0">
                <a:solidFill>
                  <a:schemeClr val="bg1"/>
                </a:solidFill>
                <a:latin typeface="Arial" panose="020B0604020202020204" pitchFamily="34" charset="0"/>
                <a:cs typeface="Arial" panose="020B0604020202020204" pitchFamily="34" charset="0"/>
              </a:rPr>
              <a:t>Adam fell that men might be; and men are, that they might have joy.</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A97CF9F0-B078-413F-8F11-F2C8E2A1B5C9}"/>
              </a:ext>
            </a:extLst>
          </p:cNvPr>
          <p:cNvSpPr/>
          <p:nvPr/>
        </p:nvSpPr>
        <p:spPr>
          <a:xfrm>
            <a:off x="1046921" y="4514113"/>
            <a:ext cx="9981074" cy="584775"/>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would conditions in the Garden of Eden have prevented Adam and Eve from progressing in Heavenly Father’s plan of salvation?</a:t>
            </a:r>
          </a:p>
        </p:txBody>
      </p:sp>
      <p:sp>
        <p:nvSpPr>
          <p:cNvPr id="6" name="Rectángulo 5">
            <a:extLst>
              <a:ext uri="{FF2B5EF4-FFF2-40B4-BE49-F238E27FC236}">
                <a16:creationId xmlns:a16="http://schemas.microsoft.com/office/drawing/2014/main" id="{86C71E3E-665E-4B43-98D4-40F8EB7EBDD4}"/>
              </a:ext>
            </a:extLst>
          </p:cNvPr>
          <p:cNvSpPr/>
          <p:nvPr/>
        </p:nvSpPr>
        <p:spPr>
          <a:xfrm>
            <a:off x="1057987" y="5098487"/>
            <a:ext cx="7065596"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do you think work helps us progress in Heavenly Father’s plan?</a:t>
            </a:r>
          </a:p>
        </p:txBody>
      </p:sp>
      <p:sp>
        <p:nvSpPr>
          <p:cNvPr id="7" name="Rectángulo 6">
            <a:extLst>
              <a:ext uri="{FF2B5EF4-FFF2-40B4-BE49-F238E27FC236}">
                <a16:creationId xmlns:a16="http://schemas.microsoft.com/office/drawing/2014/main" id="{87D91E12-9783-4617-8C26-4BB52FB0A436}"/>
              </a:ext>
            </a:extLst>
          </p:cNvPr>
          <p:cNvSpPr/>
          <p:nvPr/>
        </p:nvSpPr>
        <p:spPr>
          <a:xfrm>
            <a:off x="1057986" y="5467819"/>
            <a:ext cx="6509005"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In what ways are families important in Heavenly Father’s plan?</a:t>
            </a:r>
          </a:p>
        </p:txBody>
      </p:sp>
      <p:sp>
        <p:nvSpPr>
          <p:cNvPr id="8" name="Rectángulo 7">
            <a:extLst>
              <a:ext uri="{FF2B5EF4-FFF2-40B4-BE49-F238E27FC236}">
                <a16:creationId xmlns:a16="http://schemas.microsoft.com/office/drawing/2014/main" id="{5B209EFB-589E-4C1B-92B2-EC3459165B62}"/>
              </a:ext>
            </a:extLst>
          </p:cNvPr>
          <p:cNvSpPr/>
          <p:nvPr/>
        </p:nvSpPr>
        <p:spPr>
          <a:xfrm>
            <a:off x="1046921" y="5837151"/>
            <a:ext cx="9886122"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How can the opportunity to experience joy and misery help us progress in Heavenly Father’s plan?</a:t>
            </a:r>
          </a:p>
        </p:txBody>
      </p:sp>
      <p:sp>
        <p:nvSpPr>
          <p:cNvPr id="9" name="Rectángulo 8">
            <a:extLst>
              <a:ext uri="{FF2B5EF4-FFF2-40B4-BE49-F238E27FC236}">
                <a16:creationId xmlns:a16="http://schemas.microsoft.com/office/drawing/2014/main" id="{A107B996-D18E-4C00-8553-AC18657323F2}"/>
              </a:ext>
            </a:extLst>
          </p:cNvPr>
          <p:cNvSpPr/>
          <p:nvPr/>
        </p:nvSpPr>
        <p:spPr>
          <a:xfrm>
            <a:off x="2835963" y="6175304"/>
            <a:ext cx="6096000" cy="646331"/>
          </a:xfrm>
          <a:prstGeom prst="rect">
            <a:avLst/>
          </a:prstGeom>
        </p:spPr>
        <p:txBody>
          <a:bodyPr>
            <a:spAutoFit/>
          </a:bodyPr>
          <a:lstStyle/>
          <a:p>
            <a:pPr algn="ctr"/>
            <a:r>
              <a:rPr lang="en-US" i="1" dirty="0">
                <a:solidFill>
                  <a:schemeClr val="accent1">
                    <a:lumMod val="75000"/>
                  </a:schemeClr>
                </a:solidFill>
                <a:effectLst>
                  <a:outerShdw blurRad="38100" dist="38100" dir="2700000" algn="tl">
                    <a:srgbClr val="000000">
                      <a:alpha val="43137"/>
                    </a:srgbClr>
                  </a:outerShdw>
                </a:effectLst>
                <a:latin typeface="Corbel" panose="020B0503020204020204" pitchFamily="34" charset="0"/>
              </a:rPr>
              <a:t>The Fall of Adam and Eve is an essential part of Heavenly Father’s plan of happiness.</a:t>
            </a:r>
          </a:p>
        </p:txBody>
      </p:sp>
    </p:spTree>
    <p:extLst>
      <p:ext uri="{BB962C8B-B14F-4D97-AF65-F5344CB8AC3E}">
        <p14:creationId xmlns:p14="http://schemas.microsoft.com/office/powerpoint/2010/main" val="28443669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5"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randombar(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8BEBEB1B-FAD2-48BE-9120-1B1E361A3B25}"/>
              </a:ext>
            </a:extLst>
          </p:cNvPr>
          <p:cNvSpPr/>
          <p:nvPr/>
        </p:nvSpPr>
        <p:spPr>
          <a:xfrm>
            <a:off x="868077" y="6174060"/>
            <a:ext cx="50449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some causes of misery in this life?</a:t>
            </a:r>
          </a:p>
        </p:txBody>
      </p:sp>
      <p:sp>
        <p:nvSpPr>
          <p:cNvPr id="9" name="Rectángulo 8">
            <a:extLst>
              <a:ext uri="{FF2B5EF4-FFF2-40B4-BE49-F238E27FC236}">
                <a16:creationId xmlns:a16="http://schemas.microsoft.com/office/drawing/2014/main" id="{E9B84E42-5821-444A-9F5C-7BC1AA16CFC3}"/>
              </a:ext>
            </a:extLst>
          </p:cNvPr>
          <p:cNvSpPr/>
          <p:nvPr/>
        </p:nvSpPr>
        <p:spPr>
          <a:xfrm>
            <a:off x="838345" y="5712518"/>
            <a:ext cx="49295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these verses teach about the Fall?</a:t>
            </a:r>
          </a:p>
        </p:txBody>
      </p:sp>
      <p:sp>
        <p:nvSpPr>
          <p:cNvPr id="17" name="Rectángulo 16">
            <a:extLst>
              <a:ext uri="{FF2B5EF4-FFF2-40B4-BE49-F238E27FC236}">
                <a16:creationId xmlns:a16="http://schemas.microsoft.com/office/drawing/2014/main" id="{F1EF93B3-3495-4839-9992-EE39DB3CAE62}"/>
              </a:ext>
            </a:extLst>
          </p:cNvPr>
          <p:cNvSpPr/>
          <p:nvPr/>
        </p:nvSpPr>
        <p:spPr>
          <a:xfrm>
            <a:off x="868077" y="776150"/>
            <a:ext cx="1527104" cy="48342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esquinas redondeadas 15">
            <a:extLst>
              <a:ext uri="{FF2B5EF4-FFF2-40B4-BE49-F238E27FC236}">
                <a16:creationId xmlns:a16="http://schemas.microsoft.com/office/drawing/2014/main" id="{1770208D-326F-40D8-8095-C25A4B03D146}"/>
              </a:ext>
            </a:extLst>
          </p:cNvPr>
          <p:cNvSpPr/>
          <p:nvPr/>
        </p:nvSpPr>
        <p:spPr>
          <a:xfrm>
            <a:off x="868077" y="1109258"/>
            <a:ext cx="7069975" cy="437681"/>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B6AB7824-5D7C-4171-9E3B-734A240682CB}"/>
              </a:ext>
            </a:extLst>
          </p:cNvPr>
          <p:cNvSpPr/>
          <p:nvPr/>
        </p:nvSpPr>
        <p:spPr>
          <a:xfrm>
            <a:off x="817646" y="3302190"/>
            <a:ext cx="2154618" cy="7151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ángulo 12">
            <a:extLst>
              <a:ext uri="{FF2B5EF4-FFF2-40B4-BE49-F238E27FC236}">
                <a16:creationId xmlns:a16="http://schemas.microsoft.com/office/drawing/2014/main" id="{1EA134CB-F43A-489A-B25D-629BDD138BDE}"/>
              </a:ext>
            </a:extLst>
          </p:cNvPr>
          <p:cNvSpPr/>
          <p:nvPr/>
        </p:nvSpPr>
        <p:spPr>
          <a:xfrm>
            <a:off x="755373" y="1650209"/>
            <a:ext cx="1575690" cy="715162"/>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ángulo: esquinas redondeadas 14">
            <a:extLst>
              <a:ext uri="{FF2B5EF4-FFF2-40B4-BE49-F238E27FC236}">
                <a16:creationId xmlns:a16="http://schemas.microsoft.com/office/drawing/2014/main" id="{F7FDBF8F-CD9D-42D1-AEC2-4DE3C0319BEA}"/>
              </a:ext>
            </a:extLst>
          </p:cNvPr>
          <p:cNvSpPr/>
          <p:nvPr/>
        </p:nvSpPr>
        <p:spPr>
          <a:xfrm>
            <a:off x="817647" y="3615459"/>
            <a:ext cx="10098154" cy="20325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esquinas redondeadas 13">
            <a:extLst>
              <a:ext uri="{FF2B5EF4-FFF2-40B4-BE49-F238E27FC236}">
                <a16:creationId xmlns:a16="http://schemas.microsoft.com/office/drawing/2014/main" id="{17216B33-E687-4270-B2C1-8147B0F4F655}"/>
              </a:ext>
            </a:extLst>
          </p:cNvPr>
          <p:cNvSpPr/>
          <p:nvPr/>
        </p:nvSpPr>
        <p:spPr>
          <a:xfrm>
            <a:off x="755374" y="1990381"/>
            <a:ext cx="10098154" cy="113554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FF660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23</a:t>
            </a:r>
          </a:p>
        </p:txBody>
      </p:sp>
      <p:sp>
        <p:nvSpPr>
          <p:cNvPr id="2" name="Rectángulo 1">
            <a:extLst>
              <a:ext uri="{FF2B5EF4-FFF2-40B4-BE49-F238E27FC236}">
                <a16:creationId xmlns:a16="http://schemas.microsoft.com/office/drawing/2014/main" id="{601255C6-750E-4C0E-8F67-3E29521DA80E}"/>
              </a:ext>
            </a:extLst>
          </p:cNvPr>
          <p:cNvSpPr/>
          <p:nvPr/>
        </p:nvSpPr>
        <p:spPr>
          <a:xfrm>
            <a:off x="838345" y="793855"/>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2:25</a:t>
            </a:r>
          </a:p>
        </p:txBody>
      </p:sp>
      <p:sp>
        <p:nvSpPr>
          <p:cNvPr id="5" name="Rectángulo 4">
            <a:extLst>
              <a:ext uri="{FF2B5EF4-FFF2-40B4-BE49-F238E27FC236}">
                <a16:creationId xmlns:a16="http://schemas.microsoft.com/office/drawing/2014/main" id="{F1395FC1-B5FC-409D-84FB-70CD17816E29}"/>
              </a:ext>
            </a:extLst>
          </p:cNvPr>
          <p:cNvSpPr/>
          <p:nvPr/>
        </p:nvSpPr>
        <p:spPr>
          <a:xfrm>
            <a:off x="838346" y="1109258"/>
            <a:ext cx="7245479" cy="369332"/>
          </a:xfrm>
          <a:prstGeom prst="rect">
            <a:avLst/>
          </a:prstGeom>
        </p:spPr>
        <p:txBody>
          <a:bodyPr wrap="squar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Adam fell that men might be; and men are, that they might have joy.</a:t>
            </a:r>
          </a:p>
        </p:txBody>
      </p:sp>
      <p:sp>
        <p:nvSpPr>
          <p:cNvPr id="6" name="Rectángulo 5">
            <a:extLst>
              <a:ext uri="{FF2B5EF4-FFF2-40B4-BE49-F238E27FC236}">
                <a16:creationId xmlns:a16="http://schemas.microsoft.com/office/drawing/2014/main" id="{8B1D59C8-F41D-47A9-820F-4F34D087C581}"/>
              </a:ext>
            </a:extLst>
          </p:cNvPr>
          <p:cNvSpPr/>
          <p:nvPr/>
        </p:nvSpPr>
        <p:spPr>
          <a:xfrm>
            <a:off x="838346" y="1924121"/>
            <a:ext cx="10001932" cy="1200329"/>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For as death hath passed upon all men, to fulfil the merciful plan of the great Creator, there must needs be a power of resurrection, and the resurrection must needs come unto man by reason of the fall; and the fall came by reason of transgression; and because man became fallen they were cut off from the presence of the Lord.</a:t>
            </a:r>
          </a:p>
        </p:txBody>
      </p:sp>
      <p:sp>
        <p:nvSpPr>
          <p:cNvPr id="7" name="Rectángulo 6">
            <a:extLst>
              <a:ext uri="{FF2B5EF4-FFF2-40B4-BE49-F238E27FC236}">
                <a16:creationId xmlns:a16="http://schemas.microsoft.com/office/drawing/2014/main" id="{9D82DAA4-FC3B-47F6-AA8B-311E6AC23C30}"/>
              </a:ext>
            </a:extLst>
          </p:cNvPr>
          <p:cNvSpPr/>
          <p:nvPr/>
        </p:nvSpPr>
        <p:spPr>
          <a:xfrm>
            <a:off x="838346" y="3270838"/>
            <a:ext cx="213391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Helaman 14:15-17</a:t>
            </a:r>
          </a:p>
        </p:txBody>
      </p:sp>
      <p:sp>
        <p:nvSpPr>
          <p:cNvPr id="8" name="Rectángulo 7">
            <a:extLst>
              <a:ext uri="{FF2B5EF4-FFF2-40B4-BE49-F238E27FC236}">
                <a16:creationId xmlns:a16="http://schemas.microsoft.com/office/drawing/2014/main" id="{A4F8060D-3AB1-482D-AA79-98B48221DB5F}"/>
              </a:ext>
            </a:extLst>
          </p:cNvPr>
          <p:cNvSpPr/>
          <p:nvPr/>
        </p:nvSpPr>
        <p:spPr>
          <a:xfrm>
            <a:off x="838345" y="3613666"/>
            <a:ext cx="10001931" cy="206210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15 </a:t>
            </a:r>
            <a:r>
              <a:rPr lang="en-US" sz="1600" dirty="0">
                <a:solidFill>
                  <a:schemeClr val="bg1"/>
                </a:solidFill>
                <a:latin typeface="Arial" panose="020B0604020202020204" pitchFamily="34" charset="0"/>
                <a:cs typeface="Arial" panose="020B0604020202020204" pitchFamily="34" charset="0"/>
              </a:rPr>
              <a:t>For behold, he surely must die that salvation may come; yea, it behooveth him and becometh expedient that he dieth, to bring to pass the resurrection of the dead, that thereby men may be brought into the presence of the Lord.</a:t>
            </a:r>
          </a:p>
          <a:p>
            <a:pPr algn="just" fontAlgn="base"/>
            <a:r>
              <a:rPr lang="en-US" sz="1600" b="1" dirty="0">
                <a:solidFill>
                  <a:schemeClr val="bg1"/>
                </a:solidFill>
                <a:latin typeface="Arial" panose="020B0604020202020204" pitchFamily="34" charset="0"/>
                <a:cs typeface="Arial" panose="020B0604020202020204" pitchFamily="34" charset="0"/>
              </a:rPr>
              <a:t>16 </a:t>
            </a:r>
            <a:r>
              <a:rPr lang="en-US" sz="1600" dirty="0">
                <a:solidFill>
                  <a:schemeClr val="bg1"/>
                </a:solidFill>
                <a:latin typeface="Arial" panose="020B0604020202020204" pitchFamily="34" charset="0"/>
                <a:cs typeface="Arial" panose="020B0604020202020204" pitchFamily="34" charset="0"/>
              </a:rPr>
              <a:t>Yea, behold, this death bringeth to pass the resurrection, and redeemeth all mankind from the first death—that spiritual death; for all mankind, by the fall of Adam being cut off from the presence of the Lord, are considered as dead, both as to things temporal and to things spiritual.</a:t>
            </a:r>
          </a:p>
          <a:p>
            <a:pPr algn="just" fontAlgn="base"/>
            <a:r>
              <a:rPr lang="en-US" sz="1600" b="1" dirty="0">
                <a:solidFill>
                  <a:schemeClr val="bg1"/>
                </a:solidFill>
                <a:latin typeface="Arial" panose="020B0604020202020204" pitchFamily="34" charset="0"/>
                <a:cs typeface="Arial" panose="020B0604020202020204" pitchFamily="34" charset="0"/>
              </a:rPr>
              <a:t>17 </a:t>
            </a:r>
            <a:r>
              <a:rPr lang="en-US" sz="1600" dirty="0">
                <a:solidFill>
                  <a:schemeClr val="bg1"/>
                </a:solidFill>
                <a:latin typeface="Arial" panose="020B0604020202020204" pitchFamily="34" charset="0"/>
                <a:cs typeface="Arial" panose="020B0604020202020204" pitchFamily="34" charset="0"/>
              </a:rPr>
              <a:t>But behold, the resurrection of Christ redeemeth mankind, yea, even all mankind, and bringeth them back into the presence of the Lord.</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68F09350-B7A9-4926-91FB-77E8008CB9D2}"/>
              </a:ext>
            </a:extLst>
          </p:cNvPr>
          <p:cNvSpPr/>
          <p:nvPr/>
        </p:nvSpPr>
        <p:spPr>
          <a:xfrm>
            <a:off x="6072071" y="5897184"/>
            <a:ext cx="476820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Why is death a necessary part of the plan of salvation?</a:t>
            </a:r>
          </a:p>
        </p:txBody>
      </p:sp>
      <p:sp>
        <p:nvSpPr>
          <p:cNvPr id="18" name="Rectángulo 17">
            <a:extLst>
              <a:ext uri="{FF2B5EF4-FFF2-40B4-BE49-F238E27FC236}">
                <a16:creationId xmlns:a16="http://schemas.microsoft.com/office/drawing/2014/main" id="{EEFE55FF-D187-419F-BC64-3C2D63144EF9}"/>
              </a:ext>
            </a:extLst>
          </p:cNvPr>
          <p:cNvSpPr/>
          <p:nvPr/>
        </p:nvSpPr>
        <p:spPr>
          <a:xfrm>
            <a:off x="838345" y="1657236"/>
            <a:ext cx="147989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9:6 </a:t>
            </a:r>
            <a:endParaRPr lang="en-US" dirty="0"/>
          </a:p>
        </p:txBody>
      </p:sp>
    </p:spTree>
    <p:extLst>
      <p:ext uri="{BB962C8B-B14F-4D97-AF65-F5344CB8AC3E}">
        <p14:creationId xmlns:p14="http://schemas.microsoft.com/office/powerpoint/2010/main" val="31594996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Left)">
                                      <p:cBhvr>
                                        <p:cTn id="29" dur="500"/>
                                        <p:tgtEl>
                                          <p:spTgt spid="13"/>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strips(downLeft)">
                                      <p:cBhvr>
                                        <p:cTn id="35" dur="500"/>
                                        <p:tgtEl>
                                          <p:spTgt spid="6"/>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strips(down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strVal val="#ppt_w+.3"/>
                                          </p:val>
                                        </p:tav>
                                        <p:tav tm="100000">
                                          <p:val>
                                            <p:strVal val="#ppt_w"/>
                                          </p:val>
                                        </p:tav>
                                      </p:tavLst>
                                    </p:anim>
                                    <p:anim calcmode="lin" valueType="num">
                                      <p:cBhvr>
                                        <p:cTn id="44" dur="1000" fill="hold"/>
                                        <p:tgtEl>
                                          <p:spTgt spid="12"/>
                                        </p:tgtEl>
                                        <p:attrNameLst>
                                          <p:attrName>ppt_h</p:attrName>
                                        </p:attrNameLst>
                                      </p:cBhvr>
                                      <p:tavLst>
                                        <p:tav tm="0">
                                          <p:val>
                                            <p:strVal val="#ppt_h"/>
                                          </p:val>
                                        </p:tav>
                                        <p:tav tm="100000">
                                          <p:val>
                                            <p:strVal val="#ppt_h"/>
                                          </p:val>
                                        </p:tav>
                                      </p:tavLst>
                                    </p:anim>
                                    <p:animEffect transition="in" filter="fade">
                                      <p:cBhvr>
                                        <p:cTn id="45" dur="1000"/>
                                        <p:tgtEl>
                                          <p:spTgt spid="12"/>
                                        </p:tgtEl>
                                      </p:cBhvr>
                                    </p:animEffect>
                                  </p:childTnLst>
                                </p:cTn>
                              </p:par>
                              <p:par>
                                <p:cTn id="46" presetID="50" presetClass="entr" presetSubtype="0" decel="10000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strVal val="#ppt_w+.3"/>
                                          </p:val>
                                        </p:tav>
                                        <p:tav tm="100000">
                                          <p:val>
                                            <p:strVal val="#ppt_w"/>
                                          </p:val>
                                        </p:tav>
                                      </p:tavLst>
                                    </p:anim>
                                    <p:anim calcmode="lin" valueType="num">
                                      <p:cBhvr>
                                        <p:cTn id="49" dur="1000" fill="hold"/>
                                        <p:tgtEl>
                                          <p:spTgt spid="15"/>
                                        </p:tgtEl>
                                        <p:attrNameLst>
                                          <p:attrName>ppt_h</p:attrName>
                                        </p:attrNameLst>
                                      </p:cBhvr>
                                      <p:tavLst>
                                        <p:tav tm="0">
                                          <p:val>
                                            <p:strVal val="#ppt_h"/>
                                          </p:val>
                                        </p:tav>
                                        <p:tav tm="100000">
                                          <p:val>
                                            <p:strVal val="#ppt_h"/>
                                          </p:val>
                                        </p:tav>
                                      </p:tavLst>
                                    </p:anim>
                                    <p:animEffect transition="in" filter="fade">
                                      <p:cBhvr>
                                        <p:cTn id="50" dur="1000"/>
                                        <p:tgtEl>
                                          <p:spTgt spid="15"/>
                                        </p:tgtEl>
                                      </p:cBhvr>
                                    </p:animEffect>
                                  </p:childTnLst>
                                </p:cTn>
                              </p:par>
                              <p:par>
                                <p:cTn id="51" presetID="50" presetClass="entr" presetSubtype="0" decel="10000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1000" fill="hold"/>
                                        <p:tgtEl>
                                          <p:spTgt spid="7"/>
                                        </p:tgtEl>
                                        <p:attrNameLst>
                                          <p:attrName>ppt_w</p:attrName>
                                        </p:attrNameLst>
                                      </p:cBhvr>
                                      <p:tavLst>
                                        <p:tav tm="0">
                                          <p:val>
                                            <p:strVal val="#ppt_w+.3"/>
                                          </p:val>
                                        </p:tav>
                                        <p:tav tm="100000">
                                          <p:val>
                                            <p:strVal val="#ppt_w"/>
                                          </p:val>
                                        </p:tav>
                                      </p:tavLst>
                                    </p:anim>
                                    <p:anim calcmode="lin" valueType="num">
                                      <p:cBhvr>
                                        <p:cTn id="54" dur="1000" fill="hold"/>
                                        <p:tgtEl>
                                          <p:spTgt spid="7"/>
                                        </p:tgtEl>
                                        <p:attrNameLst>
                                          <p:attrName>ppt_h</p:attrName>
                                        </p:attrNameLst>
                                      </p:cBhvr>
                                      <p:tavLst>
                                        <p:tav tm="0">
                                          <p:val>
                                            <p:strVal val="#ppt_h"/>
                                          </p:val>
                                        </p:tav>
                                        <p:tav tm="100000">
                                          <p:val>
                                            <p:strVal val="#ppt_h"/>
                                          </p:val>
                                        </p:tav>
                                      </p:tavLst>
                                    </p:anim>
                                    <p:animEffect transition="in" filter="fade">
                                      <p:cBhvr>
                                        <p:cTn id="55" dur="1000"/>
                                        <p:tgtEl>
                                          <p:spTgt spid="7"/>
                                        </p:tgtEl>
                                      </p:cBhvr>
                                    </p:animEffect>
                                  </p:childTnLst>
                                </p:cTn>
                              </p:par>
                              <p:par>
                                <p:cTn id="56" presetID="50" presetClass="entr" presetSubtype="0" decel="10000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1000" fill="hold"/>
                                        <p:tgtEl>
                                          <p:spTgt spid="8"/>
                                        </p:tgtEl>
                                        <p:attrNameLst>
                                          <p:attrName>ppt_w</p:attrName>
                                        </p:attrNameLst>
                                      </p:cBhvr>
                                      <p:tavLst>
                                        <p:tav tm="0">
                                          <p:val>
                                            <p:strVal val="#ppt_w+.3"/>
                                          </p:val>
                                        </p:tav>
                                        <p:tav tm="100000">
                                          <p:val>
                                            <p:strVal val="#ppt_w"/>
                                          </p:val>
                                        </p:tav>
                                      </p:tavLst>
                                    </p:anim>
                                    <p:anim calcmode="lin" valueType="num">
                                      <p:cBhvr>
                                        <p:cTn id="59" dur="1000" fill="hold"/>
                                        <p:tgtEl>
                                          <p:spTgt spid="8"/>
                                        </p:tgtEl>
                                        <p:attrNameLst>
                                          <p:attrName>ppt_h</p:attrName>
                                        </p:attrNameLst>
                                      </p:cBhvr>
                                      <p:tavLst>
                                        <p:tav tm="0">
                                          <p:val>
                                            <p:strVal val="#ppt_h"/>
                                          </p:val>
                                        </p:tav>
                                        <p:tav tm="100000">
                                          <p:val>
                                            <p:strVal val="#ppt_h"/>
                                          </p:val>
                                        </p:tav>
                                      </p:tavLst>
                                    </p:anim>
                                    <p:animEffect transition="in" filter="fade">
                                      <p:cBhvr>
                                        <p:cTn id="60" dur="10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7"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ox(in)">
                                      <p:cBhvr>
                                        <p:cTn id="72" dur="20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checkerboard(across)">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7" grpId="0" animBg="1"/>
      <p:bldP spid="16" grpId="0" animBg="1"/>
      <p:bldP spid="12" grpId="0" animBg="1"/>
      <p:bldP spid="13" grpId="0" animBg="1"/>
      <p:bldP spid="15" grpId="0" animBg="1"/>
      <p:bldP spid="14" grpId="0" animBg="1"/>
      <p:bldP spid="2" grpId="0"/>
      <p:bldP spid="5" grpId="0"/>
      <p:bldP spid="6" grpId="0"/>
      <p:bldP spid="7" grpId="0"/>
      <p:bldP spid="8" grpId="0"/>
      <p:bldP spid="11"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1794</Words>
  <Application>Microsoft Office PowerPoint</Application>
  <PresentationFormat>Panorámica</PresentationFormat>
  <Paragraphs>83</Paragraphs>
  <Slides>13</Slides>
  <Notes>0</Notes>
  <HiddenSlides>0</HiddenSlides>
  <MMClips>1</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13</vt:i4>
      </vt:variant>
    </vt:vector>
  </HeadingPairs>
  <TitlesOfParts>
    <vt:vector size="25" baseType="lpstr">
      <vt:lpstr>Arial</vt:lpstr>
      <vt:lpstr>Arial Rounded MT Bold</vt:lpstr>
      <vt:lpstr>Bahnschrift Condensed</vt:lpstr>
      <vt:lpstr>Calibri</vt:lpstr>
      <vt:lpstr>Century Gothic</vt:lpstr>
      <vt:lpstr>Constantia</vt:lpstr>
      <vt:lpstr>Corbel</vt:lpstr>
      <vt:lpstr>Ink Free</vt:lpstr>
      <vt:lpstr>Rockwell</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6137</cp:revision>
  <dcterms:created xsi:type="dcterms:W3CDTF">2018-08-29T04:26:39Z</dcterms:created>
  <dcterms:modified xsi:type="dcterms:W3CDTF">2020-01-11T21:56:26Z</dcterms:modified>
</cp:coreProperties>
</file>