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559" r:id="rId3"/>
    <p:sldId id="560" r:id="rId4"/>
    <p:sldId id="561" r:id="rId5"/>
    <p:sldId id="562" r:id="rId6"/>
    <p:sldId id="563" r:id="rId7"/>
    <p:sldId id="564" r:id="rId8"/>
    <p:sldId id="565" r:id="rId9"/>
    <p:sldId id="566" r:id="rId10"/>
    <p:sldId id="567" r:id="rId11"/>
    <p:sldId id="568" r:id="rId12"/>
    <p:sldId id="569" r:id="rId13"/>
    <p:sldId id="570" r:id="rId14"/>
    <p:sldId id="5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6600"/>
    <a:srgbClr val="6372DF"/>
    <a:srgbClr val="E97159"/>
    <a:srgbClr val="B9DF63"/>
    <a:srgbClr val="4D6F0F"/>
    <a:srgbClr val="59C7E9"/>
    <a:srgbClr val="D88028"/>
    <a:srgbClr val="FFD757"/>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varScale="1">
        <p:scale>
          <a:sx n="62" d="100"/>
          <a:sy n="62" d="100"/>
        </p:scale>
        <p:origin x="84"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h9M2mprzCF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dirty="0">
                <a:solidFill>
                  <a:schemeClr val="accent4"/>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CE67154E-9E23-4246-B11C-4A56A16E8882}"/>
              </a:ext>
            </a:extLst>
          </p:cNvPr>
          <p:cNvSpPr/>
          <p:nvPr/>
        </p:nvSpPr>
        <p:spPr>
          <a:xfrm>
            <a:off x="882415" y="743850"/>
            <a:ext cx="299312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21:18–26; 22:1-22</a:t>
            </a:r>
          </a:p>
        </p:txBody>
      </p:sp>
      <p:sp>
        <p:nvSpPr>
          <p:cNvPr id="4" name="Rectángulo 3">
            <a:extLst>
              <a:ext uri="{FF2B5EF4-FFF2-40B4-BE49-F238E27FC236}">
                <a16:creationId xmlns:a16="http://schemas.microsoft.com/office/drawing/2014/main" id="{21C7CD1B-3E7E-4FBA-95DD-2E29ED001F8A}"/>
              </a:ext>
            </a:extLst>
          </p:cNvPr>
          <p:cNvSpPr/>
          <p:nvPr/>
        </p:nvSpPr>
        <p:spPr>
          <a:xfrm>
            <a:off x="1965207" y="2367171"/>
            <a:ext cx="8261585" cy="2123658"/>
          </a:xfrm>
          <a:prstGeom prst="rect">
            <a:avLst/>
          </a:prstGeom>
        </p:spPr>
        <p:txBody>
          <a:bodyPr wrap="square">
            <a:spAutoFit/>
          </a:bodyPr>
          <a:lstStyle/>
          <a:p>
            <a:pPr algn="ctr"/>
            <a:r>
              <a:rPr lang="en-US" sz="4400" dirty="0">
                <a:solidFill>
                  <a:schemeClr val="accent1">
                    <a:lumMod val="75000"/>
                  </a:schemeClr>
                </a:solidFill>
                <a:latin typeface="Bahnschrift" panose="020B0502040204020203" pitchFamily="34" charset="0"/>
              </a:rPr>
              <a:t>“Nephi explains Isaiah’s prophecy of the scattering and gathering of Israel”</a:t>
            </a:r>
          </a:p>
        </p:txBody>
      </p:sp>
    </p:spTree>
    <p:extLst>
      <p:ext uri="{BB962C8B-B14F-4D97-AF65-F5344CB8AC3E}">
        <p14:creationId xmlns:p14="http://schemas.microsoft.com/office/powerpoint/2010/main" val="263809049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7E281D6-F23B-4D46-B318-29592B79885C}"/>
              </a:ext>
            </a:extLst>
          </p:cNvPr>
          <p:cNvSpPr/>
          <p:nvPr/>
        </p:nvSpPr>
        <p:spPr>
          <a:xfrm>
            <a:off x="1072568" y="6118074"/>
            <a:ext cx="95954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sharing the gospel be like carrying others in our arms or on our shoulders?</a:t>
            </a:r>
          </a:p>
        </p:txBody>
      </p:sp>
      <p:sp>
        <p:nvSpPr>
          <p:cNvPr id="12" name="Rectángulo 11">
            <a:extLst>
              <a:ext uri="{FF2B5EF4-FFF2-40B4-BE49-F238E27FC236}">
                <a16:creationId xmlns:a16="http://schemas.microsoft.com/office/drawing/2014/main" id="{3308E4AF-EB74-4422-B8AF-FD7A123C20CB}"/>
              </a:ext>
            </a:extLst>
          </p:cNvPr>
          <p:cNvSpPr/>
          <p:nvPr/>
        </p:nvSpPr>
        <p:spPr>
          <a:xfrm>
            <a:off x="1006736" y="2392526"/>
            <a:ext cx="1616257" cy="615526"/>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D24D5C16-D454-4030-AFCF-7D5CC6887017}"/>
              </a:ext>
            </a:extLst>
          </p:cNvPr>
          <p:cNvSpPr/>
          <p:nvPr/>
        </p:nvSpPr>
        <p:spPr>
          <a:xfrm>
            <a:off x="1086600" y="684960"/>
            <a:ext cx="1685077" cy="51154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FE72B2A-1AE8-49CB-B0C6-CFF5AD8AF841}"/>
              </a:ext>
            </a:extLst>
          </p:cNvPr>
          <p:cNvSpPr/>
          <p:nvPr/>
        </p:nvSpPr>
        <p:spPr>
          <a:xfrm>
            <a:off x="1006736" y="2698139"/>
            <a:ext cx="9727096" cy="2668246"/>
          </a:xfrm>
          <a:prstGeom prst="roundRect">
            <a:avLst>
              <a:gd name="adj" fmla="val 1070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09416E2-532C-44A1-AC76-2D20549722DD}"/>
              </a:ext>
            </a:extLst>
          </p:cNvPr>
          <p:cNvSpPr/>
          <p:nvPr/>
        </p:nvSpPr>
        <p:spPr>
          <a:xfrm>
            <a:off x="1086600" y="1038725"/>
            <a:ext cx="9727096" cy="123751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B6E9A641-129E-47F4-A4D2-D8802979D7C9}"/>
              </a:ext>
            </a:extLst>
          </p:cNvPr>
          <p:cNvSpPr/>
          <p:nvPr/>
        </p:nvSpPr>
        <p:spPr>
          <a:xfrm>
            <a:off x="1008076" y="726674"/>
            <a:ext cx="186140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1 Nephi 21:22-23 </a:t>
            </a:r>
          </a:p>
        </p:txBody>
      </p:sp>
      <p:sp>
        <p:nvSpPr>
          <p:cNvPr id="4" name="Rectángulo 3">
            <a:extLst>
              <a:ext uri="{FF2B5EF4-FFF2-40B4-BE49-F238E27FC236}">
                <a16:creationId xmlns:a16="http://schemas.microsoft.com/office/drawing/2014/main" id="{890C7FF7-4D17-48BF-9129-828C7FED4BB7}"/>
              </a:ext>
            </a:extLst>
          </p:cNvPr>
          <p:cNvSpPr/>
          <p:nvPr/>
        </p:nvSpPr>
        <p:spPr>
          <a:xfrm>
            <a:off x="1072568" y="1029745"/>
            <a:ext cx="9727953" cy="1246495"/>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22 </a:t>
            </a:r>
            <a:r>
              <a:rPr lang="en-US" sz="1500" dirty="0">
                <a:solidFill>
                  <a:schemeClr val="bg1"/>
                </a:solidFill>
                <a:latin typeface="Arial" panose="020B0604020202020204" pitchFamily="34" charset="0"/>
                <a:cs typeface="Arial" panose="020B0604020202020204" pitchFamily="34" charset="0"/>
              </a:rPr>
              <a:t>Thus saith the Lord God: Behold, I will lift up mine hand to the Gentiles, and set up my standard to the people; and they shall bring thy sons in their arms, and thy daughters shall be carried upon their shoulders.</a:t>
            </a:r>
          </a:p>
          <a:p>
            <a:pPr algn="just" fontAlgn="base"/>
            <a:r>
              <a:rPr lang="en-US" sz="1500" b="1" dirty="0">
                <a:solidFill>
                  <a:schemeClr val="bg1"/>
                </a:solidFill>
                <a:latin typeface="Arial" panose="020B0604020202020204" pitchFamily="34" charset="0"/>
                <a:cs typeface="Arial" panose="020B0604020202020204" pitchFamily="34" charset="0"/>
              </a:rPr>
              <a:t>23 </a:t>
            </a:r>
            <a:r>
              <a:rPr lang="en-US" sz="1500" dirty="0">
                <a:solidFill>
                  <a:schemeClr val="bg1"/>
                </a:solidFill>
                <a:latin typeface="Arial" panose="020B0604020202020204" pitchFamily="34" charset="0"/>
                <a:cs typeface="Arial" panose="020B0604020202020204" pitchFamily="34" charset="0"/>
              </a:rPr>
              <a:t>And kings shall be thy nursing fathers, and their queens thy nursing mothers; they shall bow down to thee with their face towards the earth, and lick up the dust of thy feet; and thou shalt know that I am the Lord; for they shall not be ashamed that wait for me.</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D2CA145-5247-4C70-9676-4F6EE0454523}"/>
              </a:ext>
            </a:extLst>
          </p:cNvPr>
          <p:cNvSpPr/>
          <p:nvPr/>
        </p:nvSpPr>
        <p:spPr>
          <a:xfrm>
            <a:off x="1046921" y="2359585"/>
            <a:ext cx="1576072"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1 Nephi 22:6-8</a:t>
            </a:r>
          </a:p>
        </p:txBody>
      </p:sp>
      <p:sp>
        <p:nvSpPr>
          <p:cNvPr id="6" name="Rectángulo 5">
            <a:extLst>
              <a:ext uri="{FF2B5EF4-FFF2-40B4-BE49-F238E27FC236}">
                <a16:creationId xmlns:a16="http://schemas.microsoft.com/office/drawing/2014/main" id="{23610C39-39D2-4C7C-8C9E-72738C481FCF}"/>
              </a:ext>
            </a:extLst>
          </p:cNvPr>
          <p:cNvSpPr/>
          <p:nvPr/>
        </p:nvSpPr>
        <p:spPr>
          <a:xfrm>
            <a:off x="1046921" y="2682750"/>
            <a:ext cx="9727953" cy="2631490"/>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Nevertheless, after they shall be nursed by the Gentiles, and the Lord has lifted up his hand upon the Gentiles and set them up for a standard, and their children have been carried in their arms, and their daughters have been carried upon their shoulders, behold these things of which are spoken are temporal; for thus are the covenants of the Lord with our fathers; and it </a:t>
            </a:r>
            <a:r>
              <a:rPr lang="en-US" sz="1500" dirty="0" err="1">
                <a:solidFill>
                  <a:schemeClr val="bg1"/>
                </a:solidFill>
                <a:latin typeface="Arial" panose="020B0604020202020204" pitchFamily="34" charset="0"/>
                <a:cs typeface="Arial" panose="020B0604020202020204" pitchFamily="34" charset="0"/>
              </a:rPr>
              <a:t>meaneth</a:t>
            </a:r>
            <a:r>
              <a:rPr lang="en-US" sz="1500" dirty="0">
                <a:solidFill>
                  <a:schemeClr val="bg1"/>
                </a:solidFill>
                <a:latin typeface="Arial" panose="020B0604020202020204" pitchFamily="34" charset="0"/>
                <a:cs typeface="Arial" panose="020B0604020202020204" pitchFamily="34" charset="0"/>
              </a:rPr>
              <a:t> us in the days to come, and also all our brethren who are of the house of Israel.</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And it </a:t>
            </a:r>
            <a:r>
              <a:rPr lang="en-US" sz="1500" dirty="0" err="1">
                <a:solidFill>
                  <a:schemeClr val="bg1"/>
                </a:solidFill>
                <a:latin typeface="Arial" panose="020B0604020202020204" pitchFamily="34" charset="0"/>
                <a:cs typeface="Arial" panose="020B0604020202020204" pitchFamily="34" charset="0"/>
              </a:rPr>
              <a:t>meaneth</a:t>
            </a:r>
            <a:r>
              <a:rPr lang="en-US" sz="1500" dirty="0">
                <a:solidFill>
                  <a:schemeClr val="bg1"/>
                </a:solidFill>
                <a:latin typeface="Arial" panose="020B0604020202020204" pitchFamily="34" charset="0"/>
                <a:cs typeface="Arial" panose="020B0604020202020204" pitchFamily="34" charset="0"/>
              </a:rPr>
              <a:t> that the time cometh that after all the house of Israel have been scattered and confounded, that the Lord God will raise up a mighty nation among the Gentiles, yea, even upon the face of this land; and by them shall our seed be scattered.</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And after our seed is scattered the Lord God will proceed to do a marvelous work among the Gentiles, which shall be of great worth unto our seed; wherefore, it is likened unto their being nourished by the Gentiles and being carried in their arms and upon their shoulders.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2B5168B-AA3D-412C-8EC4-FB3005615212}"/>
              </a:ext>
            </a:extLst>
          </p:cNvPr>
          <p:cNvSpPr/>
          <p:nvPr/>
        </p:nvSpPr>
        <p:spPr>
          <a:xfrm>
            <a:off x="1072568" y="5665601"/>
            <a:ext cx="69715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“marvelous work” mentioned in 1 Nephi 22:7-8?</a:t>
            </a:r>
          </a:p>
        </p:txBody>
      </p:sp>
    </p:spTree>
    <p:extLst>
      <p:ext uri="{BB962C8B-B14F-4D97-AF65-F5344CB8AC3E}">
        <p14:creationId xmlns:p14="http://schemas.microsoft.com/office/powerpoint/2010/main" val="3444605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800" decel="100000"/>
                                        <p:tgtEl>
                                          <p:spTgt spid="8"/>
                                        </p:tgtEl>
                                      </p:cBhvr>
                                    </p:animEffect>
                                    <p:anim calcmode="lin" valueType="num">
                                      <p:cBhvr>
                                        <p:cTn id="29" dur="800" decel="100000" fill="hold"/>
                                        <p:tgtEl>
                                          <p:spTgt spid="8"/>
                                        </p:tgtEl>
                                        <p:attrNameLst>
                                          <p:attrName>style.rotation</p:attrName>
                                        </p:attrNameLst>
                                      </p:cBhvr>
                                      <p:tavLst>
                                        <p:tav tm="0">
                                          <p:val>
                                            <p:fltVal val="-90"/>
                                          </p:val>
                                        </p:tav>
                                        <p:tav tm="100000">
                                          <p:val>
                                            <p:fltVal val="0"/>
                                          </p:val>
                                        </p:tav>
                                      </p:tavLst>
                                    </p:anim>
                                    <p:anim calcmode="lin" valueType="num">
                                      <p:cBhvr>
                                        <p:cTn id="30" dur="800" decel="100000" fill="hold"/>
                                        <p:tgtEl>
                                          <p:spTgt spid="8"/>
                                        </p:tgtEl>
                                        <p:attrNameLst>
                                          <p:attrName>ppt_x</p:attrName>
                                        </p:attrNameLst>
                                      </p:cBhvr>
                                      <p:tavLst>
                                        <p:tav tm="0">
                                          <p:val>
                                            <p:strVal val="#ppt_x+0.4"/>
                                          </p:val>
                                        </p:tav>
                                        <p:tav tm="100000">
                                          <p:val>
                                            <p:strVal val="#ppt_x-0.05"/>
                                          </p:val>
                                        </p:tav>
                                      </p:tavLst>
                                    </p:anim>
                                    <p:anim calcmode="lin" valueType="num">
                                      <p:cBhvr>
                                        <p:cTn id="31" dur="800" decel="100000" fill="hold"/>
                                        <p:tgtEl>
                                          <p:spTgt spid="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0" grpId="0" animBg="1"/>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superiores cortadas 4">
            <a:extLst>
              <a:ext uri="{FF2B5EF4-FFF2-40B4-BE49-F238E27FC236}">
                <a16:creationId xmlns:a16="http://schemas.microsoft.com/office/drawing/2014/main" id="{F3629A2D-B2C8-4C4C-A3AE-992EE7938F83}"/>
              </a:ext>
            </a:extLst>
          </p:cNvPr>
          <p:cNvSpPr/>
          <p:nvPr/>
        </p:nvSpPr>
        <p:spPr>
          <a:xfrm rot="10800000">
            <a:off x="735606" y="1738636"/>
            <a:ext cx="10624651" cy="2042949"/>
          </a:xfrm>
          <a:prstGeom prst="snip2Same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90A22554-451A-4DF2-91DD-E8D39D57389A}"/>
              </a:ext>
            </a:extLst>
          </p:cNvPr>
          <p:cNvSpPr/>
          <p:nvPr/>
        </p:nvSpPr>
        <p:spPr>
          <a:xfrm>
            <a:off x="967408" y="1738637"/>
            <a:ext cx="10257183" cy="2031325"/>
          </a:xfrm>
          <a:prstGeom prst="rect">
            <a:avLst/>
          </a:prstGeom>
        </p:spPr>
        <p:txBody>
          <a:bodyPr wrap="square">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was Israel scattered? The answer is clear; it is plain; of it there is no doubt. Our Israelite forebears were scattered because they rejected the gospel, defiled the priesthood, forsook the church, and departed from the kingdom. . . . “What, then, is involved in the gathering of Israel? The gathering of Israel consists in believing and accepting and living in harmony with all that the Lord once offered his ancient chosen people. . . . It consists of believing the gospel, joining the Church, and coming into the kingdom. . . . It may also consist of assembling to an appointed place or land of worship” (A New Witness for the Articles of Faith [1985], 515).</a:t>
            </a:r>
          </a:p>
        </p:txBody>
      </p:sp>
      <p:sp>
        <p:nvSpPr>
          <p:cNvPr id="4" name="Rectángulo 3">
            <a:extLst>
              <a:ext uri="{FF2B5EF4-FFF2-40B4-BE49-F238E27FC236}">
                <a16:creationId xmlns:a16="http://schemas.microsoft.com/office/drawing/2014/main" id="{84788E50-E4EF-4CC8-9D9D-21629159067C}"/>
              </a:ext>
            </a:extLst>
          </p:cNvPr>
          <p:cNvSpPr/>
          <p:nvPr/>
        </p:nvSpPr>
        <p:spPr>
          <a:xfrm>
            <a:off x="735606" y="1056577"/>
            <a:ext cx="6718853" cy="369332"/>
          </a:xfrm>
          <a:prstGeom prst="rect">
            <a:avLst/>
          </a:prstGeom>
        </p:spPr>
        <p:txBody>
          <a:bodyPr wrap="square">
            <a:spAutoFit/>
          </a:bodyPr>
          <a:lstStyle/>
          <a:p>
            <a:pPr algn="just"/>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Bruce R. McConkie of the Quorum of the Twelve Apostles: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2073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CE38D6A-9C54-49A5-9422-06C7F84C2BD3}"/>
              </a:ext>
            </a:extLst>
          </p:cNvPr>
          <p:cNvSpPr/>
          <p:nvPr/>
        </p:nvSpPr>
        <p:spPr>
          <a:xfrm>
            <a:off x="1046917" y="964871"/>
            <a:ext cx="1992853" cy="58477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1EF7D3D-E605-4CED-A002-8FBB3ABBECD4}"/>
              </a:ext>
            </a:extLst>
          </p:cNvPr>
          <p:cNvSpPr/>
          <p:nvPr/>
        </p:nvSpPr>
        <p:spPr>
          <a:xfrm>
            <a:off x="1046919" y="1297848"/>
            <a:ext cx="9727096" cy="174325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ACDEC2D7-2FDB-4F5D-BBE2-7FD722C32B8A}"/>
              </a:ext>
            </a:extLst>
          </p:cNvPr>
          <p:cNvSpPr/>
          <p:nvPr/>
        </p:nvSpPr>
        <p:spPr>
          <a:xfrm>
            <a:off x="1046921" y="928516"/>
            <a:ext cx="19928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22:9–12.</a:t>
            </a:r>
          </a:p>
        </p:txBody>
      </p:sp>
      <p:sp>
        <p:nvSpPr>
          <p:cNvPr id="4" name="Rectángulo 3">
            <a:extLst>
              <a:ext uri="{FF2B5EF4-FFF2-40B4-BE49-F238E27FC236}">
                <a16:creationId xmlns:a16="http://schemas.microsoft.com/office/drawing/2014/main" id="{BC837A23-045B-42C1-8193-F9C32436C392}"/>
              </a:ext>
            </a:extLst>
          </p:cNvPr>
          <p:cNvSpPr/>
          <p:nvPr/>
        </p:nvSpPr>
        <p:spPr>
          <a:xfrm>
            <a:off x="1046921" y="1297848"/>
            <a:ext cx="9727096" cy="1815882"/>
          </a:xfrm>
          <a:prstGeom prst="rect">
            <a:avLst/>
          </a:prstGeom>
        </p:spPr>
        <p:txBody>
          <a:bodyPr wrap="square">
            <a:spAutoFit/>
          </a:bodyPr>
          <a:lstStyle/>
          <a:p>
            <a:pPr algn="just" fontAlgn="base"/>
            <a:r>
              <a:rPr lang="en-US" sz="1600" b="1" dirty="0">
                <a:solidFill>
                  <a:srgbClr val="0D0F10"/>
                </a:solidFill>
                <a:latin typeface="Arial" panose="020B0604020202020204" pitchFamily="34" charset="0"/>
                <a:cs typeface="Arial" panose="020B0604020202020204" pitchFamily="34" charset="0"/>
              </a:rPr>
              <a:t>9 </a:t>
            </a:r>
            <a:r>
              <a:rPr lang="en-US" sz="1600" dirty="0">
                <a:solidFill>
                  <a:srgbClr val="0D0F10"/>
                </a:solidFill>
                <a:latin typeface="Arial" panose="020B0604020202020204" pitchFamily="34" charset="0"/>
                <a:cs typeface="Arial" panose="020B0604020202020204" pitchFamily="34" charset="0"/>
              </a:rPr>
              <a:t>And it shall also be of worth unto the Gentiles; and not only unto the Gentiles but unto all the house of Israel, unto the making known of the covenants of the Father of heaven unto Abraham, saying: In thy seed shall all the kindreds of the earth be blessed.</a:t>
            </a:r>
          </a:p>
          <a:p>
            <a:pPr algn="just" fontAlgn="base"/>
            <a:r>
              <a:rPr lang="en-US" sz="1600" b="1" dirty="0">
                <a:solidFill>
                  <a:srgbClr val="0D0F10"/>
                </a:solidFill>
                <a:latin typeface="Arial" panose="020B0604020202020204" pitchFamily="34" charset="0"/>
                <a:cs typeface="Arial" panose="020B0604020202020204" pitchFamily="34" charset="0"/>
              </a:rPr>
              <a:t>10 </a:t>
            </a:r>
            <a:r>
              <a:rPr lang="en-US" sz="1600" dirty="0">
                <a:solidFill>
                  <a:srgbClr val="0D0F10"/>
                </a:solidFill>
                <a:latin typeface="Arial" panose="020B0604020202020204" pitchFamily="34" charset="0"/>
                <a:cs typeface="Arial" panose="020B0604020202020204" pitchFamily="34" charset="0"/>
              </a:rPr>
              <a:t>And I would, my brethren, that ye should know that all the kindreds of the earth cannot be blessed unless he shall make bare his arm in the eyes of the nations.</a:t>
            </a:r>
          </a:p>
          <a:p>
            <a:pPr algn="just" fontAlgn="base"/>
            <a:r>
              <a:rPr lang="en-US" sz="1600" b="1" dirty="0">
                <a:solidFill>
                  <a:srgbClr val="0D0F10"/>
                </a:solidFill>
                <a:latin typeface="Arial" panose="020B0604020202020204" pitchFamily="34" charset="0"/>
                <a:cs typeface="Arial" panose="020B0604020202020204" pitchFamily="34" charset="0"/>
              </a:rPr>
              <a:t>11 </a:t>
            </a:r>
            <a:r>
              <a:rPr lang="en-US" sz="1600" dirty="0">
                <a:solidFill>
                  <a:srgbClr val="0D0F10"/>
                </a:solidFill>
                <a:latin typeface="Arial" panose="020B0604020202020204" pitchFamily="34" charset="0"/>
                <a:cs typeface="Arial" panose="020B0604020202020204" pitchFamily="34" charset="0"/>
              </a:rPr>
              <a:t>Wherefore, the Lord God will proceed to make bare his arm in the eyes of all the nations, in bringing about his covenants and his gospel unto those who are of the house of Israel.</a:t>
            </a:r>
            <a:endParaRPr lang="en-US" sz="1600" b="0" i="0" dirty="0">
              <a:solidFill>
                <a:srgbClr val="0D0F10"/>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C74A8BD-0816-4DA7-867B-C4C526F2648A}"/>
              </a:ext>
            </a:extLst>
          </p:cNvPr>
          <p:cNvSpPr/>
          <p:nvPr/>
        </p:nvSpPr>
        <p:spPr>
          <a:xfrm>
            <a:off x="1046921" y="3156035"/>
            <a:ext cx="9727096"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In 1 Nephi 22:11, what does Nephi say the Lord will do in the last days to show His power?</a:t>
            </a:r>
          </a:p>
        </p:txBody>
      </p:sp>
      <p:sp>
        <p:nvSpPr>
          <p:cNvPr id="6" name="Rectángulo 5">
            <a:extLst>
              <a:ext uri="{FF2B5EF4-FFF2-40B4-BE49-F238E27FC236}">
                <a16:creationId xmlns:a16="http://schemas.microsoft.com/office/drawing/2014/main" id="{41DAA06F-CF2A-4466-A5A5-B1287C640C4B}"/>
              </a:ext>
            </a:extLst>
          </p:cNvPr>
          <p:cNvSpPr/>
          <p:nvPr/>
        </p:nvSpPr>
        <p:spPr>
          <a:xfrm>
            <a:off x="1046921" y="3556403"/>
            <a:ext cx="972709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does gathering people into the Church bring them out of captivity and darkness?</a:t>
            </a:r>
          </a:p>
        </p:txBody>
      </p:sp>
      <p:sp>
        <p:nvSpPr>
          <p:cNvPr id="7" name="Rectángulo 6">
            <a:extLst>
              <a:ext uri="{FF2B5EF4-FFF2-40B4-BE49-F238E27FC236}">
                <a16:creationId xmlns:a16="http://schemas.microsoft.com/office/drawing/2014/main" id="{A1A747EF-BEC9-434B-85C1-0CE260B2DA10}"/>
              </a:ext>
            </a:extLst>
          </p:cNvPr>
          <p:cNvSpPr/>
          <p:nvPr/>
        </p:nvSpPr>
        <p:spPr>
          <a:xfrm>
            <a:off x="1046921" y="3972160"/>
            <a:ext cx="9727094"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According to 1 Nephi 22:25, what blessings come to those who are gathered by the Lord? What do you think it means to “be one fold”? </a:t>
            </a:r>
          </a:p>
        </p:txBody>
      </p:sp>
      <p:sp>
        <p:nvSpPr>
          <p:cNvPr id="8" name="Rectángulo 7">
            <a:extLst>
              <a:ext uri="{FF2B5EF4-FFF2-40B4-BE49-F238E27FC236}">
                <a16:creationId xmlns:a16="http://schemas.microsoft.com/office/drawing/2014/main" id="{7F7C42C4-6A5E-4A29-B2B4-989965F59F8F}"/>
              </a:ext>
            </a:extLst>
          </p:cNvPr>
          <p:cNvSpPr/>
          <p:nvPr/>
        </p:nvSpPr>
        <p:spPr>
          <a:xfrm>
            <a:off x="1046921" y="4664916"/>
            <a:ext cx="7911547" cy="369332"/>
          </a:xfrm>
          <a:prstGeom prst="rect">
            <a:avLst/>
          </a:prstGeom>
        </p:spPr>
        <p:txBody>
          <a:bodyPr wrap="square">
            <a:spAutoFit/>
          </a:bodyPr>
          <a:lstStyle/>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promised to restore the gospel and gather Israel in the latter days.</a:t>
            </a:r>
          </a:p>
        </p:txBody>
      </p:sp>
      <p:sp>
        <p:nvSpPr>
          <p:cNvPr id="9" name="Rectángulo 8">
            <a:extLst>
              <a:ext uri="{FF2B5EF4-FFF2-40B4-BE49-F238E27FC236}">
                <a16:creationId xmlns:a16="http://schemas.microsoft.com/office/drawing/2014/main" id="{A8FA4D03-C564-41AC-8C3F-D19B69DBBB1F}"/>
              </a:ext>
            </a:extLst>
          </p:cNvPr>
          <p:cNvSpPr/>
          <p:nvPr/>
        </p:nvSpPr>
        <p:spPr>
          <a:xfrm>
            <a:off x="1046921" y="5072237"/>
            <a:ext cx="9727094"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do you think those who are gathered (converts) will feel about those who have gathered them (those who have shared the gospel with them)?</a:t>
            </a:r>
          </a:p>
        </p:txBody>
      </p:sp>
      <p:sp>
        <p:nvSpPr>
          <p:cNvPr id="10" name="Rectángulo 9">
            <a:extLst>
              <a:ext uri="{FF2B5EF4-FFF2-40B4-BE49-F238E27FC236}">
                <a16:creationId xmlns:a16="http://schemas.microsoft.com/office/drawing/2014/main" id="{FE154507-EE96-4CBF-AFFE-5950EBC549E2}"/>
              </a:ext>
            </a:extLst>
          </p:cNvPr>
          <p:cNvSpPr/>
          <p:nvPr/>
        </p:nvSpPr>
        <p:spPr>
          <a:xfrm>
            <a:off x="1046920" y="5718568"/>
            <a:ext cx="734170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can you do to share the gospel of Jesus Christ with others?</a:t>
            </a:r>
          </a:p>
        </p:txBody>
      </p:sp>
    </p:spTree>
    <p:extLst>
      <p:ext uri="{BB962C8B-B14F-4D97-AF65-F5344CB8AC3E}">
        <p14:creationId xmlns:p14="http://schemas.microsoft.com/office/powerpoint/2010/main" val="274941031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Scale>
                                      <p:cBhvr>
                                        <p:cTn id="2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
                                        </p:tgtEl>
                                        <p:attrNameLst>
                                          <p:attrName>ppt_x</p:attrName>
                                          <p:attrName>ppt_y</p:attrName>
                                        </p:attrNameLst>
                                      </p:cBhvr>
                                    </p:animMotion>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Scale>
                                      <p:cBhvr>
                                        <p:cTn id="3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gtEl>
                                        <p:attrNameLst>
                                          <p:attrName>ppt_x</p:attrName>
                                          <p:attrName>ppt_y</p:attrName>
                                        </p:attrNameLst>
                                      </p:cBhvr>
                                    </p:animMotion>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pic>
        <p:nvPicPr>
          <p:cNvPr id="2" name="Elementos multimedia en línea 1" title="Jesus Declares He Is the Messiah">
            <a:hlinkClick r:id="" action="ppaction://media"/>
            <a:extLst>
              <a:ext uri="{FF2B5EF4-FFF2-40B4-BE49-F238E27FC236}">
                <a16:creationId xmlns:a16="http://schemas.microsoft.com/office/drawing/2014/main" id="{DA963321-CA6B-4B87-9CA1-148C42DE4FCC}"/>
              </a:ext>
            </a:extLst>
          </p:cNvPr>
          <p:cNvPicPr>
            <a:picLocks noRot="1" noChangeAspect="1"/>
          </p:cNvPicPr>
          <p:nvPr>
            <a:videoFile r:link="rId1"/>
          </p:nvPr>
        </p:nvPicPr>
        <p:blipFill>
          <a:blip r:embed="rId3"/>
          <a:stretch>
            <a:fillRect/>
          </a:stretch>
        </p:blipFill>
        <p:spPr>
          <a:xfrm>
            <a:off x="1797804" y="1171090"/>
            <a:ext cx="8028122" cy="4515819"/>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4521677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4" name="Rectángulo 3">
            <a:extLst>
              <a:ext uri="{FF2B5EF4-FFF2-40B4-BE49-F238E27FC236}">
                <a16:creationId xmlns:a16="http://schemas.microsoft.com/office/drawing/2014/main" id="{6AE35265-DF37-423B-BEC3-EF56805C0FC4}"/>
              </a:ext>
            </a:extLst>
          </p:cNvPr>
          <p:cNvSpPr/>
          <p:nvPr/>
        </p:nvSpPr>
        <p:spPr>
          <a:xfrm>
            <a:off x="3648054" y="2921168"/>
            <a:ext cx="4895892" cy="1015663"/>
          </a:xfrm>
          <a:prstGeom prst="rect">
            <a:avLst/>
          </a:prstGeom>
        </p:spPr>
        <p:txBody>
          <a:bodyPr wrap="none">
            <a:spAutoFit/>
          </a:bodyPr>
          <a:lstStyle/>
          <a:p>
            <a:r>
              <a:rPr lang="en-US" sz="6000" b="1" dirty="0">
                <a:solidFill>
                  <a:schemeClr val="bg2">
                    <a:lumMod val="75000"/>
                  </a:schemeClr>
                </a:solidFill>
                <a:effectLst>
                  <a:outerShdw blurRad="38100" dist="38100" dir="2700000" algn="tl">
                    <a:srgbClr val="000000">
                      <a:alpha val="43137"/>
                    </a:srgbClr>
                  </a:outerShdw>
                </a:effectLst>
                <a:latin typeface="Bahnschrift Light" panose="020B0502040204020203" pitchFamily="34" charset="0"/>
              </a:rPr>
              <a:t>1 Nephi 20–22</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C707D94D-45D5-4641-838B-A28A2116E87D}"/>
              </a:ext>
            </a:extLst>
          </p:cNvPr>
          <p:cNvSpPr/>
          <p:nvPr/>
        </p:nvSpPr>
        <p:spPr>
          <a:xfrm>
            <a:off x="908023" y="743850"/>
            <a:ext cx="13676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20</a:t>
            </a:r>
          </a:p>
        </p:txBody>
      </p:sp>
      <p:sp>
        <p:nvSpPr>
          <p:cNvPr id="4" name="Rectángulo 3">
            <a:extLst>
              <a:ext uri="{FF2B5EF4-FFF2-40B4-BE49-F238E27FC236}">
                <a16:creationId xmlns:a16="http://schemas.microsoft.com/office/drawing/2014/main" id="{F1E30D75-F261-4701-9428-8F8BC4089C79}"/>
              </a:ext>
            </a:extLst>
          </p:cNvPr>
          <p:cNvSpPr/>
          <p:nvPr/>
        </p:nvSpPr>
        <p:spPr>
          <a:xfrm>
            <a:off x="2199861" y="2274838"/>
            <a:ext cx="7792278" cy="2308324"/>
          </a:xfrm>
          <a:prstGeom prst="rect">
            <a:avLst/>
          </a:prstGeom>
        </p:spPr>
        <p:txBody>
          <a:bodyPr wrap="square">
            <a:spAutoFit/>
          </a:bodyPr>
          <a:lstStyle/>
          <a:p>
            <a:pPr algn="ctr"/>
            <a:r>
              <a:rPr lang="en-US" sz="4800" b="1" dirty="0">
                <a:solidFill>
                  <a:schemeClr val="accent2">
                    <a:lumMod val="50000"/>
                  </a:schemeClr>
                </a:solidFill>
                <a:effectLst>
                  <a:outerShdw blurRad="38100" dist="38100" dir="2700000" algn="tl">
                    <a:srgbClr val="000000">
                      <a:alpha val="43137"/>
                    </a:srgbClr>
                  </a:outerShdw>
                </a:effectLst>
                <a:latin typeface="Bahnschrift Light" panose="020B0502040204020203" pitchFamily="34" charset="0"/>
              </a:rPr>
              <a:t>“The Lord chastises His people and invites </a:t>
            </a:r>
          </a:p>
          <a:p>
            <a:pPr algn="ctr"/>
            <a:r>
              <a:rPr lang="en-US" sz="4800" b="1" dirty="0">
                <a:solidFill>
                  <a:schemeClr val="accent2">
                    <a:lumMod val="50000"/>
                  </a:schemeClr>
                </a:solidFill>
                <a:effectLst>
                  <a:outerShdw blurRad="38100" dist="38100" dir="2700000" algn="tl">
                    <a:srgbClr val="000000">
                      <a:alpha val="43137"/>
                    </a:srgbClr>
                  </a:outerShdw>
                </a:effectLst>
                <a:latin typeface="Bahnschrift Light" panose="020B0502040204020203" pitchFamily="34" charset="0"/>
              </a:rPr>
              <a:t>them to return to Him”</a:t>
            </a:r>
          </a:p>
        </p:txBody>
      </p:sp>
    </p:spTree>
    <p:extLst>
      <p:ext uri="{BB962C8B-B14F-4D97-AF65-F5344CB8AC3E}">
        <p14:creationId xmlns:p14="http://schemas.microsoft.com/office/powerpoint/2010/main" val="21899016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s hombres observando al profeta Isaías, quien está escribiendo en un largo pergamino mientras visualiza la escena de la Natividad.">
            <a:extLst>
              <a:ext uri="{FF2B5EF4-FFF2-40B4-BE49-F238E27FC236}">
                <a16:creationId xmlns:a16="http://schemas.microsoft.com/office/drawing/2014/main" id="{FC2E0749-3442-484E-9B64-92B47BCFB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59341"/>
      </p:ext>
    </p:extLst>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084E4C7-86EE-4DCC-B389-709371B4428A}"/>
              </a:ext>
            </a:extLst>
          </p:cNvPr>
          <p:cNvSpPr/>
          <p:nvPr/>
        </p:nvSpPr>
        <p:spPr>
          <a:xfrm>
            <a:off x="835786" y="1343977"/>
            <a:ext cx="994296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were some members of Nephi’s family similar to the people Isaiah called to repentance?</a:t>
            </a:r>
          </a:p>
        </p:txBody>
      </p:sp>
      <p:sp>
        <p:nvSpPr>
          <p:cNvPr id="16" name="Rectángulo 15">
            <a:extLst>
              <a:ext uri="{FF2B5EF4-FFF2-40B4-BE49-F238E27FC236}">
                <a16:creationId xmlns:a16="http://schemas.microsoft.com/office/drawing/2014/main" id="{C6FC46A0-5B5F-4702-8733-D8A611E9A69E}"/>
              </a:ext>
            </a:extLst>
          </p:cNvPr>
          <p:cNvSpPr/>
          <p:nvPr/>
        </p:nvSpPr>
        <p:spPr>
          <a:xfrm>
            <a:off x="845257" y="907597"/>
            <a:ext cx="1685077" cy="57499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368427EC-1EEA-48B6-9177-C9CA45E08CD4}"/>
              </a:ext>
            </a:extLst>
          </p:cNvPr>
          <p:cNvSpPr/>
          <p:nvPr/>
        </p:nvSpPr>
        <p:spPr>
          <a:xfrm>
            <a:off x="832006" y="2785414"/>
            <a:ext cx="1685077" cy="511547"/>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85529672-06F4-408D-A819-D7FF966BBF0E}"/>
              </a:ext>
            </a:extLst>
          </p:cNvPr>
          <p:cNvSpPr/>
          <p:nvPr/>
        </p:nvSpPr>
        <p:spPr>
          <a:xfrm>
            <a:off x="844302" y="3918222"/>
            <a:ext cx="1685077" cy="51154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F4F9D237-BD96-4BA3-8ECC-837FCBEDAE0C}"/>
              </a:ext>
            </a:extLst>
          </p:cNvPr>
          <p:cNvSpPr/>
          <p:nvPr/>
        </p:nvSpPr>
        <p:spPr>
          <a:xfrm>
            <a:off x="835786" y="3122224"/>
            <a:ext cx="9934450" cy="5749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BF291801-BC05-43CD-B10E-9EDC3B055C25}"/>
              </a:ext>
            </a:extLst>
          </p:cNvPr>
          <p:cNvSpPr/>
          <p:nvPr/>
        </p:nvSpPr>
        <p:spPr>
          <a:xfrm>
            <a:off x="835786" y="4274797"/>
            <a:ext cx="9934450" cy="5989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D1E42C42-FEC5-42AB-BF1D-D2772BBDFCA7}"/>
              </a:ext>
            </a:extLst>
          </p:cNvPr>
          <p:cNvSpPr/>
          <p:nvPr/>
        </p:nvSpPr>
        <p:spPr>
          <a:xfrm>
            <a:off x="844302" y="1299354"/>
            <a:ext cx="9934450" cy="130085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3C2F64BF-AB9D-43E8-A365-D4BDB5B939B6}"/>
              </a:ext>
            </a:extLst>
          </p:cNvPr>
          <p:cNvSpPr/>
          <p:nvPr/>
        </p:nvSpPr>
        <p:spPr>
          <a:xfrm>
            <a:off x="835787" y="928516"/>
            <a:ext cx="151836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1Nephi 20:1-2</a:t>
            </a:r>
          </a:p>
        </p:txBody>
      </p:sp>
      <p:sp>
        <p:nvSpPr>
          <p:cNvPr id="4" name="Rectángulo 3">
            <a:extLst>
              <a:ext uri="{FF2B5EF4-FFF2-40B4-BE49-F238E27FC236}">
                <a16:creationId xmlns:a16="http://schemas.microsoft.com/office/drawing/2014/main" id="{4766A5CC-A86F-4C60-BDE3-D4E6E44F4DA0}"/>
              </a:ext>
            </a:extLst>
          </p:cNvPr>
          <p:cNvSpPr/>
          <p:nvPr/>
        </p:nvSpPr>
        <p:spPr>
          <a:xfrm>
            <a:off x="835786" y="1267070"/>
            <a:ext cx="9951483"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Hearken and hear this, O house of Jacob, who are called by the name of Israel, and are come forth out of the waters of Judah, or out of the waters of baptism, who swear by the name of the Lord, and make mention of the God of Israel, yet they swear not in truth nor in righteousness.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Nevertheless, they call themselves of the holy city, but they do not stay themselves upon the God of Israel, who is the Lord of Hosts; yea, the Lord of Hosts is his name.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3469BB5-A6D9-48BD-8701-2E9DC531A2C2}"/>
              </a:ext>
            </a:extLst>
          </p:cNvPr>
          <p:cNvSpPr/>
          <p:nvPr/>
        </p:nvSpPr>
        <p:spPr>
          <a:xfrm>
            <a:off x="835786" y="2744397"/>
            <a:ext cx="1736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32:28</a:t>
            </a:r>
          </a:p>
        </p:txBody>
      </p:sp>
      <p:sp>
        <p:nvSpPr>
          <p:cNvPr id="6" name="Rectángulo 5">
            <a:extLst>
              <a:ext uri="{FF2B5EF4-FFF2-40B4-BE49-F238E27FC236}">
                <a16:creationId xmlns:a16="http://schemas.microsoft.com/office/drawing/2014/main" id="{04220BC6-7C43-4238-A680-FAF3C1DEA55A}"/>
              </a:ext>
            </a:extLst>
          </p:cNvPr>
          <p:cNvSpPr/>
          <p:nvPr/>
        </p:nvSpPr>
        <p:spPr>
          <a:xfrm>
            <a:off x="835786" y="3113729"/>
            <a:ext cx="9951482"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And he said, Thy name shall be called no more Jacob, but Israel: for as a prince hast thou power with God and with men, and hast prevailed.</a:t>
            </a:r>
          </a:p>
        </p:txBody>
      </p:sp>
      <p:sp>
        <p:nvSpPr>
          <p:cNvPr id="7" name="Rectángulo 6">
            <a:extLst>
              <a:ext uri="{FF2B5EF4-FFF2-40B4-BE49-F238E27FC236}">
                <a16:creationId xmlns:a16="http://schemas.microsoft.com/office/drawing/2014/main" id="{460127EB-C2D3-468F-A52B-C8AA62A1CEA4}"/>
              </a:ext>
            </a:extLst>
          </p:cNvPr>
          <p:cNvSpPr/>
          <p:nvPr/>
        </p:nvSpPr>
        <p:spPr>
          <a:xfrm>
            <a:off x="844302" y="3918222"/>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20:22</a:t>
            </a:r>
          </a:p>
        </p:txBody>
      </p:sp>
      <p:sp>
        <p:nvSpPr>
          <p:cNvPr id="8" name="Rectángulo 7">
            <a:extLst>
              <a:ext uri="{FF2B5EF4-FFF2-40B4-BE49-F238E27FC236}">
                <a16:creationId xmlns:a16="http://schemas.microsoft.com/office/drawing/2014/main" id="{F9D0444A-ABA6-4860-A7AE-F2C94D77D6D6}"/>
              </a:ext>
            </a:extLst>
          </p:cNvPr>
          <p:cNvSpPr/>
          <p:nvPr/>
        </p:nvSpPr>
        <p:spPr>
          <a:xfrm>
            <a:off x="844302" y="4217737"/>
            <a:ext cx="994296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notwithstanding he hath done all this, and greater also, there is no peace, saith the Lord, unto the wicked.</a:t>
            </a:r>
          </a:p>
        </p:txBody>
      </p:sp>
      <p:sp>
        <p:nvSpPr>
          <p:cNvPr id="9" name="Rectángulo 8">
            <a:extLst>
              <a:ext uri="{FF2B5EF4-FFF2-40B4-BE49-F238E27FC236}">
                <a16:creationId xmlns:a16="http://schemas.microsoft.com/office/drawing/2014/main" id="{480EE78A-B8B6-4767-B0E8-0EDD83C9CD53}"/>
              </a:ext>
            </a:extLst>
          </p:cNvPr>
          <p:cNvSpPr/>
          <p:nvPr/>
        </p:nvSpPr>
        <p:spPr>
          <a:xfrm>
            <a:off x="844302" y="5080724"/>
            <a:ext cx="51475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the wicked have no peace?</a:t>
            </a:r>
          </a:p>
        </p:txBody>
      </p:sp>
    </p:spTree>
    <p:extLst>
      <p:ext uri="{BB962C8B-B14F-4D97-AF65-F5344CB8AC3E}">
        <p14:creationId xmlns:p14="http://schemas.microsoft.com/office/powerpoint/2010/main" val="205122432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up)">
                                      <p:cBhvr>
                                        <p:cTn id="34" dur="500"/>
                                        <p:tgtEl>
                                          <p:spTgt spid="14"/>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p:tgtEl>
                                          <p:spTgt spid="7"/>
                                        </p:tgtEl>
                                        <p:attrNameLst>
                                          <p:attrName>ppt_y</p:attrName>
                                        </p:attrNameLst>
                                      </p:cBhvr>
                                      <p:tavLst>
                                        <p:tav tm="0">
                                          <p:val>
                                            <p:strVal val="#ppt_y+#ppt_h*1.125000"/>
                                          </p:val>
                                        </p:tav>
                                        <p:tav tm="100000">
                                          <p:val>
                                            <p:strVal val="#ppt_y"/>
                                          </p:val>
                                        </p:tav>
                                      </p:tavLst>
                                    </p:anim>
                                    <p:animEffect transition="in" filter="wipe(up)">
                                      <p:cBhvr>
                                        <p:cTn id="42" dur="500"/>
                                        <p:tgtEl>
                                          <p:spTgt spid="7"/>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ppt_y</p:attrName>
                                        </p:attrNameLst>
                                      </p:cBhvr>
                                      <p:tavLst>
                                        <p:tav tm="0">
                                          <p:val>
                                            <p:strVal val="#ppt_y+#ppt_h*1.125000"/>
                                          </p:val>
                                        </p:tav>
                                        <p:tav tm="100000">
                                          <p:val>
                                            <p:strVal val="#ppt_y"/>
                                          </p:val>
                                        </p:tav>
                                      </p:tavLst>
                                    </p:anim>
                                    <p:animEffect transition="in" filter="wipe(up)">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path" presetSubtype="0" accel="50000" decel="50000" fill="hold" grpId="0" nodeType="clickEffect">
                                  <p:stCondLst>
                                    <p:cond delay="0"/>
                                  </p:stCondLst>
                                  <p:childTnLst>
                                    <p:animMotion origin="layout" path="M -2.08333E-6 4.44444E-6 L -0.00091 0.62245 " pathEditMode="relative" rAng="0" ptsTypes="AA">
                                      <p:cBhvr>
                                        <p:cTn id="55" dur="2000" fill="hold"/>
                                        <p:tgtEl>
                                          <p:spTgt spid="10"/>
                                        </p:tgtEl>
                                        <p:attrNameLst>
                                          <p:attrName>ppt_x</p:attrName>
                                          <p:attrName>ppt_y</p:attrName>
                                        </p:attrNameLst>
                                      </p:cBhvr>
                                      <p:rCtr x="-52" y="3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4" grpId="0" animBg="1"/>
      <p:bldP spid="12" grpId="0" animBg="1"/>
      <p:bldP spid="13" grpId="0" animBg="1"/>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71D7C56-6133-4253-AA0F-F7CD9E856790}"/>
              </a:ext>
            </a:extLst>
          </p:cNvPr>
          <p:cNvSpPr/>
          <p:nvPr/>
        </p:nvSpPr>
        <p:spPr>
          <a:xfrm>
            <a:off x="959125" y="783454"/>
            <a:ext cx="2204828" cy="51154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9D37544-17BD-4758-8E7D-93C9BB393195}"/>
              </a:ext>
            </a:extLst>
          </p:cNvPr>
          <p:cNvSpPr/>
          <p:nvPr/>
        </p:nvSpPr>
        <p:spPr>
          <a:xfrm>
            <a:off x="955809" y="1082404"/>
            <a:ext cx="9727096" cy="1955443"/>
          </a:xfrm>
          <a:prstGeom prst="roundRect">
            <a:avLst>
              <a:gd name="adj" fmla="val 1124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F9F81468-95FA-44E7-86AA-4BE60319FCB3}"/>
              </a:ext>
            </a:extLst>
          </p:cNvPr>
          <p:cNvSpPr/>
          <p:nvPr/>
        </p:nvSpPr>
        <p:spPr>
          <a:xfrm>
            <a:off x="944220" y="743850"/>
            <a:ext cx="2193229" cy="338554"/>
          </a:xfrm>
          <a:prstGeom prst="rect">
            <a:avLst/>
          </a:prstGeom>
        </p:spPr>
        <p:txBody>
          <a:bodyPr wrap="none">
            <a:spAutoFit/>
          </a:bodyPr>
          <a:lstStyle/>
          <a:p>
            <a:pPr algn="just"/>
            <a:r>
              <a:rPr lang="it-IT" sz="1600" b="1" dirty="0">
                <a:solidFill>
                  <a:schemeClr val="bg1"/>
                </a:solidFill>
                <a:latin typeface="Arial" panose="020B0604020202020204" pitchFamily="34" charset="0"/>
                <a:cs typeface="Arial" panose="020B0604020202020204" pitchFamily="34" charset="0"/>
              </a:rPr>
              <a:t>1 Nephi 20:14, 16, 20</a:t>
            </a:r>
            <a:endParaRPr lang="en-US" sz="1600" b="1"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FFF48F3-40E4-4153-BE9E-811C2C0E0453}"/>
              </a:ext>
            </a:extLst>
          </p:cNvPr>
          <p:cNvSpPr/>
          <p:nvPr/>
        </p:nvSpPr>
        <p:spPr>
          <a:xfrm>
            <a:off x="944220" y="1082404"/>
            <a:ext cx="975028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All ye, assemble yourselves, and hear; who among them hath declared these things unto them? The Lord hath loved him; yea, and he will fulfil his word which he hath declared by them; and he will do his pleasure on Babylon, and his arm shall come upon the Chaldeans.</a:t>
            </a:r>
          </a:p>
        </p:txBody>
      </p:sp>
      <p:sp>
        <p:nvSpPr>
          <p:cNvPr id="5" name="Rectángulo 4">
            <a:extLst>
              <a:ext uri="{FF2B5EF4-FFF2-40B4-BE49-F238E27FC236}">
                <a16:creationId xmlns:a16="http://schemas.microsoft.com/office/drawing/2014/main" id="{715D4673-B70D-4BA4-8D0F-4B73B5DC7C5F}"/>
              </a:ext>
            </a:extLst>
          </p:cNvPr>
          <p:cNvSpPr/>
          <p:nvPr/>
        </p:nvSpPr>
        <p:spPr>
          <a:xfrm>
            <a:off x="944219" y="1873214"/>
            <a:ext cx="97502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Come ye near unto me; I have not spoken in secret; from the beginning, from the time that it was declared have I spoken; and the Lord God, and his Spirit, hath sent me.</a:t>
            </a:r>
          </a:p>
        </p:txBody>
      </p:sp>
      <p:sp>
        <p:nvSpPr>
          <p:cNvPr id="6" name="Rectángulo 5">
            <a:extLst>
              <a:ext uri="{FF2B5EF4-FFF2-40B4-BE49-F238E27FC236}">
                <a16:creationId xmlns:a16="http://schemas.microsoft.com/office/drawing/2014/main" id="{6AF822CC-F700-4345-A955-614A2395DE91}"/>
              </a:ext>
            </a:extLst>
          </p:cNvPr>
          <p:cNvSpPr/>
          <p:nvPr/>
        </p:nvSpPr>
        <p:spPr>
          <a:xfrm>
            <a:off x="944216" y="2391516"/>
            <a:ext cx="97502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Go ye forth of Babylon, flee ye from the Chaldeans, with a voice of singing declare ye, tell this, utter to the end of the earth; say ye: The Lord hath redeemed his servant Jacob.</a:t>
            </a:r>
          </a:p>
        </p:txBody>
      </p:sp>
      <p:sp>
        <p:nvSpPr>
          <p:cNvPr id="7" name="Rectángulo 6">
            <a:extLst>
              <a:ext uri="{FF2B5EF4-FFF2-40B4-BE49-F238E27FC236}">
                <a16:creationId xmlns:a16="http://schemas.microsoft.com/office/drawing/2014/main" id="{99C22A33-1936-4519-BB4A-88FDD541C955}"/>
              </a:ext>
            </a:extLst>
          </p:cNvPr>
          <p:cNvSpPr/>
          <p:nvPr/>
        </p:nvSpPr>
        <p:spPr>
          <a:xfrm>
            <a:off x="955809" y="3459325"/>
            <a:ext cx="6834810"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did the Lord want His covenant people to do and say?</a:t>
            </a:r>
          </a:p>
        </p:txBody>
      </p:sp>
      <p:sp>
        <p:nvSpPr>
          <p:cNvPr id="8" name="Rectángulo 7">
            <a:extLst>
              <a:ext uri="{FF2B5EF4-FFF2-40B4-BE49-F238E27FC236}">
                <a16:creationId xmlns:a16="http://schemas.microsoft.com/office/drawing/2014/main" id="{CB4FDC63-514D-4D6F-BAEA-17C380A12D8D}"/>
              </a:ext>
            </a:extLst>
          </p:cNvPr>
          <p:cNvSpPr/>
          <p:nvPr/>
        </p:nvSpPr>
        <p:spPr>
          <a:xfrm>
            <a:off x="944215" y="3977627"/>
            <a:ext cx="8319056"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invites those who have been disobedient to repent and return to Him.</a:t>
            </a:r>
          </a:p>
        </p:txBody>
      </p:sp>
    </p:spTree>
    <p:extLst>
      <p:ext uri="{BB962C8B-B14F-4D97-AF65-F5344CB8AC3E}">
        <p14:creationId xmlns:p14="http://schemas.microsoft.com/office/powerpoint/2010/main" val="41261032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1+#ppt_w/2"/>
                                          </p:val>
                                        </p:tav>
                                        <p:tav tm="100000">
                                          <p:val>
                                            <p:strVal val="#ppt_x"/>
                                          </p:val>
                                        </p:tav>
                                      </p:tavLst>
                                    </p:anim>
                                    <p:anim calcmode="lin" valueType="num">
                                      <p:cBhvr additive="base">
                                        <p:cTn id="1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grama de flujo: documento 6">
            <a:extLst>
              <a:ext uri="{FF2B5EF4-FFF2-40B4-BE49-F238E27FC236}">
                <a16:creationId xmlns:a16="http://schemas.microsoft.com/office/drawing/2014/main" id="{39A7AC45-0A02-4786-AB36-EC62581DC40E}"/>
              </a:ext>
            </a:extLst>
          </p:cNvPr>
          <p:cNvSpPr/>
          <p:nvPr/>
        </p:nvSpPr>
        <p:spPr>
          <a:xfrm>
            <a:off x="1457737" y="1764595"/>
            <a:ext cx="9391077" cy="3429246"/>
          </a:xfrm>
          <a:prstGeom prst="flowChartDocumen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6D2E0051-45D3-46DD-B341-1CD76884592A}"/>
              </a:ext>
            </a:extLst>
          </p:cNvPr>
          <p:cNvSpPr/>
          <p:nvPr/>
        </p:nvSpPr>
        <p:spPr>
          <a:xfrm>
            <a:off x="1457739" y="1740304"/>
            <a:ext cx="9276521" cy="2862322"/>
          </a:xfrm>
          <a:prstGeom prst="rect">
            <a:avLst/>
          </a:prstGeom>
        </p:spPr>
        <p:txBody>
          <a:bodyPr wrap="square">
            <a:spAutoFit/>
          </a:bodyPr>
          <a:lstStyle/>
          <a:p>
            <a:pPr algn="ctr"/>
            <a:r>
              <a:rPr lang="en-US" sz="2000" i="1" dirty="0">
                <a:solidFill>
                  <a:schemeClr val="bg1"/>
                </a:solidFill>
                <a:effectLst>
                  <a:outerShdw blurRad="38100" dist="38100" dir="2700000" algn="tl">
                    <a:srgbClr val="000000">
                      <a:alpha val="43137"/>
                    </a:srgbClr>
                  </a:outerShdw>
                </a:effectLst>
                <a:latin typeface="Sitka Display" panose="02000505000000020004" pitchFamily="2" charset="0"/>
                <a:ea typeface="FangSong" panose="02010609060101010101" pitchFamily="49" charset="-122"/>
              </a:rPr>
              <a:t>“Satan . . . wants us to feel that we are beyond forgiveness (see Revelation 12:10). Satan wants us to think that when we have sinned we have gone past a ‘point of no return’— that it is too late to change our course. . . . “. . . The Atonement of Jesus Christ is the gift of God to His children to correct and overcome the consequences of sin. God loves all of His children, and He will never cease to love and to hope for us. . . . “Christ came to save us. If we have taken a wrong course, the Atonement of Jesus Christ can give us the assurance that sin is not a point of no return. A safe return is possible if we will follow God’s plan for our salvation. . . . “. . . There is always a point of safe return; there is always hope” (“Point of Safe Return,” Ensign or Liahona, May 2007, 99, 101).</a:t>
            </a:r>
          </a:p>
        </p:txBody>
      </p:sp>
      <p:sp>
        <p:nvSpPr>
          <p:cNvPr id="4" name="Rectángulo 3">
            <a:extLst>
              <a:ext uri="{FF2B5EF4-FFF2-40B4-BE49-F238E27FC236}">
                <a16:creationId xmlns:a16="http://schemas.microsoft.com/office/drawing/2014/main" id="{F85C5B73-0D4A-47C1-9DCD-AE53B78807CA}"/>
              </a:ext>
            </a:extLst>
          </p:cNvPr>
          <p:cNvSpPr/>
          <p:nvPr/>
        </p:nvSpPr>
        <p:spPr>
          <a:xfrm>
            <a:off x="1457739" y="903741"/>
            <a:ext cx="5421292"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Dieter F. Uchtdorf of the First Presidency.</a:t>
            </a:r>
          </a:p>
        </p:txBody>
      </p:sp>
      <p:sp>
        <p:nvSpPr>
          <p:cNvPr id="5" name="Rectángulo 4">
            <a:extLst>
              <a:ext uri="{FF2B5EF4-FFF2-40B4-BE49-F238E27FC236}">
                <a16:creationId xmlns:a16="http://schemas.microsoft.com/office/drawing/2014/main" id="{4066D14C-BDC4-4582-91DF-7801788788E3}"/>
              </a:ext>
            </a:extLst>
          </p:cNvPr>
          <p:cNvSpPr/>
          <p:nvPr/>
        </p:nvSpPr>
        <p:spPr>
          <a:xfrm>
            <a:off x="1457738" y="5317825"/>
            <a:ext cx="76597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President Uchtdorf’s message similar to Isaiah’s message?</a:t>
            </a:r>
          </a:p>
        </p:txBody>
      </p:sp>
      <p:sp>
        <p:nvSpPr>
          <p:cNvPr id="6" name="Rectángulo 5">
            <a:extLst>
              <a:ext uri="{FF2B5EF4-FFF2-40B4-BE49-F238E27FC236}">
                <a16:creationId xmlns:a16="http://schemas.microsoft.com/office/drawing/2014/main" id="{2AD8B488-C980-4636-BC96-BBFEF7CC7934}"/>
              </a:ext>
            </a:extLst>
          </p:cNvPr>
          <p:cNvSpPr/>
          <p:nvPr/>
        </p:nvSpPr>
        <p:spPr>
          <a:xfrm>
            <a:off x="1457737" y="5755077"/>
            <a:ext cx="8666923"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invites those who have been disobedient to repent and return to Him.</a:t>
            </a:r>
          </a:p>
        </p:txBody>
      </p:sp>
    </p:spTree>
    <p:extLst>
      <p:ext uri="{BB962C8B-B14F-4D97-AF65-F5344CB8AC3E}">
        <p14:creationId xmlns:p14="http://schemas.microsoft.com/office/powerpoint/2010/main" val="3550793050"/>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E5D2C06D-DED5-4266-B416-7856D387A83E}"/>
              </a:ext>
            </a:extLst>
          </p:cNvPr>
          <p:cNvSpPr/>
          <p:nvPr/>
        </p:nvSpPr>
        <p:spPr>
          <a:xfrm>
            <a:off x="1046921" y="743850"/>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21:1–17</a:t>
            </a:r>
          </a:p>
        </p:txBody>
      </p:sp>
      <p:sp>
        <p:nvSpPr>
          <p:cNvPr id="4" name="Rectángulo 3">
            <a:extLst>
              <a:ext uri="{FF2B5EF4-FFF2-40B4-BE49-F238E27FC236}">
                <a16:creationId xmlns:a16="http://schemas.microsoft.com/office/drawing/2014/main" id="{47B35E00-0CE4-4711-AE06-E766E2AB207E}"/>
              </a:ext>
            </a:extLst>
          </p:cNvPr>
          <p:cNvSpPr/>
          <p:nvPr/>
        </p:nvSpPr>
        <p:spPr>
          <a:xfrm>
            <a:off x="2312504" y="2367171"/>
            <a:ext cx="7566991" cy="2123658"/>
          </a:xfrm>
          <a:prstGeom prst="rect">
            <a:avLst/>
          </a:prstGeom>
        </p:spPr>
        <p:txBody>
          <a:bodyPr wrap="square">
            <a:spAutoFit/>
          </a:bodyPr>
          <a:lstStyle/>
          <a:p>
            <a:pPr algn="ctr"/>
            <a:r>
              <a:rPr lang="en-US" sz="4400" dirty="0">
                <a:solidFill>
                  <a:schemeClr val="accent1">
                    <a:lumMod val="50000"/>
                  </a:schemeClr>
                </a:solidFill>
                <a:latin typeface="Bahnschrift" panose="020B0502040204020203" pitchFamily="34" charset="0"/>
              </a:rPr>
              <a:t>“Isaiah prophesies that Jesus Christ will not forget His covenant people”</a:t>
            </a:r>
          </a:p>
        </p:txBody>
      </p:sp>
    </p:spTree>
    <p:extLst>
      <p:ext uri="{BB962C8B-B14F-4D97-AF65-F5344CB8AC3E}">
        <p14:creationId xmlns:p14="http://schemas.microsoft.com/office/powerpoint/2010/main" val="361245090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E7263D27-781B-4461-87D1-8EDC26DF3335}"/>
              </a:ext>
            </a:extLst>
          </p:cNvPr>
          <p:cNvSpPr/>
          <p:nvPr/>
        </p:nvSpPr>
        <p:spPr>
          <a:xfrm>
            <a:off x="968626" y="1162718"/>
            <a:ext cx="1685077" cy="51154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08509A88-AAAF-46B1-9E3A-5246106F74C5}"/>
              </a:ext>
            </a:extLst>
          </p:cNvPr>
          <p:cNvSpPr/>
          <p:nvPr/>
        </p:nvSpPr>
        <p:spPr>
          <a:xfrm>
            <a:off x="953128" y="2864609"/>
            <a:ext cx="1966949" cy="51154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esquinas redondeadas 14">
            <a:extLst>
              <a:ext uri="{FF2B5EF4-FFF2-40B4-BE49-F238E27FC236}">
                <a16:creationId xmlns:a16="http://schemas.microsoft.com/office/drawing/2014/main" id="{D9CB0F78-0B43-4CF5-BB88-F985FE1845D9}"/>
              </a:ext>
            </a:extLst>
          </p:cNvPr>
          <p:cNvSpPr/>
          <p:nvPr/>
        </p:nvSpPr>
        <p:spPr>
          <a:xfrm>
            <a:off x="960270" y="3246634"/>
            <a:ext cx="9853504" cy="9233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BCDEED86-AA49-43A8-9DC1-35C15146F8FB}"/>
              </a:ext>
            </a:extLst>
          </p:cNvPr>
          <p:cNvSpPr/>
          <p:nvPr/>
        </p:nvSpPr>
        <p:spPr>
          <a:xfrm>
            <a:off x="960270" y="1498360"/>
            <a:ext cx="9594574" cy="6463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C0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21</a:t>
            </a:r>
          </a:p>
        </p:txBody>
      </p:sp>
      <p:sp>
        <p:nvSpPr>
          <p:cNvPr id="2" name="Rectángulo 1">
            <a:extLst>
              <a:ext uri="{FF2B5EF4-FFF2-40B4-BE49-F238E27FC236}">
                <a16:creationId xmlns:a16="http://schemas.microsoft.com/office/drawing/2014/main" id="{EB76B70C-BF6B-4E97-A3BB-563C41FB126B}"/>
              </a:ext>
            </a:extLst>
          </p:cNvPr>
          <p:cNvSpPr/>
          <p:nvPr/>
        </p:nvSpPr>
        <p:spPr>
          <a:xfrm>
            <a:off x="3512172" y="810110"/>
            <a:ext cx="4878259"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loves us, and He will never forget us</a:t>
            </a:r>
          </a:p>
        </p:txBody>
      </p:sp>
      <p:sp>
        <p:nvSpPr>
          <p:cNvPr id="4" name="Rectángulo 3">
            <a:extLst>
              <a:ext uri="{FF2B5EF4-FFF2-40B4-BE49-F238E27FC236}">
                <a16:creationId xmlns:a16="http://schemas.microsoft.com/office/drawing/2014/main" id="{1C4D4EF3-1B2C-4919-862D-2E43FF2195CD}"/>
              </a:ext>
            </a:extLst>
          </p:cNvPr>
          <p:cNvSpPr/>
          <p:nvPr/>
        </p:nvSpPr>
        <p:spPr>
          <a:xfrm>
            <a:off x="3332135" y="-690403"/>
            <a:ext cx="87178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people sometimes feel that the Lord has forgotten them?</a:t>
            </a:r>
          </a:p>
        </p:txBody>
      </p:sp>
      <p:sp>
        <p:nvSpPr>
          <p:cNvPr id="5" name="Rectángulo 4">
            <a:extLst>
              <a:ext uri="{FF2B5EF4-FFF2-40B4-BE49-F238E27FC236}">
                <a16:creationId xmlns:a16="http://schemas.microsoft.com/office/drawing/2014/main" id="{CB8BAB1A-94F0-45D3-BF1B-694DDC51BFE1}"/>
              </a:ext>
            </a:extLst>
          </p:cNvPr>
          <p:cNvSpPr/>
          <p:nvPr/>
        </p:nvSpPr>
        <p:spPr>
          <a:xfrm>
            <a:off x="988745" y="1169695"/>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21:14</a:t>
            </a:r>
          </a:p>
        </p:txBody>
      </p:sp>
      <p:sp>
        <p:nvSpPr>
          <p:cNvPr id="6" name="Rectángulo 5">
            <a:extLst>
              <a:ext uri="{FF2B5EF4-FFF2-40B4-BE49-F238E27FC236}">
                <a16:creationId xmlns:a16="http://schemas.microsoft.com/office/drawing/2014/main" id="{15DB6D9B-5FFA-44F3-BBB4-BFC060C4EA73}"/>
              </a:ext>
            </a:extLst>
          </p:cNvPr>
          <p:cNvSpPr/>
          <p:nvPr/>
        </p:nvSpPr>
        <p:spPr>
          <a:xfrm>
            <a:off x="914400" y="1476824"/>
            <a:ext cx="9594574" cy="646331"/>
          </a:xfrm>
          <a:prstGeom prst="rect">
            <a:avLst/>
          </a:prstGeom>
        </p:spPr>
        <p:txBody>
          <a:bodyPr wrap="square">
            <a:spAutoFit/>
          </a:bodyPr>
          <a:lstStyle/>
          <a:p>
            <a:pPr algn="just"/>
            <a:r>
              <a:rPr lang="en-US" dirty="0">
                <a:solidFill>
                  <a:srgbClr val="0D0F10"/>
                </a:solidFill>
                <a:latin typeface="Arial" panose="020B0604020202020204" pitchFamily="34" charset="0"/>
                <a:cs typeface="Arial" panose="020B0604020202020204" pitchFamily="34" charset="0"/>
              </a:rPr>
              <a:t>But, behold, Zion hath said: The Lord hath forsaken me, and my Lord hath forgotten me—but he will show that he hath not.</a:t>
            </a:r>
            <a:endParaRPr lang="en-US"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ED0B01FE-217C-4CEB-A90F-024ED58B4604}"/>
              </a:ext>
            </a:extLst>
          </p:cNvPr>
          <p:cNvSpPr/>
          <p:nvPr/>
        </p:nvSpPr>
        <p:spPr>
          <a:xfrm>
            <a:off x="914400" y="2850439"/>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21:15-16</a:t>
            </a:r>
          </a:p>
        </p:txBody>
      </p:sp>
      <p:sp>
        <p:nvSpPr>
          <p:cNvPr id="9" name="Rectángulo 8">
            <a:extLst>
              <a:ext uri="{FF2B5EF4-FFF2-40B4-BE49-F238E27FC236}">
                <a16:creationId xmlns:a16="http://schemas.microsoft.com/office/drawing/2014/main" id="{7053E8C4-8990-4D3A-AB04-4DF7DB3C453B}"/>
              </a:ext>
            </a:extLst>
          </p:cNvPr>
          <p:cNvSpPr/>
          <p:nvPr/>
        </p:nvSpPr>
        <p:spPr>
          <a:xfrm>
            <a:off x="939878" y="3219771"/>
            <a:ext cx="9873896"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For can a woman forget her sucking child, that she should not have compassion on the son of her womb? Yea, they may forget, yet will I not forget thee, O house of Israel.</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Behold, I have graven thee upon the palms of my hands; thy walls are continually before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65779C2F-7741-47BA-90CE-B1977C119838}"/>
              </a:ext>
            </a:extLst>
          </p:cNvPr>
          <p:cNvSpPr/>
          <p:nvPr/>
        </p:nvSpPr>
        <p:spPr>
          <a:xfrm>
            <a:off x="914400" y="4229744"/>
            <a:ext cx="82561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Isaiah teach by comparing the Savior to a mother of an infant?</a:t>
            </a:r>
          </a:p>
        </p:txBody>
      </p:sp>
      <p:sp>
        <p:nvSpPr>
          <p:cNvPr id="11" name="Rectángulo 10">
            <a:extLst>
              <a:ext uri="{FF2B5EF4-FFF2-40B4-BE49-F238E27FC236}">
                <a16:creationId xmlns:a16="http://schemas.microsoft.com/office/drawing/2014/main" id="{807C43EB-3F1F-4957-8582-1B80D4F5F1AE}"/>
              </a:ext>
            </a:extLst>
          </p:cNvPr>
          <p:cNvSpPr/>
          <p:nvPr/>
        </p:nvSpPr>
        <p:spPr>
          <a:xfrm>
            <a:off x="914400" y="4698464"/>
            <a:ext cx="41216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word graven imply?</a:t>
            </a:r>
          </a:p>
        </p:txBody>
      </p:sp>
      <p:sp>
        <p:nvSpPr>
          <p:cNvPr id="12" name="Rectángulo 11">
            <a:extLst>
              <a:ext uri="{FF2B5EF4-FFF2-40B4-BE49-F238E27FC236}">
                <a16:creationId xmlns:a16="http://schemas.microsoft.com/office/drawing/2014/main" id="{B6680BA1-7125-4356-8CFB-CFBD7B53086D}"/>
              </a:ext>
            </a:extLst>
          </p:cNvPr>
          <p:cNvSpPr/>
          <p:nvPr/>
        </p:nvSpPr>
        <p:spPr>
          <a:xfrm>
            <a:off x="939877" y="5094658"/>
            <a:ext cx="91715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you to be graven “upon the palms of [the Savior’s] hands”?</a:t>
            </a:r>
          </a:p>
        </p:txBody>
      </p:sp>
      <p:sp>
        <p:nvSpPr>
          <p:cNvPr id="13" name="Rectángulo 12">
            <a:extLst>
              <a:ext uri="{FF2B5EF4-FFF2-40B4-BE49-F238E27FC236}">
                <a16:creationId xmlns:a16="http://schemas.microsoft.com/office/drawing/2014/main" id="{4B1E3797-453D-41A2-9B3C-A2592622220C}"/>
              </a:ext>
            </a:extLst>
          </p:cNvPr>
          <p:cNvSpPr/>
          <p:nvPr/>
        </p:nvSpPr>
        <p:spPr>
          <a:xfrm>
            <a:off x="939876" y="5490852"/>
            <a:ext cx="88534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experiences have helped you know that the Lord has not forgotten you?</a:t>
            </a:r>
          </a:p>
        </p:txBody>
      </p:sp>
    </p:spTree>
    <p:extLst>
      <p:ext uri="{BB962C8B-B14F-4D97-AF65-F5344CB8AC3E}">
        <p14:creationId xmlns:p14="http://schemas.microsoft.com/office/powerpoint/2010/main" val="601915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80">
                                          <p:stCondLst>
                                            <p:cond delay="0"/>
                                          </p:stCondLst>
                                        </p:cTn>
                                        <p:tgtEl>
                                          <p:spTgt spid="17"/>
                                        </p:tgtEl>
                                      </p:cBhvr>
                                    </p:animEffect>
                                    <p:anim calcmode="lin" valueType="num">
                                      <p:cBhvr>
                                        <p:cTn id="1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2" dur="26">
                                          <p:stCondLst>
                                            <p:cond delay="650"/>
                                          </p:stCondLst>
                                        </p:cTn>
                                        <p:tgtEl>
                                          <p:spTgt spid="17"/>
                                        </p:tgtEl>
                                      </p:cBhvr>
                                      <p:to x="100000" y="60000"/>
                                    </p:animScale>
                                    <p:animScale>
                                      <p:cBhvr>
                                        <p:cTn id="23" dur="166" decel="50000">
                                          <p:stCondLst>
                                            <p:cond delay="676"/>
                                          </p:stCondLst>
                                        </p:cTn>
                                        <p:tgtEl>
                                          <p:spTgt spid="17"/>
                                        </p:tgtEl>
                                      </p:cBhvr>
                                      <p:to x="100000" y="100000"/>
                                    </p:animScale>
                                    <p:animScale>
                                      <p:cBhvr>
                                        <p:cTn id="24" dur="26">
                                          <p:stCondLst>
                                            <p:cond delay="1312"/>
                                          </p:stCondLst>
                                        </p:cTn>
                                        <p:tgtEl>
                                          <p:spTgt spid="17"/>
                                        </p:tgtEl>
                                      </p:cBhvr>
                                      <p:to x="100000" y="80000"/>
                                    </p:animScale>
                                    <p:animScale>
                                      <p:cBhvr>
                                        <p:cTn id="25" dur="166" decel="50000">
                                          <p:stCondLst>
                                            <p:cond delay="1338"/>
                                          </p:stCondLst>
                                        </p:cTn>
                                        <p:tgtEl>
                                          <p:spTgt spid="17"/>
                                        </p:tgtEl>
                                      </p:cBhvr>
                                      <p:to x="100000" y="100000"/>
                                    </p:animScale>
                                    <p:animScale>
                                      <p:cBhvr>
                                        <p:cTn id="26" dur="26">
                                          <p:stCondLst>
                                            <p:cond delay="1642"/>
                                          </p:stCondLst>
                                        </p:cTn>
                                        <p:tgtEl>
                                          <p:spTgt spid="17"/>
                                        </p:tgtEl>
                                      </p:cBhvr>
                                      <p:to x="100000" y="90000"/>
                                    </p:animScale>
                                    <p:animScale>
                                      <p:cBhvr>
                                        <p:cTn id="27" dur="166" decel="50000">
                                          <p:stCondLst>
                                            <p:cond delay="1668"/>
                                          </p:stCondLst>
                                        </p:cTn>
                                        <p:tgtEl>
                                          <p:spTgt spid="17"/>
                                        </p:tgtEl>
                                      </p:cBhvr>
                                      <p:to x="100000" y="100000"/>
                                    </p:animScale>
                                    <p:animScale>
                                      <p:cBhvr>
                                        <p:cTn id="28" dur="26">
                                          <p:stCondLst>
                                            <p:cond delay="1808"/>
                                          </p:stCondLst>
                                        </p:cTn>
                                        <p:tgtEl>
                                          <p:spTgt spid="17"/>
                                        </p:tgtEl>
                                      </p:cBhvr>
                                      <p:to x="100000" y="95000"/>
                                    </p:animScale>
                                    <p:animScale>
                                      <p:cBhvr>
                                        <p:cTn id="29" dur="166" decel="50000">
                                          <p:stCondLst>
                                            <p:cond delay="1834"/>
                                          </p:stCondLst>
                                        </p:cTn>
                                        <p:tgtEl>
                                          <p:spTgt spid="17"/>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80">
                                          <p:stCondLst>
                                            <p:cond delay="0"/>
                                          </p:stCondLst>
                                        </p:cTn>
                                        <p:tgtEl>
                                          <p:spTgt spid="14"/>
                                        </p:tgtEl>
                                      </p:cBhvr>
                                    </p:animEffect>
                                    <p:anim calcmode="lin" valueType="num">
                                      <p:cBhvr>
                                        <p:cTn id="3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8" dur="26">
                                          <p:stCondLst>
                                            <p:cond delay="650"/>
                                          </p:stCondLst>
                                        </p:cTn>
                                        <p:tgtEl>
                                          <p:spTgt spid="14"/>
                                        </p:tgtEl>
                                      </p:cBhvr>
                                      <p:to x="100000" y="60000"/>
                                    </p:animScale>
                                    <p:animScale>
                                      <p:cBhvr>
                                        <p:cTn id="39" dur="166" decel="50000">
                                          <p:stCondLst>
                                            <p:cond delay="676"/>
                                          </p:stCondLst>
                                        </p:cTn>
                                        <p:tgtEl>
                                          <p:spTgt spid="14"/>
                                        </p:tgtEl>
                                      </p:cBhvr>
                                      <p:to x="100000" y="100000"/>
                                    </p:animScale>
                                    <p:animScale>
                                      <p:cBhvr>
                                        <p:cTn id="40" dur="26">
                                          <p:stCondLst>
                                            <p:cond delay="1312"/>
                                          </p:stCondLst>
                                        </p:cTn>
                                        <p:tgtEl>
                                          <p:spTgt spid="14"/>
                                        </p:tgtEl>
                                      </p:cBhvr>
                                      <p:to x="100000" y="80000"/>
                                    </p:animScale>
                                    <p:animScale>
                                      <p:cBhvr>
                                        <p:cTn id="41" dur="166" decel="50000">
                                          <p:stCondLst>
                                            <p:cond delay="1338"/>
                                          </p:stCondLst>
                                        </p:cTn>
                                        <p:tgtEl>
                                          <p:spTgt spid="14"/>
                                        </p:tgtEl>
                                      </p:cBhvr>
                                      <p:to x="100000" y="100000"/>
                                    </p:animScale>
                                    <p:animScale>
                                      <p:cBhvr>
                                        <p:cTn id="42" dur="26">
                                          <p:stCondLst>
                                            <p:cond delay="1642"/>
                                          </p:stCondLst>
                                        </p:cTn>
                                        <p:tgtEl>
                                          <p:spTgt spid="14"/>
                                        </p:tgtEl>
                                      </p:cBhvr>
                                      <p:to x="100000" y="90000"/>
                                    </p:animScale>
                                    <p:animScale>
                                      <p:cBhvr>
                                        <p:cTn id="43" dur="166" decel="50000">
                                          <p:stCondLst>
                                            <p:cond delay="1668"/>
                                          </p:stCondLst>
                                        </p:cTn>
                                        <p:tgtEl>
                                          <p:spTgt spid="14"/>
                                        </p:tgtEl>
                                      </p:cBhvr>
                                      <p:to x="100000" y="100000"/>
                                    </p:animScale>
                                    <p:animScale>
                                      <p:cBhvr>
                                        <p:cTn id="44" dur="26">
                                          <p:stCondLst>
                                            <p:cond delay="1808"/>
                                          </p:stCondLst>
                                        </p:cTn>
                                        <p:tgtEl>
                                          <p:spTgt spid="14"/>
                                        </p:tgtEl>
                                      </p:cBhvr>
                                      <p:to x="100000" y="95000"/>
                                    </p:animScale>
                                    <p:animScale>
                                      <p:cBhvr>
                                        <p:cTn id="45" dur="166" decel="50000">
                                          <p:stCondLst>
                                            <p:cond delay="1834"/>
                                          </p:stCondLst>
                                        </p:cTn>
                                        <p:tgtEl>
                                          <p:spTgt spid="14"/>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80">
                                          <p:stCondLst>
                                            <p:cond delay="0"/>
                                          </p:stCondLst>
                                        </p:cTn>
                                        <p:tgtEl>
                                          <p:spTgt spid="6"/>
                                        </p:tgtEl>
                                      </p:cBhvr>
                                    </p:animEffect>
                                    <p:anim calcmode="lin" valueType="num">
                                      <p:cBhvr>
                                        <p:cTn id="6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0" dur="26">
                                          <p:stCondLst>
                                            <p:cond delay="650"/>
                                          </p:stCondLst>
                                        </p:cTn>
                                        <p:tgtEl>
                                          <p:spTgt spid="6"/>
                                        </p:tgtEl>
                                      </p:cBhvr>
                                      <p:to x="100000" y="60000"/>
                                    </p:animScale>
                                    <p:animScale>
                                      <p:cBhvr>
                                        <p:cTn id="71" dur="166" decel="50000">
                                          <p:stCondLst>
                                            <p:cond delay="676"/>
                                          </p:stCondLst>
                                        </p:cTn>
                                        <p:tgtEl>
                                          <p:spTgt spid="6"/>
                                        </p:tgtEl>
                                      </p:cBhvr>
                                      <p:to x="100000" y="100000"/>
                                    </p:animScale>
                                    <p:animScale>
                                      <p:cBhvr>
                                        <p:cTn id="72" dur="26">
                                          <p:stCondLst>
                                            <p:cond delay="1312"/>
                                          </p:stCondLst>
                                        </p:cTn>
                                        <p:tgtEl>
                                          <p:spTgt spid="6"/>
                                        </p:tgtEl>
                                      </p:cBhvr>
                                      <p:to x="100000" y="80000"/>
                                    </p:animScale>
                                    <p:animScale>
                                      <p:cBhvr>
                                        <p:cTn id="73" dur="166" decel="50000">
                                          <p:stCondLst>
                                            <p:cond delay="1338"/>
                                          </p:stCondLst>
                                        </p:cTn>
                                        <p:tgtEl>
                                          <p:spTgt spid="6"/>
                                        </p:tgtEl>
                                      </p:cBhvr>
                                      <p:to x="100000" y="100000"/>
                                    </p:animScale>
                                    <p:animScale>
                                      <p:cBhvr>
                                        <p:cTn id="74" dur="26">
                                          <p:stCondLst>
                                            <p:cond delay="1642"/>
                                          </p:stCondLst>
                                        </p:cTn>
                                        <p:tgtEl>
                                          <p:spTgt spid="6"/>
                                        </p:tgtEl>
                                      </p:cBhvr>
                                      <p:to x="100000" y="90000"/>
                                    </p:animScale>
                                    <p:animScale>
                                      <p:cBhvr>
                                        <p:cTn id="75" dur="166" decel="50000">
                                          <p:stCondLst>
                                            <p:cond delay="1668"/>
                                          </p:stCondLst>
                                        </p:cTn>
                                        <p:tgtEl>
                                          <p:spTgt spid="6"/>
                                        </p:tgtEl>
                                      </p:cBhvr>
                                      <p:to x="100000" y="100000"/>
                                    </p:animScale>
                                    <p:animScale>
                                      <p:cBhvr>
                                        <p:cTn id="76" dur="26">
                                          <p:stCondLst>
                                            <p:cond delay="1808"/>
                                          </p:stCondLst>
                                        </p:cTn>
                                        <p:tgtEl>
                                          <p:spTgt spid="6"/>
                                        </p:tgtEl>
                                      </p:cBhvr>
                                      <p:to x="100000" y="95000"/>
                                    </p:animScale>
                                    <p:animScale>
                                      <p:cBhvr>
                                        <p:cTn id="77" dur="166" decel="50000">
                                          <p:stCondLst>
                                            <p:cond delay="1834"/>
                                          </p:stCondLst>
                                        </p:cTn>
                                        <p:tgtEl>
                                          <p:spTgt spid="6"/>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51" presetClass="path" presetSubtype="0" accel="50000" decel="50000" fill="hold" grpId="0" nodeType="clickEffect">
                                  <p:stCondLst>
                                    <p:cond delay="0"/>
                                  </p:stCondLst>
                                  <p:childTnLst>
                                    <p:animMotion origin="layout" path="M -0.19219 1.11111E-6 L 0.03945 0.1169 C 0.0918 0.14167 0.12135 0.17847 0.12135 0.21713 C 0.12135 0.26088 0.0918 0.2956 0.03945 0.32037 L -0.19219 0.4375 " pathEditMode="relative" rAng="0" ptsTypes="AAAAA">
                                      <p:cBhvr>
                                        <p:cTn id="81" dur="2000" fill="hold"/>
                                        <p:tgtEl>
                                          <p:spTgt spid="4"/>
                                        </p:tgtEl>
                                        <p:attrNameLst>
                                          <p:attrName>ppt_x</p:attrName>
                                          <p:attrName>ppt_y</p:attrName>
                                        </p:attrNameLst>
                                      </p:cBhvr>
                                      <p:rCtr x="15677" y="21875"/>
                                    </p:animMotion>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1000"/>
                                        <p:tgtEl>
                                          <p:spTgt spid="8"/>
                                        </p:tgtEl>
                                      </p:cBhvr>
                                    </p:animEffect>
                                    <p:anim calcmode="lin" valueType="num">
                                      <p:cBhvr>
                                        <p:cTn id="97" dur="1000" fill="hold"/>
                                        <p:tgtEl>
                                          <p:spTgt spid="8"/>
                                        </p:tgtEl>
                                        <p:attrNameLst>
                                          <p:attrName>ppt_x</p:attrName>
                                        </p:attrNameLst>
                                      </p:cBhvr>
                                      <p:tavLst>
                                        <p:tav tm="0">
                                          <p:val>
                                            <p:strVal val="#ppt_x"/>
                                          </p:val>
                                        </p:tav>
                                        <p:tav tm="100000">
                                          <p:val>
                                            <p:strVal val="#ppt_x"/>
                                          </p:val>
                                        </p:tav>
                                      </p:tavLst>
                                    </p:anim>
                                    <p:anim calcmode="lin" valueType="num">
                                      <p:cBhvr>
                                        <p:cTn id="98" dur="1000" fill="hold"/>
                                        <p:tgtEl>
                                          <p:spTgt spid="8"/>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1000"/>
                                        <p:tgtEl>
                                          <p:spTgt spid="9"/>
                                        </p:tgtEl>
                                      </p:cBhvr>
                                    </p:animEffect>
                                    <p:anim calcmode="lin" valueType="num">
                                      <p:cBhvr>
                                        <p:cTn id="102" dur="1000" fill="hold"/>
                                        <p:tgtEl>
                                          <p:spTgt spid="9"/>
                                        </p:tgtEl>
                                        <p:attrNameLst>
                                          <p:attrName>ppt_x</p:attrName>
                                        </p:attrNameLst>
                                      </p:cBhvr>
                                      <p:tavLst>
                                        <p:tav tm="0">
                                          <p:val>
                                            <p:strVal val="#ppt_x"/>
                                          </p:val>
                                        </p:tav>
                                        <p:tav tm="100000">
                                          <p:val>
                                            <p:strVal val="#ppt_x"/>
                                          </p:val>
                                        </p:tav>
                                      </p:tavLst>
                                    </p:anim>
                                    <p:anim calcmode="lin" valueType="num">
                                      <p:cBhvr>
                                        <p:cTn id="10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wipe(left)">
                                      <p:cBhvr>
                                        <p:cTn id="108" dur="500"/>
                                        <p:tgtEl>
                                          <p:spTgt spid="1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500"/>
                                        <p:tgtEl>
                                          <p:spTgt spid="11"/>
                                        </p:tgtEl>
                                      </p:cBhvr>
                                    </p:animEffect>
                                  </p:childTnLst>
                                </p:cTn>
                              </p:par>
                            </p:childTnLst>
                          </p:cTn>
                        </p:par>
                      </p:childTnLst>
                    </p:cTn>
                  </p:par>
                  <p:par>
                    <p:cTn id="114" fill="hold">
                      <p:stCondLst>
                        <p:cond delay="indefinite"/>
                      </p:stCondLst>
                      <p:childTnLst>
                        <p:par>
                          <p:cTn id="115" fill="hold">
                            <p:stCondLst>
                              <p:cond delay="0"/>
                            </p:stCondLst>
                            <p:childTnLst>
                              <p:par>
                                <p:cTn id="116" presetID="30" presetClass="entr" presetSubtype="0" fill="hold" grpId="0" nodeType="click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fade">
                                      <p:cBhvr>
                                        <p:cTn id="118" dur="800" decel="100000"/>
                                        <p:tgtEl>
                                          <p:spTgt spid="12"/>
                                        </p:tgtEl>
                                      </p:cBhvr>
                                    </p:animEffect>
                                    <p:anim calcmode="lin" valueType="num">
                                      <p:cBhvr>
                                        <p:cTn id="119" dur="800" decel="100000" fill="hold"/>
                                        <p:tgtEl>
                                          <p:spTgt spid="12"/>
                                        </p:tgtEl>
                                        <p:attrNameLst>
                                          <p:attrName>style.rotation</p:attrName>
                                        </p:attrNameLst>
                                      </p:cBhvr>
                                      <p:tavLst>
                                        <p:tav tm="0">
                                          <p:val>
                                            <p:fltVal val="-90"/>
                                          </p:val>
                                        </p:tav>
                                        <p:tav tm="100000">
                                          <p:val>
                                            <p:fltVal val="0"/>
                                          </p:val>
                                        </p:tav>
                                      </p:tavLst>
                                    </p:anim>
                                    <p:anim calcmode="lin" valueType="num">
                                      <p:cBhvr>
                                        <p:cTn id="120" dur="800" decel="100000" fill="hold"/>
                                        <p:tgtEl>
                                          <p:spTgt spid="12"/>
                                        </p:tgtEl>
                                        <p:attrNameLst>
                                          <p:attrName>ppt_x</p:attrName>
                                        </p:attrNameLst>
                                      </p:cBhvr>
                                      <p:tavLst>
                                        <p:tav tm="0">
                                          <p:val>
                                            <p:strVal val="#ppt_x+0.4"/>
                                          </p:val>
                                        </p:tav>
                                        <p:tav tm="100000">
                                          <p:val>
                                            <p:strVal val="#ppt_x-0.05"/>
                                          </p:val>
                                        </p:tav>
                                      </p:tavLst>
                                    </p:anim>
                                    <p:anim calcmode="lin" valueType="num">
                                      <p:cBhvr>
                                        <p:cTn id="121" dur="800" decel="100000" fill="hold"/>
                                        <p:tgtEl>
                                          <p:spTgt spid="12"/>
                                        </p:tgtEl>
                                        <p:attrNameLst>
                                          <p:attrName>ppt_y</p:attrName>
                                        </p:attrNameLst>
                                      </p:cBhvr>
                                      <p:tavLst>
                                        <p:tav tm="0">
                                          <p:val>
                                            <p:strVal val="#ppt_y-0.4"/>
                                          </p:val>
                                        </p:tav>
                                        <p:tav tm="100000">
                                          <p:val>
                                            <p:strVal val="#ppt_y+0.1"/>
                                          </p:val>
                                        </p:tav>
                                      </p:tavLst>
                                    </p:anim>
                                    <p:anim calcmode="lin" valueType="num">
                                      <p:cBhvr>
                                        <p:cTn id="12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barn(inVertical)">
                                      <p:cBhvr>
                                        <p:cTn id="1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2" grpId="0"/>
      <p:bldP spid="4" grpId="0"/>
      <p:bldP spid="5" grpId="0"/>
      <p:bldP spid="6" grpId="0"/>
      <p:bldP spid="8" grpId="0"/>
      <p:bldP spid="9" grpId="0"/>
      <p:bldP spid="10" grpId="0"/>
      <p:bldP spid="11"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1622</Words>
  <Application>Microsoft Office PowerPoint</Application>
  <PresentationFormat>Panorámica</PresentationFormat>
  <Paragraphs>73</Paragraphs>
  <Slides>14</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Algerian</vt:lpstr>
      <vt:lpstr>Arial</vt:lpstr>
      <vt:lpstr>Bahnschrift</vt:lpstr>
      <vt:lpstr>Bahnschrift Light</vt:lpstr>
      <vt:lpstr>Calibri</vt:lpstr>
      <vt:lpstr>Century Gothic</vt:lpstr>
      <vt:lpstr>Ink Free</vt:lpstr>
      <vt:lpstr>Sitka Display</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6111</cp:revision>
  <dcterms:created xsi:type="dcterms:W3CDTF">2018-08-29T04:26:39Z</dcterms:created>
  <dcterms:modified xsi:type="dcterms:W3CDTF">2020-01-11T18:43:12Z</dcterms:modified>
</cp:coreProperties>
</file>