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1"/>
  </p:notesMasterIdLst>
  <p:sldIdLst>
    <p:sldId id="296" r:id="rId2"/>
    <p:sldId id="531" r:id="rId3"/>
    <p:sldId id="532" r:id="rId4"/>
    <p:sldId id="533" r:id="rId5"/>
    <p:sldId id="534" r:id="rId6"/>
    <p:sldId id="535" r:id="rId7"/>
    <p:sldId id="536" r:id="rId8"/>
    <p:sldId id="537" r:id="rId9"/>
    <p:sldId id="53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7159"/>
    <a:srgbClr val="B9DF63"/>
    <a:srgbClr val="D88028"/>
    <a:srgbClr val="FFD757"/>
    <a:srgbClr val="59C7E9"/>
    <a:srgbClr val="FF6600"/>
    <a:srgbClr val="4D6F0F"/>
    <a:srgbClr val="D6E513"/>
    <a:srgbClr val="6372DF"/>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62" d="100"/>
          <a:sy n="62" d="100"/>
        </p:scale>
        <p:origin x="84" y="4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churchofjesuschrist.org/#note7a"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5RqHvlcLd7w?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VsUu-7i5IL4?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873217" y="3429000"/>
            <a:ext cx="3935897" cy="1107996"/>
          </a:xfrm>
          <a:prstGeom prst="rect">
            <a:avLst/>
          </a:prstGeom>
          <a:noFill/>
        </p:spPr>
        <p:txBody>
          <a:bodyPr wrap="square" rtlCol="0">
            <a:spAutoFit/>
          </a:bodyPr>
          <a:lstStyle/>
          <a:p>
            <a:pPr algn="ctr"/>
            <a:r>
              <a:rPr lang="en-US" sz="6600" b="1" dirty="0">
                <a:solidFill>
                  <a:schemeClr val="tx2">
                    <a:lumMod val="10000"/>
                  </a:schemeClr>
                </a:solidFill>
                <a:effectLst>
                  <a:outerShdw blurRad="38100" dist="38100" dir="2700000" algn="tl">
                    <a:srgbClr val="000000">
                      <a:alpha val="43137"/>
                    </a:srgbClr>
                  </a:outerShdw>
                </a:effectLst>
                <a:latin typeface="Microsoft Himalaya" panose="01010100010101010101" pitchFamily="2" charset="0"/>
                <a:ea typeface="Microsoft Himalaya" panose="01010100010101010101" pitchFamily="2" charset="0"/>
                <a:cs typeface="Microsoft Himalaya" panose="01010100010101010101" pitchFamily="2"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5" name="Rectángulo 4">
            <a:extLst>
              <a:ext uri="{FF2B5EF4-FFF2-40B4-BE49-F238E27FC236}">
                <a16:creationId xmlns:a16="http://schemas.microsoft.com/office/drawing/2014/main" id="{BC661787-CFA5-47DF-B08A-804F0497CEDE}"/>
              </a:ext>
            </a:extLst>
          </p:cNvPr>
          <p:cNvSpPr/>
          <p:nvPr/>
        </p:nvSpPr>
        <p:spPr>
          <a:xfrm>
            <a:off x="2627564" y="2367171"/>
            <a:ext cx="6936871" cy="2123658"/>
          </a:xfrm>
          <a:prstGeom prst="rect">
            <a:avLst/>
          </a:prstGeom>
        </p:spPr>
        <p:txBody>
          <a:bodyPr wrap="square">
            <a:spAutoFit/>
          </a:bodyPr>
          <a:lstStyle/>
          <a:p>
            <a:pPr algn="ctr"/>
            <a:r>
              <a:rPr lang="en-US" sz="6600" dirty="0">
                <a:solidFill>
                  <a:schemeClr val="accent2">
                    <a:lumMod val="50000"/>
                  </a:schemeClr>
                </a:solidFill>
                <a:latin typeface="Algerian" panose="04020705040A02060702" pitchFamily="82" charset="0"/>
              </a:rPr>
              <a:t>Studying the </a:t>
            </a:r>
          </a:p>
          <a:p>
            <a:pPr algn="ctr"/>
            <a:r>
              <a:rPr lang="en-US" sz="6600" dirty="0">
                <a:solidFill>
                  <a:schemeClr val="accent2">
                    <a:lumMod val="50000"/>
                  </a:schemeClr>
                </a:solidFill>
                <a:latin typeface="Algerian" panose="04020705040A02060702" pitchFamily="82" charset="0"/>
              </a:rPr>
              <a:t>Scriptures</a:t>
            </a:r>
          </a:p>
        </p:txBody>
      </p:sp>
    </p:spTree>
    <p:extLst>
      <p:ext uri="{BB962C8B-B14F-4D97-AF65-F5344CB8AC3E}">
        <p14:creationId xmlns:p14="http://schemas.microsoft.com/office/powerpoint/2010/main" val="27440769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688F07EB-E824-403A-8BCD-7CD70F69F8C7}"/>
              </a:ext>
            </a:extLst>
          </p:cNvPr>
          <p:cNvSpPr/>
          <p:nvPr/>
        </p:nvSpPr>
        <p:spPr>
          <a:xfrm>
            <a:off x="2226364" y="1325361"/>
            <a:ext cx="7633253" cy="92333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2" name="Rectángulo 1">
            <a:extLst>
              <a:ext uri="{FF2B5EF4-FFF2-40B4-BE49-F238E27FC236}">
                <a16:creationId xmlns:a16="http://schemas.microsoft.com/office/drawing/2014/main" id="{752752B9-1338-43FF-9CDB-647CF71B826B}"/>
              </a:ext>
            </a:extLst>
          </p:cNvPr>
          <p:cNvSpPr/>
          <p:nvPr/>
        </p:nvSpPr>
        <p:spPr>
          <a:xfrm>
            <a:off x="1285461" y="790016"/>
            <a:ext cx="6096000" cy="369332"/>
          </a:xfrm>
          <a:prstGeom prst="rect">
            <a:avLst/>
          </a:prstGeom>
        </p:spPr>
        <p:txBody>
          <a:bodyPr>
            <a:spAutoFit/>
          </a:bodyPr>
          <a:lstStyle/>
          <a:p>
            <a:r>
              <a:rPr lang="en-US" b="1" dirty="0">
                <a:solidFill>
                  <a:schemeClr val="accent2">
                    <a:lumMod val="50000"/>
                  </a:schemeClr>
                </a:solidFill>
                <a:latin typeface="Aharoni" panose="02010803020104030203" pitchFamily="2" charset="-79"/>
                <a:cs typeface="Aharoni" panose="02010803020104030203" pitchFamily="2" charset="-79"/>
              </a:rPr>
              <a:t>How should we approach scripture study in seminary?</a:t>
            </a:r>
          </a:p>
        </p:txBody>
      </p:sp>
      <p:sp>
        <p:nvSpPr>
          <p:cNvPr id="4" name="Rectángulo 3">
            <a:extLst>
              <a:ext uri="{FF2B5EF4-FFF2-40B4-BE49-F238E27FC236}">
                <a16:creationId xmlns:a16="http://schemas.microsoft.com/office/drawing/2014/main" id="{865AAB45-B94D-429E-9235-B5235839D866}"/>
              </a:ext>
            </a:extLst>
          </p:cNvPr>
          <p:cNvSpPr/>
          <p:nvPr/>
        </p:nvSpPr>
        <p:spPr>
          <a:xfrm>
            <a:off x="2226364" y="1325361"/>
            <a:ext cx="7527235" cy="923330"/>
          </a:xfrm>
          <a:prstGeom prst="rect">
            <a:avLst/>
          </a:prstGeom>
        </p:spPr>
        <p:txBody>
          <a:bodyPr wrap="square">
            <a:spAutoFit/>
          </a:bodyPr>
          <a:lstStyle/>
          <a:p>
            <a:pPr algn="just"/>
            <a:r>
              <a:rPr lang="en-US" dirty="0">
                <a:solidFill>
                  <a:schemeClr val="bg1"/>
                </a:solidFill>
                <a:latin typeface="Bahnschrift Light Condensed" panose="020B0502040204020203" pitchFamily="34" charset="0"/>
              </a:rPr>
              <a:t>“The goal of gospel teaching . . . is not to ‘pour information’ into the minds of class members. . . . The aim is to inspire the individual to think about, feel about, and then do something about living gospel principles” (President Thomas S. Monson)</a:t>
            </a:r>
          </a:p>
        </p:txBody>
      </p:sp>
      <p:sp>
        <p:nvSpPr>
          <p:cNvPr id="5" name="Rectángulo 4">
            <a:extLst>
              <a:ext uri="{FF2B5EF4-FFF2-40B4-BE49-F238E27FC236}">
                <a16:creationId xmlns:a16="http://schemas.microsoft.com/office/drawing/2014/main" id="{7395F531-CA2F-4ADC-A64F-D7CCB5E82E9C}"/>
              </a:ext>
            </a:extLst>
          </p:cNvPr>
          <p:cNvSpPr/>
          <p:nvPr/>
        </p:nvSpPr>
        <p:spPr>
          <a:xfrm>
            <a:off x="1404732" y="2596275"/>
            <a:ext cx="8759685"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Based on this statement, what should be my goal as your seminary teacher? What should be your goal as seminary students?</a:t>
            </a:r>
          </a:p>
        </p:txBody>
      </p:sp>
    </p:spTree>
    <p:extLst>
      <p:ext uri="{BB962C8B-B14F-4D97-AF65-F5344CB8AC3E}">
        <p14:creationId xmlns:p14="http://schemas.microsoft.com/office/powerpoint/2010/main" val="34401515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2B47D6B-2FD3-477B-A883-ABB368D4B8C4}"/>
              </a:ext>
            </a:extLst>
          </p:cNvPr>
          <p:cNvSpPr/>
          <p:nvPr/>
        </p:nvSpPr>
        <p:spPr>
          <a:xfrm>
            <a:off x="1126044" y="1305695"/>
            <a:ext cx="4044698" cy="7301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AA9EC267-FB3B-414D-B898-8FC8BF2E83D7}"/>
              </a:ext>
            </a:extLst>
          </p:cNvPr>
          <p:cNvSpPr/>
          <p:nvPr/>
        </p:nvSpPr>
        <p:spPr>
          <a:xfrm>
            <a:off x="1126045" y="1675027"/>
            <a:ext cx="9266183" cy="1200329"/>
          </a:xfrm>
          <a:prstGeom prst="round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2" name="Rectángulo 1">
            <a:extLst>
              <a:ext uri="{FF2B5EF4-FFF2-40B4-BE49-F238E27FC236}">
                <a16:creationId xmlns:a16="http://schemas.microsoft.com/office/drawing/2014/main" id="{ABD1E3F3-3AE4-41DA-A915-32F7F7703E61}"/>
              </a:ext>
            </a:extLst>
          </p:cNvPr>
          <p:cNvSpPr/>
          <p:nvPr/>
        </p:nvSpPr>
        <p:spPr>
          <a:xfrm>
            <a:off x="2093843" y="743850"/>
            <a:ext cx="7381461" cy="369332"/>
          </a:xfrm>
          <a:prstGeom prst="rect">
            <a:avLst/>
          </a:prstGeom>
        </p:spPr>
        <p:txBody>
          <a:bodyPr wrap="square">
            <a:spAutoFit/>
          </a:bodyPr>
          <a:lstStyle/>
          <a:p>
            <a:r>
              <a:rPr lang="en-US" b="1" dirty="0">
                <a:solidFill>
                  <a:schemeClr val="accent1"/>
                </a:solidFill>
              </a:rPr>
              <a:t>Understanding the background and setting of the scriptures.</a:t>
            </a:r>
          </a:p>
        </p:txBody>
      </p:sp>
      <p:sp>
        <p:nvSpPr>
          <p:cNvPr id="4" name="Rectángulo 3">
            <a:extLst>
              <a:ext uri="{FF2B5EF4-FFF2-40B4-BE49-F238E27FC236}">
                <a16:creationId xmlns:a16="http://schemas.microsoft.com/office/drawing/2014/main" id="{05F2F14D-0702-4A10-A0B6-0FF4BE9A7996}"/>
              </a:ext>
            </a:extLst>
          </p:cNvPr>
          <p:cNvSpPr/>
          <p:nvPr/>
        </p:nvSpPr>
        <p:spPr>
          <a:xfrm>
            <a:off x="1126046" y="1305695"/>
            <a:ext cx="40446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Thomas S. Monson Said:</a:t>
            </a:r>
          </a:p>
        </p:txBody>
      </p:sp>
      <p:sp>
        <p:nvSpPr>
          <p:cNvPr id="5" name="Rectángulo 4">
            <a:extLst>
              <a:ext uri="{FF2B5EF4-FFF2-40B4-BE49-F238E27FC236}">
                <a16:creationId xmlns:a16="http://schemas.microsoft.com/office/drawing/2014/main" id="{EF655C48-FBDD-4B9C-B880-402E0C801C29}"/>
              </a:ext>
            </a:extLst>
          </p:cNvPr>
          <p:cNvSpPr/>
          <p:nvPr/>
        </p:nvSpPr>
        <p:spPr>
          <a:xfrm>
            <a:off x="1126045" y="1675027"/>
            <a:ext cx="9266183" cy="1200329"/>
          </a:xfrm>
          <a:prstGeom prst="rect">
            <a:avLst/>
          </a:prstGeom>
        </p:spPr>
        <p:txBody>
          <a:bodyPr wrap="square">
            <a:spAutoFit/>
          </a:bodyPr>
          <a:lstStyle/>
          <a:p>
            <a:pPr algn="just"/>
            <a:r>
              <a:rPr lang="en-US" dirty="0">
                <a:solidFill>
                  <a:schemeClr val="bg1"/>
                </a:solidFill>
              </a:rPr>
              <a:t>“Become acquainted with the lessons the scriptures teach. Learn the background and setting of the Master’s parables and the prophets’ admonitions. Study them as though they were speaking to you, for such is the truth” (“Be Your Best Self,” Ensign or Liahona, May 2009, 68).</a:t>
            </a:r>
          </a:p>
        </p:txBody>
      </p:sp>
      <p:sp>
        <p:nvSpPr>
          <p:cNvPr id="6" name="Rectángulo 5">
            <a:extLst>
              <a:ext uri="{FF2B5EF4-FFF2-40B4-BE49-F238E27FC236}">
                <a16:creationId xmlns:a16="http://schemas.microsoft.com/office/drawing/2014/main" id="{B8A31673-7D6D-487F-A0AA-E3964FEBEC39}"/>
              </a:ext>
            </a:extLst>
          </p:cNvPr>
          <p:cNvSpPr/>
          <p:nvPr/>
        </p:nvSpPr>
        <p:spPr>
          <a:xfrm>
            <a:off x="1126045" y="3244688"/>
            <a:ext cx="3881384" cy="369332"/>
          </a:xfrm>
          <a:prstGeom prst="rect">
            <a:avLst/>
          </a:prstGeom>
        </p:spPr>
        <p:txBody>
          <a:bodyPr wrap="square">
            <a:spAutoFit/>
          </a:bodyPr>
          <a:lstStyle/>
          <a:p>
            <a:r>
              <a:rPr lang="en-US" b="1" dirty="0">
                <a:solidFill>
                  <a:schemeClr val="bg1"/>
                </a:solidFill>
              </a:rPr>
              <a:t>Who is speaking in these verses?</a:t>
            </a:r>
          </a:p>
        </p:txBody>
      </p:sp>
      <p:sp>
        <p:nvSpPr>
          <p:cNvPr id="7" name="Rectángulo 6">
            <a:extLst>
              <a:ext uri="{FF2B5EF4-FFF2-40B4-BE49-F238E27FC236}">
                <a16:creationId xmlns:a16="http://schemas.microsoft.com/office/drawing/2014/main" id="{5E6CAC2C-8CA7-4B7F-80AA-6C919BA45B71}"/>
              </a:ext>
            </a:extLst>
          </p:cNvPr>
          <p:cNvSpPr/>
          <p:nvPr/>
        </p:nvSpPr>
        <p:spPr>
          <a:xfrm>
            <a:off x="6427304" y="3244688"/>
            <a:ext cx="3881384" cy="369332"/>
          </a:xfrm>
          <a:prstGeom prst="rect">
            <a:avLst/>
          </a:prstGeom>
        </p:spPr>
        <p:txBody>
          <a:bodyPr wrap="square">
            <a:spAutoFit/>
          </a:bodyPr>
          <a:lstStyle/>
          <a:p>
            <a:r>
              <a:rPr lang="en-US" b="1" dirty="0">
                <a:solidFill>
                  <a:schemeClr val="bg1"/>
                </a:solidFill>
              </a:rPr>
              <a:t> To whom is he or she speaking? </a:t>
            </a:r>
          </a:p>
        </p:txBody>
      </p:sp>
      <p:sp>
        <p:nvSpPr>
          <p:cNvPr id="8" name="Rectángulo 7">
            <a:extLst>
              <a:ext uri="{FF2B5EF4-FFF2-40B4-BE49-F238E27FC236}">
                <a16:creationId xmlns:a16="http://schemas.microsoft.com/office/drawing/2014/main" id="{E7B807CF-9841-4A3C-88CF-F4A704A68247}"/>
              </a:ext>
            </a:extLst>
          </p:cNvPr>
          <p:cNvSpPr/>
          <p:nvPr/>
        </p:nvSpPr>
        <p:spPr>
          <a:xfrm>
            <a:off x="4029568" y="3797979"/>
            <a:ext cx="4132863" cy="369332"/>
          </a:xfrm>
          <a:prstGeom prst="rect">
            <a:avLst/>
          </a:prstGeom>
        </p:spPr>
        <p:txBody>
          <a:bodyPr wrap="none">
            <a:spAutoFit/>
          </a:bodyPr>
          <a:lstStyle/>
          <a:p>
            <a:r>
              <a:rPr lang="en-US" b="1" dirty="0">
                <a:solidFill>
                  <a:schemeClr val="bg1"/>
                </a:solidFill>
              </a:rPr>
              <a:t>What is happening in this account?</a:t>
            </a:r>
          </a:p>
        </p:txBody>
      </p:sp>
    </p:spTree>
    <p:extLst>
      <p:ext uri="{BB962C8B-B14F-4D97-AF65-F5344CB8AC3E}">
        <p14:creationId xmlns:p14="http://schemas.microsoft.com/office/powerpoint/2010/main" val="266297108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C133F2B-52CF-4194-813F-3177E71C5637}"/>
              </a:ext>
            </a:extLst>
          </p:cNvPr>
          <p:cNvSpPr/>
          <p:nvPr/>
        </p:nvSpPr>
        <p:spPr>
          <a:xfrm>
            <a:off x="662609" y="928516"/>
            <a:ext cx="1977661" cy="746511"/>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02B96B11-6550-43EB-A816-4B9FCBD59AAB}"/>
              </a:ext>
            </a:extLst>
          </p:cNvPr>
          <p:cNvSpPr/>
          <p:nvPr/>
        </p:nvSpPr>
        <p:spPr>
          <a:xfrm>
            <a:off x="662609" y="1297848"/>
            <a:ext cx="10177669" cy="5354743"/>
          </a:xfrm>
          <a:prstGeom prst="roundRect">
            <a:avLst>
              <a:gd name="adj" fmla="val 8500"/>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2" name="Rectángulo 1">
            <a:extLst>
              <a:ext uri="{FF2B5EF4-FFF2-40B4-BE49-F238E27FC236}">
                <a16:creationId xmlns:a16="http://schemas.microsoft.com/office/drawing/2014/main" id="{BB1998A1-E641-4A4B-85BA-BF16A365D683}"/>
              </a:ext>
            </a:extLst>
          </p:cNvPr>
          <p:cNvSpPr/>
          <p:nvPr/>
        </p:nvSpPr>
        <p:spPr>
          <a:xfrm>
            <a:off x="762833"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3 Nephi 17:1-10</a:t>
            </a:r>
          </a:p>
        </p:txBody>
      </p:sp>
      <p:sp>
        <p:nvSpPr>
          <p:cNvPr id="4" name="Rectángulo 3">
            <a:extLst>
              <a:ext uri="{FF2B5EF4-FFF2-40B4-BE49-F238E27FC236}">
                <a16:creationId xmlns:a16="http://schemas.microsoft.com/office/drawing/2014/main" id="{B1376C35-BD78-4554-A22A-38DAF214FF45}"/>
              </a:ext>
            </a:extLst>
          </p:cNvPr>
          <p:cNvSpPr/>
          <p:nvPr/>
        </p:nvSpPr>
        <p:spPr>
          <a:xfrm>
            <a:off x="762833" y="1297848"/>
            <a:ext cx="10011184" cy="5401479"/>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1 </a:t>
            </a:r>
            <a:r>
              <a:rPr lang="en-US" sz="1500" dirty="0">
                <a:solidFill>
                  <a:schemeClr val="bg1"/>
                </a:solidFill>
                <a:latin typeface="Arial" panose="020B0604020202020204" pitchFamily="34" charset="0"/>
                <a:cs typeface="Arial" panose="020B0604020202020204" pitchFamily="34" charset="0"/>
              </a:rPr>
              <a:t>Behold, now it came to pass that when Jesus had spoken these words he looked round about again on the multitude, and he said unto them: Behold, my time is at hand.</a:t>
            </a:r>
          </a:p>
          <a:p>
            <a:pPr algn="just" fontAlgn="base"/>
            <a:r>
              <a:rPr lang="en-US" sz="1500" b="1" dirty="0">
                <a:solidFill>
                  <a:schemeClr val="bg1"/>
                </a:solidFill>
                <a:latin typeface="Arial" panose="020B0604020202020204" pitchFamily="34" charset="0"/>
                <a:cs typeface="Arial" panose="020B0604020202020204" pitchFamily="34" charset="0"/>
              </a:rPr>
              <a:t>2 </a:t>
            </a:r>
            <a:r>
              <a:rPr lang="en-US" sz="1500" dirty="0">
                <a:solidFill>
                  <a:schemeClr val="bg1"/>
                </a:solidFill>
                <a:latin typeface="Arial" panose="020B0604020202020204" pitchFamily="34" charset="0"/>
                <a:cs typeface="Arial" panose="020B0604020202020204" pitchFamily="34" charset="0"/>
              </a:rPr>
              <a:t>I perceive that ye are weak, that ye cannot understand all my words which I am commanded of the Father to speak unto you at this time.</a:t>
            </a:r>
          </a:p>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Therefore, go ye unto your homes, and ponder upon the things which I have said, and ask of the Father, in my name, that ye may understand, and prepare your minds for the morrow, and I come unto you again.</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But now I go unto the Father, and also to show myself unto the lost tribes of Israel, for they are not lost unto the Father, for he knoweth whither he hath taken them.</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And it came to pass that when Jesus had thus spoken, he cast his eyes round about again on the multitude, and beheld they were in tears, and did look steadfastly upon him as if they would ask him to tarry a little longer with them.</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he said unto them: Behold, my bowels are filled with compassion towards you.</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Have ye any that are </a:t>
            </a:r>
            <a:r>
              <a:rPr lang="en-US" sz="15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t>
            </a:r>
            <a:r>
              <a:rPr lang="en-US" sz="1500" dirty="0">
                <a:solidFill>
                  <a:schemeClr val="bg1"/>
                </a:solidFill>
                <a:latin typeface="Arial" panose="020B0604020202020204" pitchFamily="34" charset="0"/>
                <a:cs typeface="Arial" panose="020B0604020202020204" pitchFamily="34" charset="0"/>
              </a:rPr>
              <a:t>ick among you? Bring them hither. Have ye any that are lame, or blind, or halt, or maimed, or leprous, or that are withered, or that are deaf, or that are afflicted in any manner? Bring them hither and I will heal them, for I have compassion upon you; my bowels are filled with mercy.</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For I perceive that ye desire that I should show unto you what I have done unto your brethren at Jerusalem, for I see that your faith is sufficient that I should heal you.</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And it came to pass that when he had thus spoken, all the multitude, with one accord, did go forth with their sick and their afflicted, and their lame, and with their blind, and with their dumb, and with all them that were afflicted in any manner; and he did heal them every one as they were brought forth unto him.</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they did all, both they who had been healed and they who were whole, bow down at his feet, and did worship him; and as many as could come for the multitude did kiss his feet, insomuch that they did bathe his feet with their tears.</a:t>
            </a:r>
            <a:endParaRPr lang="en-US" sz="15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744952"/>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2" name="Rectángulo 1">
            <a:extLst>
              <a:ext uri="{FF2B5EF4-FFF2-40B4-BE49-F238E27FC236}">
                <a16:creationId xmlns:a16="http://schemas.microsoft.com/office/drawing/2014/main" id="{8167C779-D461-4964-8DC5-6AC8F9162729}"/>
              </a:ext>
            </a:extLst>
          </p:cNvPr>
          <p:cNvSpPr/>
          <p:nvPr/>
        </p:nvSpPr>
        <p:spPr>
          <a:xfrm>
            <a:off x="768626" y="790016"/>
            <a:ext cx="642730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is narrating this account in verses 1, 5-6, and 9–10?</a:t>
            </a:r>
          </a:p>
        </p:txBody>
      </p:sp>
      <p:sp>
        <p:nvSpPr>
          <p:cNvPr id="4" name="Rectángulo 3">
            <a:extLst>
              <a:ext uri="{FF2B5EF4-FFF2-40B4-BE49-F238E27FC236}">
                <a16:creationId xmlns:a16="http://schemas.microsoft.com/office/drawing/2014/main" id="{55A1B829-6770-4026-91E5-A7955CD8511A}"/>
              </a:ext>
            </a:extLst>
          </p:cNvPr>
          <p:cNvSpPr/>
          <p:nvPr/>
        </p:nvSpPr>
        <p:spPr>
          <a:xfrm>
            <a:off x="768625" y="1277035"/>
            <a:ext cx="781878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In the account, who is speaking? Who is receiving the message?</a:t>
            </a:r>
          </a:p>
        </p:txBody>
      </p:sp>
      <p:sp>
        <p:nvSpPr>
          <p:cNvPr id="5" name="Rectángulo 4">
            <a:extLst>
              <a:ext uri="{FF2B5EF4-FFF2-40B4-BE49-F238E27FC236}">
                <a16:creationId xmlns:a16="http://schemas.microsoft.com/office/drawing/2014/main" id="{0DC98AA1-0E3D-4E6C-8920-E2F36946742C}"/>
              </a:ext>
            </a:extLst>
          </p:cNvPr>
          <p:cNvSpPr/>
          <p:nvPr/>
        </p:nvSpPr>
        <p:spPr>
          <a:xfrm>
            <a:off x="768625" y="1764054"/>
            <a:ext cx="57118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before the events in this account?</a:t>
            </a:r>
          </a:p>
        </p:txBody>
      </p:sp>
      <p:sp>
        <p:nvSpPr>
          <p:cNvPr id="6" name="Rectángulo 5">
            <a:extLst>
              <a:ext uri="{FF2B5EF4-FFF2-40B4-BE49-F238E27FC236}">
                <a16:creationId xmlns:a16="http://schemas.microsoft.com/office/drawing/2014/main" id="{CBD41FFC-A462-4976-95D0-231005F53CBE}"/>
              </a:ext>
            </a:extLst>
          </p:cNvPr>
          <p:cNvSpPr/>
          <p:nvPr/>
        </p:nvSpPr>
        <p:spPr>
          <a:xfrm>
            <a:off x="2935357" y="2416722"/>
            <a:ext cx="6321286" cy="369332"/>
          </a:xfrm>
          <a:prstGeom prst="rect">
            <a:avLst/>
          </a:prstGeom>
        </p:spPr>
        <p:txBody>
          <a:bodyPr wrap="square">
            <a:spAutoFit/>
          </a:bodyPr>
          <a:lstStyle/>
          <a:p>
            <a:pPr algn="just"/>
            <a:r>
              <a:rPr lang="en-US" b="1" dirty="0">
                <a:solidFill>
                  <a:srgbClr val="FF0000"/>
                </a:solidFill>
                <a:latin typeface="Arial" panose="020B0604020202020204" pitchFamily="34" charset="0"/>
                <a:cs typeface="Arial" panose="020B0604020202020204" pitchFamily="34" charset="0"/>
              </a:rPr>
              <a:t>Identifying and understanding doctrines and principles</a:t>
            </a:r>
          </a:p>
        </p:txBody>
      </p:sp>
      <p:sp>
        <p:nvSpPr>
          <p:cNvPr id="7" name="Rectángulo 6">
            <a:extLst>
              <a:ext uri="{FF2B5EF4-FFF2-40B4-BE49-F238E27FC236}">
                <a16:creationId xmlns:a16="http://schemas.microsoft.com/office/drawing/2014/main" id="{DA95023F-0E49-4D38-B027-0FFAC2C242BB}"/>
              </a:ext>
            </a:extLst>
          </p:cNvPr>
          <p:cNvSpPr/>
          <p:nvPr/>
        </p:nvSpPr>
        <p:spPr>
          <a:xfrm>
            <a:off x="934277" y="3079329"/>
            <a:ext cx="7851914" cy="369332"/>
          </a:xfrm>
          <a:prstGeom prst="rect">
            <a:avLst/>
          </a:prstGeom>
        </p:spPr>
        <p:txBody>
          <a:bodyPr wrap="square">
            <a:spAutoFit/>
          </a:bodyPr>
          <a:lstStyle/>
          <a:p>
            <a:r>
              <a:rPr lang="en-US" b="1" dirty="0">
                <a:solidFill>
                  <a:schemeClr val="accent2">
                    <a:lumMod val="50000"/>
                  </a:schemeClr>
                </a:solidFill>
              </a:rPr>
              <a:t>Elder Richard G. Scott of the Quorum of the Twelve Apostles Said: </a:t>
            </a:r>
          </a:p>
        </p:txBody>
      </p:sp>
      <p:sp>
        <p:nvSpPr>
          <p:cNvPr id="8" name="Rectángulo 7">
            <a:extLst>
              <a:ext uri="{FF2B5EF4-FFF2-40B4-BE49-F238E27FC236}">
                <a16:creationId xmlns:a16="http://schemas.microsoft.com/office/drawing/2014/main" id="{DDDA0CD0-74D9-41BF-A9AB-DEBAF0350B49}"/>
              </a:ext>
            </a:extLst>
          </p:cNvPr>
          <p:cNvSpPr/>
          <p:nvPr/>
        </p:nvSpPr>
        <p:spPr>
          <a:xfrm>
            <a:off x="934277" y="3556409"/>
            <a:ext cx="9044610" cy="646331"/>
          </a:xfrm>
          <a:prstGeom prst="rect">
            <a:avLst/>
          </a:prstGeom>
        </p:spPr>
        <p:txBody>
          <a:bodyPr wrap="square">
            <a:spAutoFit/>
          </a:bodyPr>
          <a:lstStyle/>
          <a:p>
            <a:pPr algn="just"/>
            <a:r>
              <a:rPr lang="en-US" dirty="0">
                <a:solidFill>
                  <a:schemeClr val="bg1"/>
                </a:solidFill>
                <a:latin typeface="Bahnschrift" panose="020B0502040204020203" pitchFamily="34" charset="0"/>
              </a:rPr>
              <a:t>“Principles are concentrated truth, packaged for application to a wide variety of circumstances” (“Acquiring Spiritual Knowledge,” Ensign, Nov. 1993, 86).</a:t>
            </a:r>
          </a:p>
        </p:txBody>
      </p:sp>
      <p:sp>
        <p:nvSpPr>
          <p:cNvPr id="9" name="Rectángulo 8">
            <a:extLst>
              <a:ext uri="{FF2B5EF4-FFF2-40B4-BE49-F238E27FC236}">
                <a16:creationId xmlns:a16="http://schemas.microsoft.com/office/drawing/2014/main" id="{55CC1FE9-ADF3-44FE-9B3D-BC79477DB113}"/>
              </a:ext>
            </a:extLst>
          </p:cNvPr>
          <p:cNvSpPr/>
          <p:nvPr/>
        </p:nvSpPr>
        <p:spPr>
          <a:xfrm>
            <a:off x="934277" y="4559183"/>
            <a:ext cx="57374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about understanding His word?</a:t>
            </a:r>
          </a:p>
        </p:txBody>
      </p:sp>
      <p:sp>
        <p:nvSpPr>
          <p:cNvPr id="10" name="Rectángulo 9">
            <a:extLst>
              <a:ext uri="{FF2B5EF4-FFF2-40B4-BE49-F238E27FC236}">
                <a16:creationId xmlns:a16="http://schemas.microsoft.com/office/drawing/2014/main" id="{47CD44E4-58B3-4DE5-AF32-2DF7F93ABA9D}"/>
              </a:ext>
            </a:extLst>
          </p:cNvPr>
          <p:cNvSpPr/>
          <p:nvPr/>
        </p:nvSpPr>
        <p:spPr>
          <a:xfrm>
            <a:off x="934275" y="5004425"/>
            <a:ext cx="805069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truths can we learn about the Savior from 3 Nephi 17:5–7?</a:t>
            </a:r>
          </a:p>
        </p:txBody>
      </p:sp>
      <p:sp>
        <p:nvSpPr>
          <p:cNvPr id="11" name="Rectángulo 10">
            <a:extLst>
              <a:ext uri="{FF2B5EF4-FFF2-40B4-BE49-F238E27FC236}">
                <a16:creationId xmlns:a16="http://schemas.microsoft.com/office/drawing/2014/main" id="{ED226F1E-5A5A-4967-8FB7-FF828735CEDD}"/>
              </a:ext>
            </a:extLst>
          </p:cNvPr>
          <p:cNvSpPr/>
          <p:nvPr/>
        </p:nvSpPr>
        <p:spPr>
          <a:xfrm>
            <a:off x="934275" y="5439730"/>
            <a:ext cx="84615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do you see about seeking blessings from the Lord?</a:t>
            </a:r>
          </a:p>
        </p:txBody>
      </p:sp>
    </p:spTree>
    <p:extLst>
      <p:ext uri="{BB962C8B-B14F-4D97-AF65-F5344CB8AC3E}">
        <p14:creationId xmlns:p14="http://schemas.microsoft.com/office/powerpoint/2010/main" val="74747672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sp>
        <p:nvSpPr>
          <p:cNvPr id="2" name="Rectángulo 1">
            <a:extLst>
              <a:ext uri="{FF2B5EF4-FFF2-40B4-BE49-F238E27FC236}">
                <a16:creationId xmlns:a16="http://schemas.microsoft.com/office/drawing/2014/main" id="{D56B7FA8-2178-4175-9D2F-BA470226F2E9}"/>
              </a:ext>
            </a:extLst>
          </p:cNvPr>
          <p:cNvSpPr/>
          <p:nvPr/>
        </p:nvSpPr>
        <p:spPr>
          <a:xfrm>
            <a:off x="4003646" y="739926"/>
            <a:ext cx="3903633"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Applying doctrines and principles</a:t>
            </a:r>
          </a:p>
        </p:txBody>
      </p:sp>
      <p:sp>
        <p:nvSpPr>
          <p:cNvPr id="4" name="Rectángulo 3">
            <a:extLst>
              <a:ext uri="{FF2B5EF4-FFF2-40B4-BE49-F238E27FC236}">
                <a16:creationId xmlns:a16="http://schemas.microsoft.com/office/drawing/2014/main" id="{EB528056-8E03-4ACD-84C8-DD2E422F649D}"/>
              </a:ext>
            </a:extLst>
          </p:cNvPr>
          <p:cNvSpPr/>
          <p:nvPr/>
        </p:nvSpPr>
        <p:spPr>
          <a:xfrm>
            <a:off x="596348" y="1663256"/>
            <a:ext cx="10151165"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“True doctrine, understood, changes attitudes and behavior. The study of the doctrines of the gospel will improve behavior quicker than a study of behavior will improve behavior. . . .That is why we stress so forcefully the study of the doctrines of the gospel” (“Little Children,” Ensign, Nov. 1986, 17). </a:t>
            </a:r>
          </a:p>
        </p:txBody>
      </p:sp>
      <p:sp>
        <p:nvSpPr>
          <p:cNvPr id="5" name="Rectángulo 4">
            <a:extLst>
              <a:ext uri="{FF2B5EF4-FFF2-40B4-BE49-F238E27FC236}">
                <a16:creationId xmlns:a16="http://schemas.microsoft.com/office/drawing/2014/main" id="{BF47DCD7-734E-4552-849E-B90926025235}"/>
              </a:ext>
            </a:extLst>
          </p:cNvPr>
          <p:cNvSpPr/>
          <p:nvPr/>
        </p:nvSpPr>
        <p:spPr>
          <a:xfrm>
            <a:off x="596348" y="1293924"/>
            <a:ext cx="837537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President Boyd K. Packer of the Quorum of the Twelve Apostles said:</a:t>
            </a:r>
          </a:p>
        </p:txBody>
      </p:sp>
    </p:spTree>
    <p:extLst>
      <p:ext uri="{BB962C8B-B14F-4D97-AF65-F5344CB8AC3E}">
        <p14:creationId xmlns:p14="http://schemas.microsoft.com/office/powerpoint/2010/main" val="1807305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pic>
        <p:nvPicPr>
          <p:cNvPr id="2" name="Elementos multimedia en línea 1" title="Study the Book of Mormon">
            <a:hlinkClick r:id="" action="ppaction://media"/>
            <a:extLst>
              <a:ext uri="{FF2B5EF4-FFF2-40B4-BE49-F238E27FC236}">
                <a16:creationId xmlns:a16="http://schemas.microsoft.com/office/drawing/2014/main" id="{BA9C973F-06D1-4234-BE10-89C79576642B}"/>
              </a:ext>
            </a:extLst>
          </p:cNvPr>
          <p:cNvPicPr>
            <a:picLocks noRot="1" noChangeAspect="1"/>
          </p:cNvPicPr>
          <p:nvPr>
            <a:videoFile r:link="rId1"/>
          </p:nvPr>
        </p:nvPicPr>
        <p:blipFill>
          <a:blip r:embed="rId3"/>
          <a:stretch>
            <a:fillRect/>
          </a:stretch>
        </p:blipFill>
        <p:spPr>
          <a:xfrm>
            <a:off x="1613821" y="1012963"/>
            <a:ext cx="8590354" cy="4832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360110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2">
                    <a:lumMod val="50000"/>
                  </a:schemeClr>
                </a:solidFill>
                <a:effectLst>
                  <a:outerShdw blurRad="38100" dist="38100" dir="2700000" algn="tl">
                    <a:srgbClr val="000000">
                      <a:alpha val="43137"/>
                    </a:srgbClr>
                  </a:outerShdw>
                </a:effectLst>
                <a:latin typeface="Microsoft New Tai Lue" panose="020B0502040204020203" pitchFamily="34" charset="0"/>
                <a:ea typeface="NSimSun" panose="02010609030101010101" pitchFamily="49" charset="-122"/>
                <a:cs typeface="Microsoft New Tai Lue" panose="020B0502040204020203" pitchFamily="34" charset="0"/>
              </a:rPr>
              <a:t>LESSON 2</a:t>
            </a:r>
          </a:p>
        </p:txBody>
      </p:sp>
      <p:pic>
        <p:nvPicPr>
          <p:cNvPr id="2" name="Elementos multimedia en línea 1" title="Book of Mormon: Messages from Heaven">
            <a:hlinkClick r:id="" action="ppaction://media"/>
            <a:extLst>
              <a:ext uri="{FF2B5EF4-FFF2-40B4-BE49-F238E27FC236}">
                <a16:creationId xmlns:a16="http://schemas.microsoft.com/office/drawing/2014/main" id="{99A54F36-09E3-4DCC-AE8F-03812AA8BC72}"/>
              </a:ext>
            </a:extLst>
          </p:cNvPr>
          <p:cNvPicPr>
            <a:picLocks noRot="1" noChangeAspect="1"/>
          </p:cNvPicPr>
          <p:nvPr>
            <a:videoFile r:link="rId1"/>
          </p:nvPr>
        </p:nvPicPr>
        <p:blipFill>
          <a:blip r:embed="rId3"/>
          <a:stretch>
            <a:fillRect/>
          </a:stretch>
        </p:blipFill>
        <p:spPr>
          <a:xfrm>
            <a:off x="1799351" y="1132232"/>
            <a:ext cx="8166284" cy="45935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8004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312</Words>
  <Application>Microsoft Office PowerPoint</Application>
  <PresentationFormat>Panorámica</PresentationFormat>
  <Paragraphs>44</Paragraphs>
  <Slides>9</Slides>
  <Notes>0</Notes>
  <HiddenSlides>0</HiddenSlides>
  <MMClips>2</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9</vt:i4>
      </vt:variant>
    </vt:vector>
  </HeadingPairs>
  <TitlesOfParts>
    <vt:vector size="21" baseType="lpstr">
      <vt:lpstr>Aharoni</vt:lpstr>
      <vt:lpstr>Algerian</vt:lpstr>
      <vt:lpstr>Arial</vt:lpstr>
      <vt:lpstr>Bahnschrift</vt:lpstr>
      <vt:lpstr>Bahnschrift Light Condensed</vt:lpstr>
      <vt:lpstr>Calibri</vt:lpstr>
      <vt:lpstr>Century Gothic</vt:lpstr>
      <vt:lpstr>Microsoft Himalaya</vt:lpstr>
      <vt:lpstr>Microsoft New Tai Lue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5932</cp:revision>
  <dcterms:created xsi:type="dcterms:W3CDTF">2018-08-29T04:26:39Z</dcterms:created>
  <dcterms:modified xsi:type="dcterms:W3CDTF">2019-12-03T22:42:53Z</dcterms:modified>
</cp:coreProperties>
</file>