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559" r:id="rId3"/>
    <p:sldId id="560" r:id="rId4"/>
    <p:sldId id="561" r:id="rId5"/>
    <p:sldId id="562" r:id="rId6"/>
    <p:sldId id="563" r:id="rId7"/>
    <p:sldId id="564" r:id="rId8"/>
    <p:sldId id="565" r:id="rId9"/>
    <p:sldId id="566" r:id="rId10"/>
    <p:sldId id="567" r:id="rId11"/>
    <p:sldId id="568" r:id="rId12"/>
    <p:sldId id="5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372DF"/>
    <a:srgbClr val="E97159"/>
    <a:srgbClr val="B9DF63"/>
    <a:srgbClr val="4D6F0F"/>
    <a:srgbClr val="59C7E9"/>
    <a:srgbClr val="D88028"/>
    <a:srgbClr val="FFD757"/>
    <a:srgbClr val="D6E513"/>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23" autoAdjust="0"/>
    <p:restoredTop sz="94660"/>
  </p:normalViewPr>
  <p:slideViewPr>
    <p:cSldViewPr snapToGrid="0">
      <p:cViewPr varScale="1">
        <p:scale>
          <a:sx n="72" d="100"/>
          <a:sy n="72" d="100"/>
        </p:scale>
        <p:origin x="546"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12/6/2019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IBRiC1slfTw?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1015663"/>
          </a:xfrm>
          <a:prstGeom prst="rect">
            <a:avLst/>
          </a:prstGeom>
          <a:noFill/>
        </p:spPr>
        <p:txBody>
          <a:bodyPr wrap="square" rtlCol="0">
            <a:spAutoFit/>
          </a:bodyPr>
          <a:lstStyle/>
          <a:p>
            <a:pPr algn="ctr"/>
            <a:r>
              <a:rPr lang="en-US" sz="6000" b="1" dirty="0">
                <a:solidFill>
                  <a:schemeClr val="bg1">
                    <a:lumMod val="85000"/>
                    <a:lumOff val="15000"/>
                  </a:schemeClr>
                </a:solidFill>
                <a:effectLst>
                  <a:outerShdw blurRad="38100" dist="38100" dir="2700000" algn="tl">
                    <a:srgbClr val="000000">
                      <a:alpha val="43137"/>
                    </a:srgbClr>
                  </a:outerShdw>
                </a:effectLst>
                <a:latin typeface="Algerian" panose="04020705040A02060702" pitchFamily="82" charset="0"/>
                <a:ea typeface="Microsoft Himalaya" panose="01010100010101010101" pitchFamily="2" charset="0"/>
                <a:cs typeface="Angsana New" panose="02020603050405020304" pitchFamily="18" charset="-34"/>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B9BD3A0-97BD-4C70-ADE2-5BF3E82BF4F0}"/>
              </a:ext>
            </a:extLst>
          </p:cNvPr>
          <p:cNvSpPr/>
          <p:nvPr/>
        </p:nvSpPr>
        <p:spPr>
          <a:xfrm>
            <a:off x="1408523" y="3261594"/>
            <a:ext cx="1992918" cy="74519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19382DA0-BC1D-42DF-8009-67273B667293}"/>
              </a:ext>
            </a:extLst>
          </p:cNvPr>
          <p:cNvSpPr/>
          <p:nvPr/>
        </p:nvSpPr>
        <p:spPr>
          <a:xfrm>
            <a:off x="1408523" y="3613666"/>
            <a:ext cx="9537773" cy="1400383"/>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16</a:t>
            </a:r>
          </a:p>
        </p:txBody>
      </p:sp>
      <p:sp>
        <p:nvSpPr>
          <p:cNvPr id="2" name="Rectángulo 1">
            <a:extLst>
              <a:ext uri="{FF2B5EF4-FFF2-40B4-BE49-F238E27FC236}">
                <a16:creationId xmlns:a16="http://schemas.microsoft.com/office/drawing/2014/main" id="{18079901-641A-4012-9ACF-0844F442D2CA}"/>
              </a:ext>
            </a:extLst>
          </p:cNvPr>
          <p:cNvSpPr/>
          <p:nvPr/>
        </p:nvSpPr>
        <p:spPr>
          <a:xfrm>
            <a:off x="1408523" y="1113182"/>
            <a:ext cx="7340471" cy="369332"/>
          </a:xfrm>
          <a:prstGeom prst="rect">
            <a:avLst/>
          </a:prstGeom>
        </p:spPr>
        <p:txBody>
          <a:bodyPr wrap="none">
            <a:spAutoFit/>
          </a:bodyPr>
          <a:lstStyle/>
          <a:p>
            <a:pPr algn="just"/>
            <a:r>
              <a:rPr lang="en-US" dirty="0">
                <a:solidFill>
                  <a:schemeClr val="bg1"/>
                </a:solidFill>
                <a:latin typeface="Arial" panose="020B0604020202020204" pitchFamily="34" charset="0"/>
                <a:cs typeface="Arial" panose="020B0604020202020204" pitchFamily="34" charset="0"/>
              </a:rPr>
              <a:t>In the ________________ we can find the power to resist temptation.”</a:t>
            </a:r>
          </a:p>
        </p:txBody>
      </p:sp>
      <p:sp>
        <p:nvSpPr>
          <p:cNvPr id="4" name="Rectángulo 3">
            <a:extLst>
              <a:ext uri="{FF2B5EF4-FFF2-40B4-BE49-F238E27FC236}">
                <a16:creationId xmlns:a16="http://schemas.microsoft.com/office/drawing/2014/main" id="{BBCD3BB6-9B7C-4B02-96A6-5AD5AB930A13}"/>
              </a:ext>
            </a:extLst>
          </p:cNvPr>
          <p:cNvSpPr/>
          <p:nvPr/>
        </p:nvSpPr>
        <p:spPr>
          <a:xfrm>
            <a:off x="1408523" y="1701105"/>
            <a:ext cx="8901668"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___________________has the power to fortify the Saints and arm them with the Spirit.”</a:t>
            </a:r>
          </a:p>
        </p:txBody>
      </p:sp>
      <p:sp>
        <p:nvSpPr>
          <p:cNvPr id="5" name="Rectángulo 4">
            <a:extLst>
              <a:ext uri="{FF2B5EF4-FFF2-40B4-BE49-F238E27FC236}">
                <a16:creationId xmlns:a16="http://schemas.microsoft.com/office/drawing/2014/main" id="{FCA724D9-8FF1-4C19-8A6C-8E11A9E06A7B}"/>
              </a:ext>
            </a:extLst>
          </p:cNvPr>
          <p:cNvSpPr/>
          <p:nvPr/>
        </p:nvSpPr>
        <p:spPr>
          <a:xfrm>
            <a:off x="1408523" y="2566027"/>
            <a:ext cx="8581195"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His______________________ is one of the most valuable gifts He has given us.”</a:t>
            </a:r>
          </a:p>
        </p:txBody>
      </p:sp>
      <p:sp>
        <p:nvSpPr>
          <p:cNvPr id="6" name="Rectángulo 5">
            <a:extLst>
              <a:ext uri="{FF2B5EF4-FFF2-40B4-BE49-F238E27FC236}">
                <a16:creationId xmlns:a16="http://schemas.microsoft.com/office/drawing/2014/main" id="{EAB2A9A2-EA98-46D8-A2C6-31C7B171393F}"/>
              </a:ext>
            </a:extLst>
          </p:cNvPr>
          <p:cNvSpPr/>
          <p:nvPr/>
        </p:nvSpPr>
        <p:spPr>
          <a:xfrm>
            <a:off x="1408523" y="3244334"/>
            <a:ext cx="21210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15:23–24 </a:t>
            </a:r>
          </a:p>
        </p:txBody>
      </p:sp>
      <p:sp>
        <p:nvSpPr>
          <p:cNvPr id="7" name="Rectángulo 6">
            <a:extLst>
              <a:ext uri="{FF2B5EF4-FFF2-40B4-BE49-F238E27FC236}">
                <a16:creationId xmlns:a16="http://schemas.microsoft.com/office/drawing/2014/main" id="{ED6FB756-8EDB-4663-9873-CBBD59A26973}"/>
              </a:ext>
            </a:extLst>
          </p:cNvPr>
          <p:cNvSpPr/>
          <p:nvPr/>
        </p:nvSpPr>
        <p:spPr>
          <a:xfrm>
            <a:off x="1408523" y="3613666"/>
            <a:ext cx="9374954" cy="140038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23 </a:t>
            </a:r>
            <a:r>
              <a:rPr lang="en-US" sz="1700" dirty="0">
                <a:solidFill>
                  <a:schemeClr val="bg1"/>
                </a:solidFill>
                <a:latin typeface="Arial" panose="020B0604020202020204" pitchFamily="34" charset="0"/>
                <a:cs typeface="Arial" panose="020B0604020202020204" pitchFamily="34" charset="0"/>
              </a:rPr>
              <a:t>And they said unto me: What meaneth the rod of iron which our father saw, that led to the tree?</a:t>
            </a:r>
          </a:p>
          <a:p>
            <a:pPr algn="just" fontAlgn="base"/>
            <a:r>
              <a:rPr lang="en-US" sz="1700" b="1" dirty="0">
                <a:solidFill>
                  <a:schemeClr val="bg1"/>
                </a:solidFill>
                <a:latin typeface="Arial" panose="020B0604020202020204" pitchFamily="34" charset="0"/>
                <a:cs typeface="Arial" panose="020B0604020202020204" pitchFamily="34" charset="0"/>
              </a:rPr>
              <a:t>24 </a:t>
            </a:r>
            <a:r>
              <a:rPr lang="en-US" sz="1700" dirty="0">
                <a:solidFill>
                  <a:schemeClr val="bg1"/>
                </a:solidFill>
                <a:latin typeface="Arial" panose="020B0604020202020204" pitchFamily="34" charset="0"/>
                <a:cs typeface="Arial" panose="020B0604020202020204" pitchFamily="34" charset="0"/>
              </a:rPr>
              <a:t>And I said unto them that it was the word of God; and whoso would hearken unto the word of God, and would hold fast unto it, they would never perish; neither could the temptations and the fiery darts of the adversary overpower them unto blindness, to lead them away to destruction.</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7640432B-E9EA-491F-A4B0-4E63B98C347A}"/>
              </a:ext>
            </a:extLst>
          </p:cNvPr>
          <p:cNvSpPr/>
          <p:nvPr/>
        </p:nvSpPr>
        <p:spPr>
          <a:xfrm>
            <a:off x="1395271" y="5294198"/>
            <a:ext cx="963053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we need to do to “hearken,” “hold fast,” and “give heed” to the word of God?</a:t>
            </a:r>
          </a:p>
        </p:txBody>
      </p:sp>
    </p:spTree>
    <p:extLst>
      <p:ext uri="{BB962C8B-B14F-4D97-AF65-F5344CB8AC3E}">
        <p14:creationId xmlns:p14="http://schemas.microsoft.com/office/powerpoint/2010/main" val="16824198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heckerboard(across)">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2" grpId="0"/>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26585AF0-D594-4E8C-B163-1956B0292844}"/>
              </a:ext>
            </a:extLst>
          </p:cNvPr>
          <p:cNvSpPr/>
          <p:nvPr/>
        </p:nvSpPr>
        <p:spPr>
          <a:xfrm>
            <a:off x="887895" y="2660159"/>
            <a:ext cx="9872870" cy="186063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16</a:t>
            </a:r>
          </a:p>
        </p:txBody>
      </p:sp>
      <p:sp>
        <p:nvSpPr>
          <p:cNvPr id="2" name="Rectángulo 1">
            <a:extLst>
              <a:ext uri="{FF2B5EF4-FFF2-40B4-BE49-F238E27FC236}">
                <a16:creationId xmlns:a16="http://schemas.microsoft.com/office/drawing/2014/main" id="{DB45993D-5CC8-4495-8281-2242160F40D6}"/>
              </a:ext>
            </a:extLst>
          </p:cNvPr>
          <p:cNvSpPr/>
          <p:nvPr/>
        </p:nvSpPr>
        <p:spPr>
          <a:xfrm>
            <a:off x="887895" y="1113182"/>
            <a:ext cx="9541565" cy="369332"/>
          </a:xfrm>
          <a:prstGeom prst="rect">
            <a:avLst/>
          </a:prstGeom>
        </p:spPr>
        <p:txBody>
          <a:bodyPr wrap="square">
            <a:spAutoFit/>
          </a:bodyPr>
          <a:lstStyle/>
          <a:p>
            <a:pPr algn="just"/>
            <a:r>
              <a:rPr lang="en-US"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Studying and following the word of God daily strengthens us against Satan’s temptations.  </a:t>
            </a:r>
          </a:p>
        </p:txBody>
      </p:sp>
      <p:sp>
        <p:nvSpPr>
          <p:cNvPr id="4" name="Rectángulo 3">
            <a:extLst>
              <a:ext uri="{FF2B5EF4-FFF2-40B4-BE49-F238E27FC236}">
                <a16:creationId xmlns:a16="http://schemas.microsoft.com/office/drawing/2014/main" id="{F570E974-BD19-4A03-AF4E-C2961EF3E1E6}"/>
              </a:ext>
            </a:extLst>
          </p:cNvPr>
          <p:cNvSpPr/>
          <p:nvPr/>
        </p:nvSpPr>
        <p:spPr>
          <a:xfrm>
            <a:off x="887895" y="1740861"/>
            <a:ext cx="9250018"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When has daily personal scripture study strengthened you against temptation?</a:t>
            </a:r>
          </a:p>
        </p:txBody>
      </p:sp>
      <p:sp>
        <p:nvSpPr>
          <p:cNvPr id="5" name="Rectángulo 4">
            <a:extLst>
              <a:ext uri="{FF2B5EF4-FFF2-40B4-BE49-F238E27FC236}">
                <a16:creationId xmlns:a16="http://schemas.microsoft.com/office/drawing/2014/main" id="{5D2BD73A-1759-44DC-AB83-53B5F2B3D179}"/>
              </a:ext>
            </a:extLst>
          </p:cNvPr>
          <p:cNvSpPr/>
          <p:nvPr/>
        </p:nvSpPr>
        <p:spPr>
          <a:xfrm>
            <a:off x="887895" y="2674132"/>
            <a:ext cx="6957392" cy="369332"/>
          </a:xfrm>
          <a:prstGeom prst="rect">
            <a:avLst/>
          </a:prstGeom>
        </p:spPr>
        <p:txBody>
          <a:bodyPr wrap="square">
            <a:spAutoFit/>
          </a:bodyPr>
          <a:lstStyle/>
          <a:p>
            <a:pPr algn="just"/>
            <a:r>
              <a:rPr lang="en-US" b="1" dirty="0">
                <a:solidFill>
                  <a:schemeClr val="bg2">
                    <a:lumMod val="50000"/>
                  </a:schemeClr>
                </a:solidFill>
                <a:latin typeface="Arial" panose="020B0604020202020204" pitchFamily="34" charset="0"/>
                <a:cs typeface="Arial" panose="020B0604020202020204" pitchFamily="34" charset="0"/>
              </a:rPr>
              <a:t>Elder Robert D. Hales of the Quorum of the Twelve Apostles:</a:t>
            </a:r>
          </a:p>
        </p:txBody>
      </p:sp>
      <p:sp>
        <p:nvSpPr>
          <p:cNvPr id="6" name="Rectángulo 5">
            <a:extLst>
              <a:ext uri="{FF2B5EF4-FFF2-40B4-BE49-F238E27FC236}">
                <a16:creationId xmlns:a16="http://schemas.microsoft.com/office/drawing/2014/main" id="{4EC6B826-FBCB-47C9-B47D-CD1C167C1C7A}"/>
              </a:ext>
            </a:extLst>
          </p:cNvPr>
          <p:cNvSpPr/>
          <p:nvPr/>
        </p:nvSpPr>
        <p:spPr>
          <a:xfrm>
            <a:off x="887895" y="3043464"/>
            <a:ext cx="9687340" cy="1477328"/>
          </a:xfrm>
          <a:prstGeom prst="rect">
            <a:avLst/>
          </a:prstGeom>
        </p:spPr>
        <p:txBody>
          <a:bodyPr wrap="square">
            <a:spAutoFit/>
          </a:bodyPr>
          <a:lstStyle/>
          <a:p>
            <a:pPr algn="just"/>
            <a:r>
              <a:rPr lang="en-US" dirty="0">
                <a:solidFill>
                  <a:schemeClr val="bg2">
                    <a:lumMod val="50000"/>
                  </a:schemeClr>
                </a:solidFill>
                <a:latin typeface="Arial" panose="020B0604020202020204" pitchFamily="34" charset="0"/>
                <a:cs typeface="Arial" panose="020B0604020202020204" pitchFamily="34" charset="0"/>
              </a:rPr>
              <a:t>“So essential are these truths that Heavenly Father gave both Lehi and Nephi visions vividly representing the word of God as a rod of iron. Both father and son learned that holding to this strong, unbending, utterly reliable guide is the only way to stay on that strait and narrow path that leads to our Savior” (“Holy Scriptures: The Power of God unto Our Salvation,” Ensign or Liahona, Nov. 2006, 25).</a:t>
            </a:r>
          </a:p>
        </p:txBody>
      </p:sp>
    </p:spTree>
    <p:extLst>
      <p:ext uri="{BB962C8B-B14F-4D97-AF65-F5344CB8AC3E}">
        <p14:creationId xmlns:p14="http://schemas.microsoft.com/office/powerpoint/2010/main" val="1055726327"/>
      </p:ext>
    </p:extLst>
  </p:cSld>
  <p:clrMapOvr>
    <a:masterClrMapping/>
  </p:clrMapOvr>
  <mc:AlternateContent xmlns:mc="http://schemas.openxmlformats.org/markup-compatibility/2006">
    <mc:Choice xmlns:p14="http://schemas.microsoft.com/office/powerpoint/2010/main" Requires="p14">
      <p:transition spd="slow" p14:dur="1500">
        <p14:ripple dir="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edg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16</a:t>
            </a:r>
          </a:p>
        </p:txBody>
      </p:sp>
      <p:pic>
        <p:nvPicPr>
          <p:cNvPr id="2" name="Elementos multimedia en línea 1" title="Lehi Sees a Vision of the Tree of Life | 1 Nephi 8 | Book of Mormon">
            <a:hlinkClick r:id="" action="ppaction://media"/>
            <a:extLst>
              <a:ext uri="{FF2B5EF4-FFF2-40B4-BE49-F238E27FC236}">
                <a16:creationId xmlns:a16="http://schemas.microsoft.com/office/drawing/2014/main" id="{E9614F18-AD47-4FE1-8D83-72F6C3A4C3FB}"/>
              </a:ext>
            </a:extLst>
          </p:cNvPr>
          <p:cNvPicPr>
            <a:picLocks noRot="1" noChangeAspect="1"/>
          </p:cNvPicPr>
          <p:nvPr>
            <a:videoFile r:link="rId1"/>
          </p:nvPr>
        </p:nvPicPr>
        <p:blipFill>
          <a:blip r:embed="rId3"/>
          <a:stretch>
            <a:fillRect/>
          </a:stretch>
        </p:blipFill>
        <p:spPr>
          <a:xfrm>
            <a:off x="1684500" y="1113182"/>
            <a:ext cx="8519675" cy="4792317"/>
          </a:xfrm>
          <a:prstGeom prst="rect">
            <a:avLst/>
          </a:prstGeom>
        </p:spPr>
      </p:pic>
    </p:spTree>
    <p:extLst>
      <p:ext uri="{BB962C8B-B14F-4D97-AF65-F5344CB8AC3E}">
        <p14:creationId xmlns:p14="http://schemas.microsoft.com/office/powerpoint/2010/main" val="197492958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16</a:t>
            </a:r>
          </a:p>
        </p:txBody>
      </p:sp>
      <p:sp>
        <p:nvSpPr>
          <p:cNvPr id="2" name="Rectángulo 1">
            <a:extLst>
              <a:ext uri="{FF2B5EF4-FFF2-40B4-BE49-F238E27FC236}">
                <a16:creationId xmlns:a16="http://schemas.microsoft.com/office/drawing/2014/main" id="{6D6215A4-675A-4054-9D91-6AE4DB57B615}"/>
              </a:ext>
            </a:extLst>
          </p:cNvPr>
          <p:cNvSpPr/>
          <p:nvPr/>
        </p:nvSpPr>
        <p:spPr>
          <a:xfrm>
            <a:off x="4566574" y="3044279"/>
            <a:ext cx="3433825" cy="1015663"/>
          </a:xfrm>
          <a:prstGeom prst="rect">
            <a:avLst/>
          </a:prstGeom>
        </p:spPr>
        <p:txBody>
          <a:bodyPr wrap="none">
            <a:spAutoFit/>
          </a:bodyPr>
          <a:lstStyle/>
          <a:p>
            <a:r>
              <a:rPr lang="en-US" sz="6000" dirty="0">
                <a:solidFill>
                  <a:schemeClr val="accent2">
                    <a:lumMod val="75000"/>
                  </a:schemeClr>
                </a:solidFill>
                <a:latin typeface="Constantia" panose="02030602050306030303" pitchFamily="18" charset="0"/>
              </a:rPr>
              <a:t>1 Nephi 15</a:t>
            </a:r>
          </a:p>
        </p:txBody>
      </p:sp>
    </p:spTree>
    <p:extLst>
      <p:ext uri="{BB962C8B-B14F-4D97-AF65-F5344CB8AC3E}">
        <p14:creationId xmlns:p14="http://schemas.microsoft.com/office/powerpoint/2010/main" val="3452167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16</a:t>
            </a:r>
          </a:p>
        </p:txBody>
      </p:sp>
      <p:sp>
        <p:nvSpPr>
          <p:cNvPr id="2" name="Rectángulo 1">
            <a:extLst>
              <a:ext uri="{FF2B5EF4-FFF2-40B4-BE49-F238E27FC236}">
                <a16:creationId xmlns:a16="http://schemas.microsoft.com/office/drawing/2014/main" id="{8968CB74-E217-40FE-A563-A27C85C3D7F3}"/>
              </a:ext>
            </a:extLst>
          </p:cNvPr>
          <p:cNvSpPr/>
          <p:nvPr/>
        </p:nvSpPr>
        <p:spPr>
          <a:xfrm>
            <a:off x="1046921" y="928516"/>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15:1–11</a:t>
            </a:r>
          </a:p>
        </p:txBody>
      </p:sp>
      <p:sp>
        <p:nvSpPr>
          <p:cNvPr id="4" name="Rectángulo 3">
            <a:extLst>
              <a:ext uri="{FF2B5EF4-FFF2-40B4-BE49-F238E27FC236}">
                <a16:creationId xmlns:a16="http://schemas.microsoft.com/office/drawing/2014/main" id="{46FF121B-47EC-40A6-8E4B-95CE38337FD7}"/>
              </a:ext>
            </a:extLst>
          </p:cNvPr>
          <p:cNvSpPr/>
          <p:nvPr/>
        </p:nvSpPr>
        <p:spPr>
          <a:xfrm>
            <a:off x="2133600" y="2136338"/>
            <a:ext cx="7924800" cy="2585323"/>
          </a:xfrm>
          <a:prstGeom prst="rect">
            <a:avLst/>
          </a:prstGeom>
        </p:spPr>
        <p:txBody>
          <a:bodyPr wrap="square">
            <a:spAutoFit/>
          </a:bodyPr>
          <a:lstStyle/>
          <a:p>
            <a:pPr algn="ctr"/>
            <a:r>
              <a:rPr lang="en-US" sz="5400" dirty="0">
                <a:solidFill>
                  <a:schemeClr val="accent3">
                    <a:lumMod val="50000"/>
                  </a:schemeClr>
                </a:solidFill>
                <a:latin typeface="Cambria Math" panose="02040503050406030204" pitchFamily="18" charset="0"/>
                <a:ea typeface="Cambria Math" panose="02040503050406030204" pitchFamily="18" charset="0"/>
                <a:cs typeface="AngsanaUPC" panose="02020603050405020304" pitchFamily="18" charset="-34"/>
              </a:rPr>
              <a:t>“Nephi’s brothers complain that they cannot understand Lehi’s vision”</a:t>
            </a:r>
          </a:p>
        </p:txBody>
      </p:sp>
    </p:spTree>
    <p:extLst>
      <p:ext uri="{BB962C8B-B14F-4D97-AF65-F5344CB8AC3E}">
        <p14:creationId xmlns:p14="http://schemas.microsoft.com/office/powerpoint/2010/main" val="2999946147"/>
      </p:ext>
    </p:extLst>
  </p:cSld>
  <p:clrMapOvr>
    <a:masterClrMapping/>
  </p:clrMapOvr>
  <mc:AlternateContent xmlns:mc="http://schemas.openxmlformats.org/markup-compatibility/2006">
    <mc:Choice xmlns:p14="http://schemas.microsoft.com/office/powerpoint/2010/main" Requires="p14">
      <p:transition spd="slow" p14:dur="1750">
        <p:zoom/>
      </p:transition>
    </mc:Choice>
    <mc:Fallback>
      <p:transition spd="slow">
        <p:zo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6687C1C-0B4F-4774-99D5-5FFF6725F957}"/>
              </a:ext>
            </a:extLst>
          </p:cNvPr>
          <p:cNvSpPr/>
          <p:nvPr/>
        </p:nvSpPr>
        <p:spPr>
          <a:xfrm>
            <a:off x="887890" y="1308889"/>
            <a:ext cx="2069802" cy="74519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CD245A73-8D66-44B7-9EC0-B288A00E9C59}"/>
              </a:ext>
            </a:extLst>
          </p:cNvPr>
          <p:cNvSpPr/>
          <p:nvPr/>
        </p:nvSpPr>
        <p:spPr>
          <a:xfrm>
            <a:off x="887892" y="1686668"/>
            <a:ext cx="9621079" cy="1591991"/>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16</a:t>
            </a:r>
          </a:p>
        </p:txBody>
      </p:sp>
      <p:sp>
        <p:nvSpPr>
          <p:cNvPr id="2" name="Rectángulo 1">
            <a:extLst>
              <a:ext uri="{FF2B5EF4-FFF2-40B4-BE49-F238E27FC236}">
                <a16:creationId xmlns:a16="http://schemas.microsoft.com/office/drawing/2014/main" id="{D37F2CF9-F124-4E11-A019-10195623A1A8}"/>
              </a:ext>
            </a:extLst>
          </p:cNvPr>
          <p:cNvSpPr/>
          <p:nvPr/>
        </p:nvSpPr>
        <p:spPr>
          <a:xfrm>
            <a:off x="887895" y="790016"/>
            <a:ext cx="9819862"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relationship have you seen between the effort you make and the results that follow?</a:t>
            </a:r>
          </a:p>
        </p:txBody>
      </p:sp>
      <p:sp>
        <p:nvSpPr>
          <p:cNvPr id="4" name="Rectángulo 3">
            <a:extLst>
              <a:ext uri="{FF2B5EF4-FFF2-40B4-BE49-F238E27FC236}">
                <a16:creationId xmlns:a16="http://schemas.microsoft.com/office/drawing/2014/main" id="{FC6A211A-369A-43AA-BDE3-BBA4A8FE239F}"/>
              </a:ext>
            </a:extLst>
          </p:cNvPr>
          <p:cNvSpPr/>
          <p:nvPr/>
        </p:nvSpPr>
        <p:spPr>
          <a:xfrm>
            <a:off x="887895" y="1308889"/>
            <a:ext cx="20697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15:1-2, 7 </a:t>
            </a:r>
          </a:p>
        </p:txBody>
      </p:sp>
      <p:sp>
        <p:nvSpPr>
          <p:cNvPr id="5" name="Rectángulo 4">
            <a:extLst>
              <a:ext uri="{FF2B5EF4-FFF2-40B4-BE49-F238E27FC236}">
                <a16:creationId xmlns:a16="http://schemas.microsoft.com/office/drawing/2014/main" id="{28EE4F81-0782-419C-B2C3-C59B6BA741E3}"/>
              </a:ext>
            </a:extLst>
          </p:cNvPr>
          <p:cNvSpPr/>
          <p:nvPr/>
        </p:nvSpPr>
        <p:spPr>
          <a:xfrm>
            <a:off x="887894" y="1678221"/>
            <a:ext cx="9621079" cy="1631216"/>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it came to pass that after I, Nephi, had been carried away in the Spirit, and seen all these things, I returned to the tent of my father.</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it came to pass that I beheld my brethren, and they were disputing one with another concerning the things which my father had spoken unto them.</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they said: Behold, we cannot understand the words which our father hath spoken concerning the natural branches of the olive tree, and also concerning the Gentiles.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805B1F4C-7627-4FFF-BF55-5F0882B07BD7}"/>
              </a:ext>
            </a:extLst>
          </p:cNvPr>
          <p:cNvSpPr/>
          <p:nvPr/>
        </p:nvSpPr>
        <p:spPr>
          <a:xfrm>
            <a:off x="887890" y="3471772"/>
            <a:ext cx="663934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Nephi find when he returned to his father’s tent?</a:t>
            </a:r>
          </a:p>
        </p:txBody>
      </p:sp>
      <p:sp>
        <p:nvSpPr>
          <p:cNvPr id="7" name="Rectángulo 6">
            <a:extLst>
              <a:ext uri="{FF2B5EF4-FFF2-40B4-BE49-F238E27FC236}">
                <a16:creationId xmlns:a16="http://schemas.microsoft.com/office/drawing/2014/main" id="{DC253379-3660-45BB-92D3-19EE5F8424CE}"/>
              </a:ext>
            </a:extLst>
          </p:cNvPr>
          <p:cNvSpPr/>
          <p:nvPr/>
        </p:nvSpPr>
        <p:spPr>
          <a:xfrm>
            <a:off x="887890" y="4148499"/>
            <a:ext cx="593143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were Nephi’s brothers disputing about? Why?</a:t>
            </a:r>
          </a:p>
        </p:txBody>
      </p:sp>
    </p:spTree>
    <p:extLst>
      <p:ext uri="{BB962C8B-B14F-4D97-AF65-F5344CB8AC3E}">
        <p14:creationId xmlns:p14="http://schemas.microsoft.com/office/powerpoint/2010/main" val="4524577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5FB98A64-B24A-4209-A353-75E44E9BEF0F}"/>
              </a:ext>
            </a:extLst>
          </p:cNvPr>
          <p:cNvSpPr/>
          <p:nvPr/>
        </p:nvSpPr>
        <p:spPr>
          <a:xfrm>
            <a:off x="793776" y="3425414"/>
            <a:ext cx="1556836" cy="42061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9309637B-5611-4426-A7CB-86EF33402165}"/>
              </a:ext>
            </a:extLst>
          </p:cNvPr>
          <p:cNvSpPr/>
          <p:nvPr/>
        </p:nvSpPr>
        <p:spPr>
          <a:xfrm>
            <a:off x="767018" y="1008096"/>
            <a:ext cx="991262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were Nephi’s brothers having difficulty understanding the things Lehi taught them?</a:t>
            </a:r>
          </a:p>
        </p:txBody>
      </p:sp>
      <p:sp>
        <p:nvSpPr>
          <p:cNvPr id="12" name="Rectángulo: esquinas redondeadas 11">
            <a:extLst>
              <a:ext uri="{FF2B5EF4-FFF2-40B4-BE49-F238E27FC236}">
                <a16:creationId xmlns:a16="http://schemas.microsoft.com/office/drawing/2014/main" id="{F399A5F8-9F75-49DE-A012-C79A7BB9CC41}"/>
              </a:ext>
            </a:extLst>
          </p:cNvPr>
          <p:cNvSpPr/>
          <p:nvPr/>
        </p:nvSpPr>
        <p:spPr>
          <a:xfrm>
            <a:off x="793776" y="3760609"/>
            <a:ext cx="5631735" cy="36732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ángulo 6">
            <a:extLst>
              <a:ext uri="{FF2B5EF4-FFF2-40B4-BE49-F238E27FC236}">
                <a16:creationId xmlns:a16="http://schemas.microsoft.com/office/drawing/2014/main" id="{BDEFD1FE-D727-43A3-82D7-5ACC7E54EF92}"/>
              </a:ext>
            </a:extLst>
          </p:cNvPr>
          <p:cNvSpPr/>
          <p:nvPr/>
        </p:nvSpPr>
        <p:spPr>
          <a:xfrm>
            <a:off x="768622" y="679536"/>
            <a:ext cx="1556836" cy="74651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49FE105F-A7F4-4189-961C-21B838A1E16A}"/>
              </a:ext>
            </a:extLst>
          </p:cNvPr>
          <p:cNvSpPr/>
          <p:nvPr/>
        </p:nvSpPr>
        <p:spPr>
          <a:xfrm>
            <a:off x="767018" y="1000249"/>
            <a:ext cx="9912625" cy="92333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16</a:t>
            </a:r>
          </a:p>
        </p:txBody>
      </p:sp>
      <p:sp>
        <p:nvSpPr>
          <p:cNvPr id="4" name="Rectángulo 3">
            <a:extLst>
              <a:ext uri="{FF2B5EF4-FFF2-40B4-BE49-F238E27FC236}">
                <a16:creationId xmlns:a16="http://schemas.microsoft.com/office/drawing/2014/main" id="{DB5A7C3F-06C7-44ED-AC50-291FE8FE50CD}"/>
              </a:ext>
            </a:extLst>
          </p:cNvPr>
          <p:cNvSpPr/>
          <p:nvPr/>
        </p:nvSpPr>
        <p:spPr>
          <a:xfrm>
            <a:off x="768623" y="1000249"/>
            <a:ext cx="9912627"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For he truly spake many great things unto them, which were hard to be understood, save a man should inquire of the Lord; and they being hard in their hearts, therefore they did not look unto the Lord as they ought.</a:t>
            </a:r>
          </a:p>
        </p:txBody>
      </p:sp>
      <p:sp>
        <p:nvSpPr>
          <p:cNvPr id="5" name="Rectángulo 4">
            <a:extLst>
              <a:ext uri="{FF2B5EF4-FFF2-40B4-BE49-F238E27FC236}">
                <a16:creationId xmlns:a16="http://schemas.microsoft.com/office/drawing/2014/main" id="{3E05D670-0A83-4B12-9822-F3ABC515462D}"/>
              </a:ext>
            </a:extLst>
          </p:cNvPr>
          <p:cNvSpPr/>
          <p:nvPr/>
        </p:nvSpPr>
        <p:spPr>
          <a:xfrm>
            <a:off x="732332" y="683460"/>
            <a:ext cx="155683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15:3</a:t>
            </a:r>
          </a:p>
        </p:txBody>
      </p:sp>
      <p:sp>
        <p:nvSpPr>
          <p:cNvPr id="8" name="Rectángulo 7">
            <a:extLst>
              <a:ext uri="{FF2B5EF4-FFF2-40B4-BE49-F238E27FC236}">
                <a16:creationId xmlns:a16="http://schemas.microsoft.com/office/drawing/2014/main" id="{3C7C45C2-4E29-4616-9B94-27E04D617682}"/>
              </a:ext>
            </a:extLst>
          </p:cNvPr>
          <p:cNvSpPr/>
          <p:nvPr/>
        </p:nvSpPr>
        <p:spPr>
          <a:xfrm>
            <a:off x="793776" y="2821403"/>
            <a:ext cx="492955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Nephi do to learn spiritual truths?</a:t>
            </a:r>
          </a:p>
        </p:txBody>
      </p:sp>
      <p:sp>
        <p:nvSpPr>
          <p:cNvPr id="9" name="Rectángulo 8">
            <a:extLst>
              <a:ext uri="{FF2B5EF4-FFF2-40B4-BE49-F238E27FC236}">
                <a16:creationId xmlns:a16="http://schemas.microsoft.com/office/drawing/2014/main" id="{62C2D8B1-534F-41B5-9522-49BF1789C96D}"/>
              </a:ext>
            </a:extLst>
          </p:cNvPr>
          <p:cNvSpPr/>
          <p:nvPr/>
        </p:nvSpPr>
        <p:spPr>
          <a:xfrm>
            <a:off x="793776" y="3425414"/>
            <a:ext cx="15568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15:8</a:t>
            </a:r>
          </a:p>
        </p:txBody>
      </p:sp>
      <p:sp>
        <p:nvSpPr>
          <p:cNvPr id="10" name="Rectángulo 9">
            <a:extLst>
              <a:ext uri="{FF2B5EF4-FFF2-40B4-BE49-F238E27FC236}">
                <a16:creationId xmlns:a16="http://schemas.microsoft.com/office/drawing/2014/main" id="{4F5DCF58-832E-4841-BA24-ADD65902583A}"/>
              </a:ext>
            </a:extLst>
          </p:cNvPr>
          <p:cNvSpPr/>
          <p:nvPr/>
        </p:nvSpPr>
        <p:spPr>
          <a:xfrm>
            <a:off x="793776" y="3758597"/>
            <a:ext cx="5631735"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And I said unto them: Have ye inquired of the Lord?</a:t>
            </a:r>
          </a:p>
        </p:txBody>
      </p:sp>
      <p:sp>
        <p:nvSpPr>
          <p:cNvPr id="11" name="Rectángulo 10">
            <a:extLst>
              <a:ext uri="{FF2B5EF4-FFF2-40B4-BE49-F238E27FC236}">
                <a16:creationId xmlns:a16="http://schemas.microsoft.com/office/drawing/2014/main" id="{452404E6-9FD7-4C10-85A6-4FF87808B355}"/>
              </a:ext>
            </a:extLst>
          </p:cNvPr>
          <p:cNvSpPr/>
          <p:nvPr/>
        </p:nvSpPr>
        <p:spPr>
          <a:xfrm>
            <a:off x="793776" y="4392175"/>
            <a:ext cx="89465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was it natural for him to ask his brothers if they had inquired of the Lord?</a:t>
            </a:r>
          </a:p>
        </p:txBody>
      </p:sp>
    </p:spTree>
    <p:extLst>
      <p:ext uri="{BB962C8B-B14F-4D97-AF65-F5344CB8AC3E}">
        <p14:creationId xmlns:p14="http://schemas.microsoft.com/office/powerpoint/2010/main" val="2377289769"/>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2.59259E-6 L -1.04167E-6 0.17593 " pathEditMode="relative" rAng="0" ptsTypes="AA">
                                      <p:cBhvr>
                                        <p:cTn id="6" dur="2000" fill="hold"/>
                                        <p:tgtEl>
                                          <p:spTgt spid="2"/>
                                        </p:tgtEl>
                                        <p:attrNameLst>
                                          <p:attrName>ppt_x</p:attrName>
                                          <p:attrName>ppt_y</p:attrName>
                                        </p:attrNameLst>
                                      </p:cBhvr>
                                      <p:rCtr x="0" y="8796"/>
                                    </p:animMotion>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fltVal val="0"/>
                                          </p:val>
                                        </p:tav>
                                        <p:tav tm="100000">
                                          <p:val>
                                            <p:strVal val="#ppt_w"/>
                                          </p:val>
                                        </p:tav>
                                      </p:tavLst>
                                    </p:anim>
                                    <p:anim calcmode="lin" valueType="num">
                                      <p:cBhvr>
                                        <p:cTn id="31" dur="1000" fill="hold"/>
                                        <p:tgtEl>
                                          <p:spTgt spid="11"/>
                                        </p:tgtEl>
                                        <p:attrNameLst>
                                          <p:attrName>ppt_h</p:attrName>
                                        </p:attrNameLst>
                                      </p:cBhvr>
                                      <p:tavLst>
                                        <p:tav tm="0">
                                          <p:val>
                                            <p:fltVal val="0"/>
                                          </p:val>
                                        </p:tav>
                                        <p:tav tm="100000">
                                          <p:val>
                                            <p:strVal val="#ppt_h"/>
                                          </p:val>
                                        </p:tav>
                                      </p:tavLst>
                                    </p:anim>
                                    <p:anim calcmode="lin" valueType="num">
                                      <p:cBhvr>
                                        <p:cTn id="32" dur="1000" fill="hold"/>
                                        <p:tgtEl>
                                          <p:spTgt spid="11"/>
                                        </p:tgtEl>
                                        <p:attrNameLst>
                                          <p:attrName>style.rotation</p:attrName>
                                        </p:attrNameLst>
                                      </p:cBhvr>
                                      <p:tavLst>
                                        <p:tav tm="0">
                                          <p:val>
                                            <p:fltVal val="90"/>
                                          </p:val>
                                        </p:tav>
                                        <p:tav tm="100000">
                                          <p:val>
                                            <p:fltVal val="0"/>
                                          </p:val>
                                        </p:tav>
                                      </p:tavLst>
                                    </p:anim>
                                    <p:animEffect transition="in" filter="fade">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12" grpId="0" animBg="1"/>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5ABFCAB-D99D-4B28-A752-328C35C044CF}"/>
              </a:ext>
            </a:extLst>
          </p:cNvPr>
          <p:cNvSpPr/>
          <p:nvPr/>
        </p:nvSpPr>
        <p:spPr>
          <a:xfrm>
            <a:off x="951584" y="5210841"/>
            <a:ext cx="98091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counsel did Nephi give his brothers to help them understand their father’s words and receive answers from God?</a:t>
            </a:r>
          </a:p>
        </p:txBody>
      </p:sp>
      <p:sp>
        <p:nvSpPr>
          <p:cNvPr id="15" name="Rectángulo 14">
            <a:extLst>
              <a:ext uri="{FF2B5EF4-FFF2-40B4-BE49-F238E27FC236}">
                <a16:creationId xmlns:a16="http://schemas.microsoft.com/office/drawing/2014/main" id="{80CB16F9-F93A-4801-AED5-603C177A5885}"/>
              </a:ext>
            </a:extLst>
          </p:cNvPr>
          <p:cNvSpPr/>
          <p:nvPr/>
        </p:nvSpPr>
        <p:spPr>
          <a:xfrm>
            <a:off x="958806" y="3287234"/>
            <a:ext cx="1992918" cy="74519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7ECCEA55-B60A-41E8-A6CA-9EC210022094}"/>
              </a:ext>
            </a:extLst>
          </p:cNvPr>
          <p:cNvSpPr/>
          <p:nvPr/>
        </p:nvSpPr>
        <p:spPr>
          <a:xfrm>
            <a:off x="938332" y="858989"/>
            <a:ext cx="1659094" cy="74519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C9AB06C5-F94E-4C14-92AA-89390C03CD7C}"/>
              </a:ext>
            </a:extLst>
          </p:cNvPr>
          <p:cNvSpPr/>
          <p:nvPr/>
        </p:nvSpPr>
        <p:spPr>
          <a:xfrm>
            <a:off x="958806" y="3739202"/>
            <a:ext cx="9809179" cy="1410922"/>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D0168BC9-3BF4-47F0-BF6E-A89EA5B4E260}"/>
              </a:ext>
            </a:extLst>
          </p:cNvPr>
          <p:cNvSpPr/>
          <p:nvPr/>
        </p:nvSpPr>
        <p:spPr>
          <a:xfrm>
            <a:off x="944365" y="1231588"/>
            <a:ext cx="9008018" cy="435592"/>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16</a:t>
            </a:r>
          </a:p>
        </p:txBody>
      </p:sp>
      <p:sp>
        <p:nvSpPr>
          <p:cNvPr id="2" name="Rectángulo 1">
            <a:extLst>
              <a:ext uri="{FF2B5EF4-FFF2-40B4-BE49-F238E27FC236}">
                <a16:creationId xmlns:a16="http://schemas.microsoft.com/office/drawing/2014/main" id="{72B6D4F4-4BC5-429F-832B-D4F856B8D59B}"/>
              </a:ext>
            </a:extLst>
          </p:cNvPr>
          <p:cNvSpPr/>
          <p:nvPr/>
        </p:nvSpPr>
        <p:spPr>
          <a:xfrm>
            <a:off x="944365" y="1231588"/>
            <a:ext cx="9339322"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they said unto me: We have not; for the Lord maketh no such thing known unto us.</a:t>
            </a:r>
          </a:p>
        </p:txBody>
      </p:sp>
      <p:sp>
        <p:nvSpPr>
          <p:cNvPr id="4" name="Rectángulo 3">
            <a:extLst>
              <a:ext uri="{FF2B5EF4-FFF2-40B4-BE49-F238E27FC236}">
                <a16:creationId xmlns:a16="http://schemas.microsoft.com/office/drawing/2014/main" id="{2C21CC5D-B5DA-4FD2-ADFF-84D5722AB3B4}"/>
              </a:ext>
            </a:extLst>
          </p:cNvPr>
          <p:cNvSpPr/>
          <p:nvPr/>
        </p:nvSpPr>
        <p:spPr>
          <a:xfrm>
            <a:off x="944365" y="888760"/>
            <a:ext cx="15568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15:9</a:t>
            </a:r>
          </a:p>
        </p:txBody>
      </p:sp>
      <p:sp>
        <p:nvSpPr>
          <p:cNvPr id="5" name="Rectángulo 4">
            <a:extLst>
              <a:ext uri="{FF2B5EF4-FFF2-40B4-BE49-F238E27FC236}">
                <a16:creationId xmlns:a16="http://schemas.microsoft.com/office/drawing/2014/main" id="{5CF8A75F-1786-43BC-A2D4-DD2C190B7E73}"/>
              </a:ext>
            </a:extLst>
          </p:cNvPr>
          <p:cNvSpPr/>
          <p:nvPr/>
        </p:nvSpPr>
        <p:spPr>
          <a:xfrm>
            <a:off x="951585" y="1833266"/>
            <a:ext cx="7444261" cy="369332"/>
          </a:xfrm>
          <a:prstGeom prst="rect">
            <a:avLst/>
          </a:prstGeom>
        </p:spPr>
        <p:txBody>
          <a:bodyPr wrap="square">
            <a:spAutoFit/>
          </a:bodyPr>
          <a:lstStyle/>
          <a:p>
            <a:pPr algn="just"/>
            <a:r>
              <a:rPr lang="en-US" i="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have not; for the Lord maketh no such thing known unto us.</a:t>
            </a:r>
          </a:p>
        </p:txBody>
      </p:sp>
      <p:sp>
        <p:nvSpPr>
          <p:cNvPr id="6" name="Rectángulo 5">
            <a:extLst>
              <a:ext uri="{FF2B5EF4-FFF2-40B4-BE49-F238E27FC236}">
                <a16:creationId xmlns:a16="http://schemas.microsoft.com/office/drawing/2014/main" id="{20287F0A-AAA1-4869-A4F9-031C8DDD50F6}"/>
              </a:ext>
            </a:extLst>
          </p:cNvPr>
          <p:cNvSpPr/>
          <p:nvPr/>
        </p:nvSpPr>
        <p:spPr>
          <a:xfrm>
            <a:off x="951585" y="2434944"/>
            <a:ext cx="44117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had Nephi’s brothers not done?</a:t>
            </a:r>
          </a:p>
        </p:txBody>
      </p:sp>
      <p:sp>
        <p:nvSpPr>
          <p:cNvPr id="7" name="Rectángulo 6">
            <a:extLst>
              <a:ext uri="{FF2B5EF4-FFF2-40B4-BE49-F238E27FC236}">
                <a16:creationId xmlns:a16="http://schemas.microsoft.com/office/drawing/2014/main" id="{C9D8C1F4-CE7F-447F-B630-D7EE7969BF57}"/>
              </a:ext>
            </a:extLst>
          </p:cNvPr>
          <p:cNvSpPr/>
          <p:nvPr/>
        </p:nvSpPr>
        <p:spPr>
          <a:xfrm>
            <a:off x="951585" y="2804276"/>
            <a:ext cx="8855024" cy="369332"/>
          </a:xfrm>
          <a:prstGeom prst="rect">
            <a:avLst/>
          </a:prstGeom>
        </p:spPr>
        <p:txBody>
          <a:bodyPr wrap="square">
            <a:spAutoFit/>
          </a:bodyPr>
          <a:lstStyle/>
          <a:p>
            <a:pPr algn="just"/>
            <a:r>
              <a:rPr lang="en-US" i="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have not inquired of the Lord; for the Lord maketh no such thing known unto us.</a:t>
            </a:r>
          </a:p>
        </p:txBody>
      </p:sp>
      <p:sp>
        <p:nvSpPr>
          <p:cNvPr id="8" name="Rectángulo 7">
            <a:extLst>
              <a:ext uri="{FF2B5EF4-FFF2-40B4-BE49-F238E27FC236}">
                <a16:creationId xmlns:a16="http://schemas.microsoft.com/office/drawing/2014/main" id="{57EDF56A-D709-42DF-9834-DE279B91F0F2}"/>
              </a:ext>
            </a:extLst>
          </p:cNvPr>
          <p:cNvSpPr/>
          <p:nvPr/>
        </p:nvSpPr>
        <p:spPr>
          <a:xfrm>
            <a:off x="944365" y="3358274"/>
            <a:ext cx="19929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15:10-11</a:t>
            </a:r>
          </a:p>
        </p:txBody>
      </p:sp>
      <p:sp>
        <p:nvSpPr>
          <p:cNvPr id="9" name="Rectángulo 8">
            <a:extLst>
              <a:ext uri="{FF2B5EF4-FFF2-40B4-BE49-F238E27FC236}">
                <a16:creationId xmlns:a16="http://schemas.microsoft.com/office/drawing/2014/main" id="{6392E8A9-53BF-426A-B234-C73348B3C0CC}"/>
              </a:ext>
            </a:extLst>
          </p:cNvPr>
          <p:cNvSpPr/>
          <p:nvPr/>
        </p:nvSpPr>
        <p:spPr>
          <a:xfrm>
            <a:off x="951585" y="3684393"/>
            <a:ext cx="9809180"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Behold, I said unto them: How is it that ye do not keep the commandments of the Lord? How is it that ye will perish, because of the hardness of your hearts?</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Do ye not remember the things which the Lord hath said?—If ye will not harden your hearts, and ask me in faith, believing that ye shall receive, with diligence in keeping my commandments, surely these things shall be made known unto you.</a:t>
            </a:r>
            <a:endParaRPr lang="en-US" b="0" i="0" dirty="0">
              <a:solidFill>
                <a:schemeClr val="bg1"/>
              </a:solidFill>
              <a:effectLst/>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2F81B6D5-AC03-4238-B93E-99673CB4AA24}"/>
              </a:ext>
            </a:extLst>
          </p:cNvPr>
          <p:cNvSpPr/>
          <p:nvPr/>
        </p:nvSpPr>
        <p:spPr>
          <a:xfrm>
            <a:off x="951584" y="5929485"/>
            <a:ext cx="45833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might we complete this statement?</a:t>
            </a:r>
          </a:p>
        </p:txBody>
      </p:sp>
    </p:spTree>
    <p:extLst>
      <p:ext uri="{BB962C8B-B14F-4D97-AF65-F5344CB8AC3E}">
        <p14:creationId xmlns:p14="http://schemas.microsoft.com/office/powerpoint/2010/main" val="303086769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80">
                                          <p:stCondLst>
                                            <p:cond delay="0"/>
                                          </p:stCondLst>
                                        </p:cTn>
                                        <p:tgtEl>
                                          <p:spTgt spid="6"/>
                                        </p:tgtEl>
                                      </p:cBhvr>
                                    </p:animEffect>
                                    <p:anim calcmode="lin" valueType="num">
                                      <p:cBhvr>
                                        <p:cTn id="1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2" dur="26">
                                          <p:stCondLst>
                                            <p:cond delay="650"/>
                                          </p:stCondLst>
                                        </p:cTn>
                                        <p:tgtEl>
                                          <p:spTgt spid="6"/>
                                        </p:tgtEl>
                                      </p:cBhvr>
                                      <p:to x="100000" y="60000"/>
                                    </p:animScale>
                                    <p:animScale>
                                      <p:cBhvr>
                                        <p:cTn id="23" dur="166" decel="50000">
                                          <p:stCondLst>
                                            <p:cond delay="676"/>
                                          </p:stCondLst>
                                        </p:cTn>
                                        <p:tgtEl>
                                          <p:spTgt spid="6"/>
                                        </p:tgtEl>
                                      </p:cBhvr>
                                      <p:to x="100000" y="100000"/>
                                    </p:animScale>
                                    <p:animScale>
                                      <p:cBhvr>
                                        <p:cTn id="24" dur="26">
                                          <p:stCondLst>
                                            <p:cond delay="1312"/>
                                          </p:stCondLst>
                                        </p:cTn>
                                        <p:tgtEl>
                                          <p:spTgt spid="6"/>
                                        </p:tgtEl>
                                      </p:cBhvr>
                                      <p:to x="100000" y="80000"/>
                                    </p:animScale>
                                    <p:animScale>
                                      <p:cBhvr>
                                        <p:cTn id="25" dur="166" decel="50000">
                                          <p:stCondLst>
                                            <p:cond delay="1338"/>
                                          </p:stCondLst>
                                        </p:cTn>
                                        <p:tgtEl>
                                          <p:spTgt spid="6"/>
                                        </p:tgtEl>
                                      </p:cBhvr>
                                      <p:to x="100000" y="100000"/>
                                    </p:animScale>
                                    <p:animScale>
                                      <p:cBhvr>
                                        <p:cTn id="26" dur="26">
                                          <p:stCondLst>
                                            <p:cond delay="1642"/>
                                          </p:stCondLst>
                                        </p:cTn>
                                        <p:tgtEl>
                                          <p:spTgt spid="6"/>
                                        </p:tgtEl>
                                      </p:cBhvr>
                                      <p:to x="100000" y="90000"/>
                                    </p:animScale>
                                    <p:animScale>
                                      <p:cBhvr>
                                        <p:cTn id="27" dur="166" decel="50000">
                                          <p:stCondLst>
                                            <p:cond delay="1668"/>
                                          </p:stCondLst>
                                        </p:cTn>
                                        <p:tgtEl>
                                          <p:spTgt spid="6"/>
                                        </p:tgtEl>
                                      </p:cBhvr>
                                      <p:to x="100000" y="100000"/>
                                    </p:animScale>
                                    <p:animScale>
                                      <p:cBhvr>
                                        <p:cTn id="28" dur="26">
                                          <p:stCondLst>
                                            <p:cond delay="1808"/>
                                          </p:stCondLst>
                                        </p:cTn>
                                        <p:tgtEl>
                                          <p:spTgt spid="6"/>
                                        </p:tgtEl>
                                      </p:cBhvr>
                                      <p:to x="100000" y="95000"/>
                                    </p:animScale>
                                    <p:animScale>
                                      <p:cBhvr>
                                        <p:cTn id="29" dur="166" decel="50000">
                                          <p:stCondLst>
                                            <p:cond delay="1834"/>
                                          </p:stCondLst>
                                        </p:cTn>
                                        <p:tgtEl>
                                          <p:spTgt spid="6"/>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p:cTn id="34"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1000" fill="hold"/>
                                        <p:tgtEl>
                                          <p:spTgt spid="10"/>
                                        </p:tgtEl>
                                        <p:attrNameLst>
                                          <p:attrName>ppt_w</p:attrName>
                                        </p:attrNameLst>
                                      </p:cBhvr>
                                      <p:tavLst>
                                        <p:tav tm="0">
                                          <p:val>
                                            <p:fltVal val="0"/>
                                          </p:val>
                                        </p:tav>
                                        <p:tav tm="100000">
                                          <p:val>
                                            <p:strVal val="#ppt_w"/>
                                          </p:val>
                                        </p:tav>
                                      </p:tavLst>
                                    </p:anim>
                                    <p:anim calcmode="lin" valueType="num">
                                      <p:cBhvr>
                                        <p:cTn id="66" dur="1000" fill="hold"/>
                                        <p:tgtEl>
                                          <p:spTgt spid="10"/>
                                        </p:tgtEl>
                                        <p:attrNameLst>
                                          <p:attrName>ppt_h</p:attrName>
                                        </p:attrNameLst>
                                      </p:cBhvr>
                                      <p:tavLst>
                                        <p:tav tm="0">
                                          <p:val>
                                            <p:fltVal val="0"/>
                                          </p:val>
                                        </p:tav>
                                        <p:tav tm="100000">
                                          <p:val>
                                            <p:strVal val="#ppt_h"/>
                                          </p:val>
                                        </p:tav>
                                      </p:tavLst>
                                    </p:anim>
                                    <p:anim calcmode="lin" valueType="num">
                                      <p:cBhvr>
                                        <p:cTn id="6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right)">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3" grpId="0" animBg="1"/>
      <p:bldP spid="5" grpId="0" build="p"/>
      <p:bldP spid="6" grpId="0"/>
      <p:bldP spid="7" grpId="0" build="p"/>
      <p:bldP spid="8"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16</a:t>
            </a:r>
          </a:p>
        </p:txBody>
      </p:sp>
      <p:sp>
        <p:nvSpPr>
          <p:cNvPr id="2" name="Rectángulo 1">
            <a:extLst>
              <a:ext uri="{FF2B5EF4-FFF2-40B4-BE49-F238E27FC236}">
                <a16:creationId xmlns:a16="http://schemas.microsoft.com/office/drawing/2014/main" id="{E9A4312D-103B-4F26-966A-4C450726E8D5}"/>
              </a:ext>
            </a:extLst>
          </p:cNvPr>
          <p:cNvSpPr/>
          <p:nvPr/>
        </p:nvSpPr>
        <p:spPr>
          <a:xfrm>
            <a:off x="2471530" y="2701248"/>
            <a:ext cx="7248939" cy="1384995"/>
          </a:xfrm>
          <a:prstGeom prst="rect">
            <a:avLst/>
          </a:prstGeom>
        </p:spPr>
        <p:txBody>
          <a:bodyPr wrap="square">
            <a:spAutoFit/>
          </a:bodyPr>
          <a:lstStyle/>
          <a:p>
            <a:pPr algn="ctr"/>
            <a:r>
              <a:rPr lang="en-US" sz="2800" dirty="0">
                <a:solidFill>
                  <a:schemeClr val="accent3">
                    <a:lumMod val="75000"/>
                  </a:schemeClr>
                </a:solidFill>
                <a:latin typeface="Arial" panose="020B0604020202020204" pitchFamily="34" charset="0"/>
                <a:cs typeface="Arial" panose="020B0604020202020204" pitchFamily="34" charset="0"/>
              </a:rPr>
              <a:t>If we inquire of the Lord in faith and obey His commandments, then we will be prepared to receive revelation and guidance from Him.</a:t>
            </a:r>
          </a:p>
        </p:txBody>
      </p:sp>
    </p:spTree>
    <p:extLst>
      <p:ext uri="{BB962C8B-B14F-4D97-AF65-F5344CB8AC3E}">
        <p14:creationId xmlns:p14="http://schemas.microsoft.com/office/powerpoint/2010/main" val="167991126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animEffect transition="in" filter="fade">
                                      <p:cBhvr>
                                        <p:cTn id="9"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16</a:t>
            </a:r>
          </a:p>
        </p:txBody>
      </p:sp>
      <p:sp>
        <p:nvSpPr>
          <p:cNvPr id="2" name="Rectángulo 1">
            <a:extLst>
              <a:ext uri="{FF2B5EF4-FFF2-40B4-BE49-F238E27FC236}">
                <a16:creationId xmlns:a16="http://schemas.microsoft.com/office/drawing/2014/main" id="{2DD4FB0B-E2BB-4FC1-909B-682EC591FF8A}"/>
              </a:ext>
            </a:extLst>
          </p:cNvPr>
          <p:cNvSpPr/>
          <p:nvPr/>
        </p:nvSpPr>
        <p:spPr>
          <a:xfrm>
            <a:off x="1046921" y="743850"/>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15:12-20</a:t>
            </a:r>
          </a:p>
        </p:txBody>
      </p:sp>
      <p:sp>
        <p:nvSpPr>
          <p:cNvPr id="4" name="Rectángulo 3">
            <a:extLst>
              <a:ext uri="{FF2B5EF4-FFF2-40B4-BE49-F238E27FC236}">
                <a16:creationId xmlns:a16="http://schemas.microsoft.com/office/drawing/2014/main" id="{0171CB91-D977-44D3-AF8B-F3AD311C698C}"/>
              </a:ext>
            </a:extLst>
          </p:cNvPr>
          <p:cNvSpPr/>
          <p:nvPr/>
        </p:nvSpPr>
        <p:spPr>
          <a:xfrm>
            <a:off x="1823195" y="2705725"/>
            <a:ext cx="8545609" cy="1446550"/>
          </a:xfrm>
          <a:prstGeom prst="rect">
            <a:avLst/>
          </a:prstGeom>
        </p:spPr>
        <p:txBody>
          <a:bodyPr wrap="none">
            <a:spAutoFit/>
          </a:bodyPr>
          <a:lstStyle/>
          <a:p>
            <a:pPr algn="ctr"/>
            <a:r>
              <a:rPr lang="en-US" sz="4400" dirty="0">
                <a:solidFill>
                  <a:schemeClr val="accent3">
                    <a:lumMod val="50000"/>
                  </a:schemeClr>
                </a:solidFill>
                <a:latin typeface="Cambria Math" panose="02040503050406030204" pitchFamily="18" charset="0"/>
                <a:ea typeface="Cambria Math" panose="02040503050406030204" pitchFamily="18" charset="0"/>
              </a:rPr>
              <a:t>“Nephi explains the scattering and </a:t>
            </a:r>
          </a:p>
          <a:p>
            <a:pPr algn="ctr"/>
            <a:r>
              <a:rPr lang="en-US" sz="4400" dirty="0">
                <a:solidFill>
                  <a:schemeClr val="accent3">
                    <a:lumMod val="50000"/>
                  </a:schemeClr>
                </a:solidFill>
                <a:latin typeface="Cambria Math" panose="02040503050406030204" pitchFamily="18" charset="0"/>
                <a:ea typeface="Cambria Math" panose="02040503050406030204" pitchFamily="18" charset="0"/>
              </a:rPr>
              <a:t>gathering of Israel”</a:t>
            </a:r>
          </a:p>
        </p:txBody>
      </p:sp>
    </p:spTree>
    <p:extLst>
      <p:ext uri="{BB962C8B-B14F-4D97-AF65-F5344CB8AC3E}">
        <p14:creationId xmlns:p14="http://schemas.microsoft.com/office/powerpoint/2010/main" val="198569241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B05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16</a:t>
            </a:r>
          </a:p>
        </p:txBody>
      </p:sp>
      <p:sp>
        <p:nvSpPr>
          <p:cNvPr id="2" name="Rectángulo 1">
            <a:extLst>
              <a:ext uri="{FF2B5EF4-FFF2-40B4-BE49-F238E27FC236}">
                <a16:creationId xmlns:a16="http://schemas.microsoft.com/office/drawing/2014/main" id="{D219DB32-6D52-4CAA-A5F6-1A4D3E5A6442}"/>
              </a:ext>
            </a:extLst>
          </p:cNvPr>
          <p:cNvSpPr/>
          <p:nvPr/>
        </p:nvSpPr>
        <p:spPr>
          <a:xfrm>
            <a:off x="1046921" y="739926"/>
            <a:ext cx="205697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15:21–36</a:t>
            </a:r>
          </a:p>
        </p:txBody>
      </p:sp>
      <p:sp>
        <p:nvSpPr>
          <p:cNvPr id="4" name="Rectángulo 3">
            <a:extLst>
              <a:ext uri="{FF2B5EF4-FFF2-40B4-BE49-F238E27FC236}">
                <a16:creationId xmlns:a16="http://schemas.microsoft.com/office/drawing/2014/main" id="{D63EBBC2-289A-40BA-8EA4-0A0834CDD20F}"/>
              </a:ext>
            </a:extLst>
          </p:cNvPr>
          <p:cNvSpPr/>
          <p:nvPr/>
        </p:nvSpPr>
        <p:spPr>
          <a:xfrm>
            <a:off x="2478156" y="2367171"/>
            <a:ext cx="7235687" cy="2123658"/>
          </a:xfrm>
          <a:prstGeom prst="rect">
            <a:avLst/>
          </a:prstGeom>
        </p:spPr>
        <p:txBody>
          <a:bodyPr wrap="square">
            <a:spAutoFit/>
          </a:bodyPr>
          <a:lstStyle/>
          <a:p>
            <a:pPr algn="ctr"/>
            <a:r>
              <a:rPr lang="en-US" sz="4400" dirty="0">
                <a:solidFill>
                  <a:schemeClr val="accent3">
                    <a:lumMod val="50000"/>
                  </a:schemeClr>
                </a:solidFill>
                <a:effectLst>
                  <a:outerShdw blurRad="38100" dist="38100" dir="2700000" algn="tl">
                    <a:srgbClr val="000000">
                      <a:alpha val="43137"/>
                    </a:srgbClr>
                  </a:outerShdw>
                </a:effectLst>
              </a:rPr>
              <a:t>“Nephi answers his brothers’ questions about Lehi’s vision”</a:t>
            </a:r>
          </a:p>
        </p:txBody>
      </p:sp>
    </p:spTree>
    <p:extLst>
      <p:ext uri="{BB962C8B-B14F-4D97-AF65-F5344CB8AC3E}">
        <p14:creationId xmlns:p14="http://schemas.microsoft.com/office/powerpoint/2010/main" val="1614105489"/>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460</Words>
  <Application>Microsoft Office PowerPoint</Application>
  <PresentationFormat>Panorámica</PresentationFormat>
  <Paragraphs>57</Paragraphs>
  <Slides>12</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12</vt:i4>
      </vt:variant>
    </vt:vector>
  </HeadingPairs>
  <TitlesOfParts>
    <vt:vector size="22" baseType="lpstr">
      <vt:lpstr>Algerian</vt:lpstr>
      <vt:lpstr>Arial</vt:lpstr>
      <vt:lpstr>Calibri</vt:lpstr>
      <vt:lpstr>Cambria Math</vt:lpstr>
      <vt:lpstr>Century Gothic</vt:lpstr>
      <vt:lpstr>Constantia</vt:lpstr>
      <vt:lpstr>Ink Free</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6047</cp:revision>
  <dcterms:created xsi:type="dcterms:W3CDTF">2018-08-29T04:26:39Z</dcterms:created>
  <dcterms:modified xsi:type="dcterms:W3CDTF">2019-12-06T17:16:04Z</dcterms:modified>
</cp:coreProperties>
</file>