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43" r:id="rId3"/>
    <p:sldId id="544" r:id="rId4"/>
    <p:sldId id="545" r:id="rId5"/>
    <p:sldId id="546" r:id="rId6"/>
    <p:sldId id="547" r:id="rId7"/>
    <p:sldId id="548" r:id="rId8"/>
    <p:sldId id="549" r:id="rId9"/>
    <p:sldId id="550" r:id="rId10"/>
    <p:sldId id="551" r:id="rId11"/>
    <p:sldId id="552" r:id="rId12"/>
    <p:sldId id="55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4D6F0F"/>
    <a:srgbClr val="59C7E9"/>
    <a:srgbClr val="E97159"/>
    <a:srgbClr val="D88028"/>
    <a:srgbClr val="FFD757"/>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p:scale>
          <a:sx n="66" d="100"/>
          <a:sy n="66" d="100"/>
        </p:scale>
        <p:origin x="78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nlALmOx8Sk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2">
                    <a:lumMod val="60000"/>
                    <a:lumOff val="40000"/>
                  </a:schemeClr>
                </a:solidFill>
                <a:effectLst>
                  <a:outerShdw blurRad="38100" dist="38100" dir="2700000" algn="tl">
                    <a:srgbClr val="000000">
                      <a:alpha val="43137"/>
                    </a:srgbClr>
                  </a:outerShdw>
                </a:effectLst>
                <a:latin typeface="Angsana New" panose="02020603050405020304" pitchFamily="18" charset="-34"/>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3984840-F577-4EFF-9428-6F7BD3483BD7}"/>
              </a:ext>
            </a:extLst>
          </p:cNvPr>
          <p:cNvSpPr/>
          <p:nvPr/>
        </p:nvSpPr>
        <p:spPr>
          <a:xfrm>
            <a:off x="711244" y="822620"/>
            <a:ext cx="2072863" cy="62045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9A9637A-49CD-4B8E-BDE1-8BC90CD6797E}"/>
              </a:ext>
            </a:extLst>
          </p:cNvPr>
          <p:cNvSpPr/>
          <p:nvPr/>
        </p:nvSpPr>
        <p:spPr>
          <a:xfrm>
            <a:off x="711246" y="1191952"/>
            <a:ext cx="5981101" cy="3175703"/>
          </a:xfrm>
          <a:prstGeom prst="roundRect">
            <a:avLst>
              <a:gd name="adj" fmla="val 107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pic>
        <p:nvPicPr>
          <p:cNvPr id="4" name="Picture 2" descr="Resultado de imagen para 62231; Gospel Art Book, no. 41 lds Show the pictures Jesus Raising Jairus’s Daughter">
            <a:extLst>
              <a:ext uri="{FF2B5EF4-FFF2-40B4-BE49-F238E27FC236}">
                <a16:creationId xmlns:a16="http://schemas.microsoft.com/office/drawing/2014/main" id="{D2DB7920-1AEA-453C-B5E2-A5283075B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115" y="739926"/>
            <a:ext cx="3856384" cy="5863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AEB3C1B-6386-48A6-99BB-5245B4B3DE53}"/>
              </a:ext>
            </a:extLst>
          </p:cNvPr>
          <p:cNvSpPr/>
          <p:nvPr/>
        </p:nvSpPr>
        <p:spPr>
          <a:xfrm>
            <a:off x="711247" y="822620"/>
            <a:ext cx="19800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11:28,31</a:t>
            </a:r>
          </a:p>
        </p:txBody>
      </p:sp>
      <p:sp>
        <p:nvSpPr>
          <p:cNvPr id="5" name="Rectángulo 4">
            <a:extLst>
              <a:ext uri="{FF2B5EF4-FFF2-40B4-BE49-F238E27FC236}">
                <a16:creationId xmlns:a16="http://schemas.microsoft.com/office/drawing/2014/main" id="{802923EB-351C-4096-8521-83F589E1B496}"/>
              </a:ext>
            </a:extLst>
          </p:cNvPr>
          <p:cNvSpPr/>
          <p:nvPr/>
        </p:nvSpPr>
        <p:spPr>
          <a:xfrm>
            <a:off x="711247" y="1225278"/>
            <a:ext cx="5981101" cy="304698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I beheld that he went forth ministering unto the people, in power and great glory; and the multitudes were gathered together to hear him; and I beheld that they cast him out from among them.</a:t>
            </a:r>
          </a:p>
          <a:p>
            <a:pPr algn="just"/>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And he spake unto me again, saying: Look! And I looked, and I beheld the Lamb of God going forth among the children of men. And I beheld multitudes of people who were sick, and who were afflicted with all manner of diseases, and with devils and unclean spirits; and the angel spake and showed all these things unto me. And they were healed by the power of the Lamb of God; and the devils and the unclean spirits were cast out.</a:t>
            </a:r>
          </a:p>
        </p:txBody>
      </p:sp>
      <p:sp>
        <p:nvSpPr>
          <p:cNvPr id="6" name="Rectángulo 5">
            <a:extLst>
              <a:ext uri="{FF2B5EF4-FFF2-40B4-BE49-F238E27FC236}">
                <a16:creationId xmlns:a16="http://schemas.microsoft.com/office/drawing/2014/main" id="{39FF1104-FBE2-4CCF-87B2-E5C7CF332221}"/>
              </a:ext>
            </a:extLst>
          </p:cNvPr>
          <p:cNvSpPr/>
          <p:nvPr/>
        </p:nvSpPr>
        <p:spPr>
          <a:xfrm>
            <a:off x="711246" y="4509020"/>
            <a:ext cx="59811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did Nephi see the Savior ministering to and healing?</a:t>
            </a:r>
          </a:p>
        </p:txBody>
      </p:sp>
      <p:sp>
        <p:nvSpPr>
          <p:cNvPr id="7" name="Rectángulo 6">
            <a:extLst>
              <a:ext uri="{FF2B5EF4-FFF2-40B4-BE49-F238E27FC236}">
                <a16:creationId xmlns:a16="http://schemas.microsoft.com/office/drawing/2014/main" id="{5502D5AC-EF04-4E16-8D06-15A1D3794C82}"/>
              </a:ext>
            </a:extLst>
          </p:cNvPr>
          <p:cNvSpPr/>
          <p:nvPr/>
        </p:nvSpPr>
        <p:spPr>
          <a:xfrm>
            <a:off x="711246" y="5296716"/>
            <a:ext cx="5006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the Savior’s actions show His love?</a:t>
            </a:r>
          </a:p>
        </p:txBody>
      </p:sp>
    </p:spTree>
    <p:extLst>
      <p:ext uri="{BB962C8B-B14F-4D97-AF65-F5344CB8AC3E}">
        <p14:creationId xmlns:p14="http://schemas.microsoft.com/office/powerpoint/2010/main" val="119710767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8AC2DD1-C6EB-4E9E-8725-1C30C2E2330B}"/>
              </a:ext>
            </a:extLst>
          </p:cNvPr>
          <p:cNvSpPr/>
          <p:nvPr/>
        </p:nvSpPr>
        <p:spPr>
          <a:xfrm>
            <a:off x="794758" y="739926"/>
            <a:ext cx="2057038" cy="7465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9449AE1B-A83A-425E-8554-6F9BEF903D62}"/>
              </a:ext>
            </a:extLst>
          </p:cNvPr>
          <p:cNvSpPr/>
          <p:nvPr/>
        </p:nvSpPr>
        <p:spPr>
          <a:xfrm>
            <a:off x="794758" y="1156425"/>
            <a:ext cx="9886494" cy="1200329"/>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DD157CB4-E3F1-4FED-BB4C-84CC7994CC65}"/>
              </a:ext>
            </a:extLst>
          </p:cNvPr>
          <p:cNvSpPr/>
          <p:nvPr/>
        </p:nvSpPr>
        <p:spPr>
          <a:xfrm>
            <a:off x="794758" y="743850"/>
            <a:ext cx="20570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11:32-33 </a:t>
            </a:r>
          </a:p>
        </p:txBody>
      </p:sp>
      <p:sp>
        <p:nvSpPr>
          <p:cNvPr id="4" name="Rectángulo 3">
            <a:extLst>
              <a:ext uri="{FF2B5EF4-FFF2-40B4-BE49-F238E27FC236}">
                <a16:creationId xmlns:a16="http://schemas.microsoft.com/office/drawing/2014/main" id="{FA620906-AA69-4573-9633-E7CD7AC365E4}"/>
              </a:ext>
            </a:extLst>
          </p:cNvPr>
          <p:cNvSpPr/>
          <p:nvPr/>
        </p:nvSpPr>
        <p:spPr>
          <a:xfrm>
            <a:off x="794758" y="1113182"/>
            <a:ext cx="988649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And it came to pass that the angel spake unto me again, saying: Look! And I looked and beheld the Lamb of God, that he was taken by the people; yea, the Son of the everlasting God was judged of the world; and I saw and bear record.</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I, Nephi, saw that he was lifted up upon the cross and slain for the sins of the world.</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Resultado de imagen para The Crucifixion (62505; Gospel Art Book, no. 57).">
            <a:extLst>
              <a:ext uri="{FF2B5EF4-FFF2-40B4-BE49-F238E27FC236}">
                <a16:creationId xmlns:a16="http://schemas.microsoft.com/office/drawing/2014/main" id="{F7B5FC22-4B0E-4DE4-A8EC-5AAF8C9F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194" y="3060022"/>
            <a:ext cx="4033858" cy="355647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F2B3BA65-465F-475C-A877-30759CC66F40}"/>
              </a:ext>
            </a:extLst>
          </p:cNvPr>
          <p:cNvSpPr/>
          <p:nvPr/>
        </p:nvSpPr>
        <p:spPr>
          <a:xfrm>
            <a:off x="794758" y="2454904"/>
            <a:ext cx="6890758" cy="338554"/>
          </a:xfrm>
          <a:prstGeom prst="rect">
            <a:avLst/>
          </a:prstGeom>
        </p:spPr>
        <p:txBody>
          <a:bodyPr wrap="square">
            <a:spAutoFit/>
          </a:bodyPr>
          <a:lstStyle/>
          <a:p>
            <a:pPr algn="just"/>
            <a:r>
              <a:rPr lang="en-US" sz="1600" b="1" dirty="0">
                <a:solidFill>
                  <a:srgbClr val="FF0000"/>
                </a:solidFill>
                <a:latin typeface="Arial" panose="020B0604020202020204" pitchFamily="34" charset="0"/>
                <a:cs typeface="Arial" panose="020B0604020202020204" pitchFamily="34" charset="0"/>
              </a:rPr>
              <a:t>The condescension of Jesus Christ demonstrates God’s love for us. </a:t>
            </a:r>
          </a:p>
        </p:txBody>
      </p:sp>
    </p:spTree>
    <p:extLst>
      <p:ext uri="{BB962C8B-B14F-4D97-AF65-F5344CB8AC3E}">
        <p14:creationId xmlns:p14="http://schemas.microsoft.com/office/powerpoint/2010/main" val="2611458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pic>
        <p:nvPicPr>
          <p:cNvPr id="8" name="Elementos multimedia en línea 7" title="Jesus Is Scourged and Crucified">
            <a:hlinkClick r:id="" action="ppaction://media"/>
            <a:extLst>
              <a:ext uri="{FF2B5EF4-FFF2-40B4-BE49-F238E27FC236}">
                <a16:creationId xmlns:a16="http://schemas.microsoft.com/office/drawing/2014/main" id="{710533C5-DBCC-442A-8BEB-63242A877FF6}"/>
              </a:ext>
            </a:extLst>
          </p:cNvPr>
          <p:cNvPicPr>
            <a:picLocks noRot="1" noChangeAspect="1"/>
          </p:cNvPicPr>
          <p:nvPr>
            <a:videoFile r:link="rId1"/>
          </p:nvPr>
        </p:nvPicPr>
        <p:blipFill>
          <a:blip r:embed="rId3"/>
          <a:stretch>
            <a:fillRect/>
          </a:stretch>
        </p:blipFill>
        <p:spPr>
          <a:xfrm>
            <a:off x="1757840" y="1250043"/>
            <a:ext cx="8227988" cy="46282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0426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4" name="Rectángulo 3">
            <a:extLst>
              <a:ext uri="{FF2B5EF4-FFF2-40B4-BE49-F238E27FC236}">
                <a16:creationId xmlns:a16="http://schemas.microsoft.com/office/drawing/2014/main" id="{FCCD75B1-2614-4014-ABEA-DE680A33F8B1}"/>
              </a:ext>
            </a:extLst>
          </p:cNvPr>
          <p:cNvSpPr/>
          <p:nvPr/>
        </p:nvSpPr>
        <p:spPr>
          <a:xfrm>
            <a:off x="3747440" y="2921168"/>
            <a:ext cx="4697120" cy="1015663"/>
          </a:xfrm>
          <a:prstGeom prst="rect">
            <a:avLst/>
          </a:prstGeom>
        </p:spPr>
        <p:txBody>
          <a:bodyPr wrap="none">
            <a:spAutoFit/>
          </a:bodyPr>
          <a:lstStyle/>
          <a:p>
            <a:r>
              <a:rPr lang="en-US" sz="6000" b="1" dirty="0">
                <a:solidFill>
                  <a:srgbClr val="FF0000"/>
                </a:solidFill>
                <a:latin typeface="Ink Free" panose="03080402000500000000" pitchFamily="66" charset="0"/>
              </a:rPr>
              <a:t>1 Nephi 10–11</a:t>
            </a:r>
          </a:p>
        </p:txBody>
      </p:sp>
    </p:spTree>
    <p:extLst>
      <p:ext uri="{BB962C8B-B14F-4D97-AF65-F5344CB8AC3E}">
        <p14:creationId xmlns:p14="http://schemas.microsoft.com/office/powerpoint/2010/main" val="3077522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7EA4B9F1-6C93-4179-8377-8D2304B01DD6}"/>
              </a:ext>
            </a:extLst>
          </p:cNvPr>
          <p:cNvSpPr/>
          <p:nvPr/>
        </p:nvSpPr>
        <p:spPr>
          <a:xfrm>
            <a:off x="1046921"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10:1-16</a:t>
            </a:r>
          </a:p>
        </p:txBody>
      </p:sp>
      <p:sp>
        <p:nvSpPr>
          <p:cNvPr id="4" name="Rectángulo 3">
            <a:extLst>
              <a:ext uri="{FF2B5EF4-FFF2-40B4-BE49-F238E27FC236}">
                <a16:creationId xmlns:a16="http://schemas.microsoft.com/office/drawing/2014/main" id="{2C6B6631-6C2C-4609-8A9E-4A8562A1FD27}"/>
              </a:ext>
            </a:extLst>
          </p:cNvPr>
          <p:cNvSpPr/>
          <p:nvPr/>
        </p:nvSpPr>
        <p:spPr>
          <a:xfrm>
            <a:off x="2524349" y="2644170"/>
            <a:ext cx="7143302" cy="1569660"/>
          </a:xfrm>
          <a:prstGeom prst="rect">
            <a:avLst/>
          </a:prstGeom>
        </p:spPr>
        <p:txBody>
          <a:bodyPr wrap="none">
            <a:spAutoFit/>
          </a:bodyPr>
          <a:lstStyle/>
          <a:p>
            <a:pPr algn="ctr"/>
            <a:r>
              <a:rPr lang="en-US" sz="4800" dirty="0">
                <a:solidFill>
                  <a:srgbClr val="FF6600"/>
                </a:solidFill>
              </a:rPr>
              <a:t>“Lehi prophesies of the </a:t>
            </a:r>
          </a:p>
          <a:p>
            <a:pPr algn="ctr"/>
            <a:r>
              <a:rPr lang="en-US" sz="4800" dirty="0">
                <a:solidFill>
                  <a:srgbClr val="FF6600"/>
                </a:solidFill>
              </a:rPr>
              <a:t>Messiah”</a:t>
            </a:r>
          </a:p>
        </p:txBody>
      </p:sp>
    </p:spTree>
    <p:extLst>
      <p:ext uri="{BB962C8B-B14F-4D97-AF65-F5344CB8AC3E}">
        <p14:creationId xmlns:p14="http://schemas.microsoft.com/office/powerpoint/2010/main" val="202401027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94E7C4B-43F0-443B-AEC3-27266B22B55B}"/>
              </a:ext>
            </a:extLst>
          </p:cNvPr>
          <p:cNvSpPr/>
          <p:nvPr/>
        </p:nvSpPr>
        <p:spPr>
          <a:xfrm>
            <a:off x="937102" y="-802857"/>
            <a:ext cx="35317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would the Savior come?</a:t>
            </a:r>
          </a:p>
        </p:txBody>
      </p:sp>
      <p:sp>
        <p:nvSpPr>
          <p:cNvPr id="8" name="Rectángulo 7">
            <a:extLst>
              <a:ext uri="{FF2B5EF4-FFF2-40B4-BE49-F238E27FC236}">
                <a16:creationId xmlns:a16="http://schemas.microsoft.com/office/drawing/2014/main" id="{DFBC4295-E0FD-47C6-9E79-C6B2669EDCAF}"/>
              </a:ext>
            </a:extLst>
          </p:cNvPr>
          <p:cNvSpPr/>
          <p:nvPr/>
        </p:nvSpPr>
        <p:spPr>
          <a:xfrm>
            <a:off x="905042" y="743850"/>
            <a:ext cx="1797928" cy="5769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23EBFF0-DD59-49FE-A179-9ADCB818BF5D}"/>
              </a:ext>
            </a:extLst>
          </p:cNvPr>
          <p:cNvSpPr/>
          <p:nvPr/>
        </p:nvSpPr>
        <p:spPr>
          <a:xfrm>
            <a:off x="887704" y="1113182"/>
            <a:ext cx="9845465" cy="1754325"/>
          </a:xfrm>
          <a:prstGeom prst="roundRect">
            <a:avLst>
              <a:gd name="adj" fmla="val 107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2A5F48DD-1516-4732-96A1-42AD4CF57AC8}"/>
              </a:ext>
            </a:extLst>
          </p:cNvPr>
          <p:cNvSpPr/>
          <p:nvPr/>
        </p:nvSpPr>
        <p:spPr>
          <a:xfrm>
            <a:off x="915301" y="743850"/>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10:4-6</a:t>
            </a:r>
          </a:p>
        </p:txBody>
      </p:sp>
      <p:sp>
        <p:nvSpPr>
          <p:cNvPr id="4" name="Rectángulo 3">
            <a:extLst>
              <a:ext uri="{FF2B5EF4-FFF2-40B4-BE49-F238E27FC236}">
                <a16:creationId xmlns:a16="http://schemas.microsoft.com/office/drawing/2014/main" id="{057A8375-CD60-4E7F-9C3D-11EA7C604BE9}"/>
              </a:ext>
            </a:extLst>
          </p:cNvPr>
          <p:cNvSpPr/>
          <p:nvPr/>
        </p:nvSpPr>
        <p:spPr>
          <a:xfrm>
            <a:off x="915301" y="1113182"/>
            <a:ext cx="984546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Yea, even six hundred years from the time that my father left Jerusalem, a prophet would the Lord God raise up among the Jews—even a Messiah, or, in other words, a Savior of the world.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also spake concerning the prophets, how great a number had testified of these things, concerning this Messiah, of whom he had spoken, or this Redeemer of the world.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Wherefore, all mankind were in a lost and in a fallen state, and ever would be save they should rely on this Redeemer.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C825B4B-7B02-4FE5-8ED4-89CD8470B73E}"/>
              </a:ext>
            </a:extLst>
          </p:cNvPr>
          <p:cNvSpPr/>
          <p:nvPr/>
        </p:nvSpPr>
        <p:spPr>
          <a:xfrm>
            <a:off x="905042" y="3621161"/>
            <a:ext cx="74600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to mankind if they did not rely on the Savior?</a:t>
            </a:r>
          </a:p>
        </p:txBody>
      </p:sp>
    </p:spTree>
    <p:extLst>
      <p:ext uri="{BB962C8B-B14F-4D97-AF65-F5344CB8AC3E}">
        <p14:creationId xmlns:p14="http://schemas.microsoft.com/office/powerpoint/2010/main" val="188915613"/>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013 -0.09791 L 0.04193 0.07871 C 0.05144 0.11574 0.05678 0.17153 0.05678 0.2294 C 0.05678 0.29561 0.05144 0.34815 0.04193 0.38542 L 0.00013 0.56204 " pathEditMode="relative" rAng="0" ptsTypes="AAAAA">
                                      <p:cBhvr>
                                        <p:cTn id="6" dur="2000" fill="hold"/>
                                        <p:tgtEl>
                                          <p:spTgt spid="5"/>
                                        </p:tgtEl>
                                        <p:attrNameLst>
                                          <p:attrName>ppt_x</p:attrName>
                                          <p:attrName>ppt_y</p:attrName>
                                        </p:attrNameLst>
                                      </p:cBhvr>
                                      <p:rCtr x="2826" y="32986"/>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E90F335E-D7E7-4332-99F4-052FE1A806B6}"/>
              </a:ext>
            </a:extLst>
          </p:cNvPr>
          <p:cNvSpPr/>
          <p:nvPr/>
        </p:nvSpPr>
        <p:spPr>
          <a:xfrm>
            <a:off x="774257" y="739926"/>
            <a:ext cx="28777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10:17–22; 11:1–6</a:t>
            </a:r>
          </a:p>
        </p:txBody>
      </p:sp>
      <p:sp>
        <p:nvSpPr>
          <p:cNvPr id="4" name="Rectángulo 3">
            <a:extLst>
              <a:ext uri="{FF2B5EF4-FFF2-40B4-BE49-F238E27FC236}">
                <a16:creationId xmlns:a16="http://schemas.microsoft.com/office/drawing/2014/main" id="{B1BA68FE-EE78-4AF0-8162-39AB31CB8E03}"/>
              </a:ext>
            </a:extLst>
          </p:cNvPr>
          <p:cNvSpPr/>
          <p:nvPr/>
        </p:nvSpPr>
        <p:spPr>
          <a:xfrm>
            <a:off x="1961321" y="2136338"/>
            <a:ext cx="8269357" cy="2400657"/>
          </a:xfrm>
          <a:prstGeom prst="rect">
            <a:avLst/>
          </a:prstGeom>
        </p:spPr>
        <p:txBody>
          <a:bodyPr wrap="square">
            <a:spAutoFit/>
          </a:bodyPr>
          <a:lstStyle/>
          <a:p>
            <a:pPr algn="ctr"/>
            <a:r>
              <a:rPr lang="en-US" sz="5000" b="1" dirty="0">
                <a:solidFill>
                  <a:srgbClr val="FF6600"/>
                </a:solidFill>
                <a:effectLst>
                  <a:outerShdw blurRad="38100" dist="38100" dir="2700000" algn="tl">
                    <a:srgbClr val="000000">
                      <a:alpha val="43137"/>
                    </a:srgbClr>
                  </a:outerShdw>
                </a:effectLst>
              </a:rPr>
              <a:t>“Nephi seeks to see, hear, and know the truths his father taught”</a:t>
            </a:r>
          </a:p>
        </p:txBody>
      </p:sp>
    </p:spTree>
    <p:extLst>
      <p:ext uri="{BB962C8B-B14F-4D97-AF65-F5344CB8AC3E}">
        <p14:creationId xmlns:p14="http://schemas.microsoft.com/office/powerpoint/2010/main" val="1719894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3302BEE5-56FD-4B7D-BE65-9E81F8BEF93E}"/>
              </a:ext>
            </a:extLst>
          </p:cNvPr>
          <p:cNvSpPr/>
          <p:nvPr/>
        </p:nvSpPr>
        <p:spPr>
          <a:xfrm>
            <a:off x="774610" y="1831460"/>
            <a:ext cx="1797928" cy="5769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315ED124-E0AE-485D-9F11-6F37B602F56E}"/>
              </a:ext>
            </a:extLst>
          </p:cNvPr>
          <p:cNvSpPr/>
          <p:nvPr/>
        </p:nvSpPr>
        <p:spPr>
          <a:xfrm>
            <a:off x="774610" y="2213461"/>
            <a:ext cx="9900657" cy="1035099"/>
          </a:xfrm>
          <a:prstGeom prst="roundRect">
            <a:avLst>
              <a:gd name="adj" fmla="val 107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9398DAE8-928C-4AE6-8604-C4DA0B501086}"/>
              </a:ext>
            </a:extLst>
          </p:cNvPr>
          <p:cNvSpPr/>
          <p:nvPr/>
        </p:nvSpPr>
        <p:spPr>
          <a:xfrm>
            <a:off x="755374" y="886743"/>
            <a:ext cx="99391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it possible that the three young men could attend the same meeting but have such different experiences?</a:t>
            </a:r>
          </a:p>
        </p:txBody>
      </p:sp>
      <p:sp>
        <p:nvSpPr>
          <p:cNvPr id="4" name="Rectángulo 3">
            <a:extLst>
              <a:ext uri="{FF2B5EF4-FFF2-40B4-BE49-F238E27FC236}">
                <a16:creationId xmlns:a16="http://schemas.microsoft.com/office/drawing/2014/main" id="{21957BD6-7DEB-48C3-8960-22D3EB4FEEEA}"/>
              </a:ext>
            </a:extLst>
          </p:cNvPr>
          <p:cNvSpPr/>
          <p:nvPr/>
        </p:nvSpPr>
        <p:spPr>
          <a:xfrm>
            <a:off x="793846" y="1868480"/>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1Nephi 10:19 </a:t>
            </a:r>
          </a:p>
        </p:txBody>
      </p:sp>
      <p:sp>
        <p:nvSpPr>
          <p:cNvPr id="5" name="Rectángulo 4">
            <a:extLst>
              <a:ext uri="{FF2B5EF4-FFF2-40B4-BE49-F238E27FC236}">
                <a16:creationId xmlns:a16="http://schemas.microsoft.com/office/drawing/2014/main" id="{1247D6F0-B29F-451A-80DA-39C405D96372}"/>
              </a:ext>
            </a:extLst>
          </p:cNvPr>
          <p:cNvSpPr/>
          <p:nvPr/>
        </p:nvSpPr>
        <p:spPr>
          <a:xfrm>
            <a:off x="793846" y="3429000"/>
            <a:ext cx="43845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can know the mysteries of God?</a:t>
            </a:r>
          </a:p>
        </p:txBody>
      </p:sp>
      <p:sp>
        <p:nvSpPr>
          <p:cNvPr id="6" name="Rectángulo 5">
            <a:extLst>
              <a:ext uri="{FF2B5EF4-FFF2-40B4-BE49-F238E27FC236}">
                <a16:creationId xmlns:a16="http://schemas.microsoft.com/office/drawing/2014/main" id="{959B82F2-50EC-4E9C-A55C-AA5AEA0FADCD}"/>
              </a:ext>
            </a:extLst>
          </p:cNvPr>
          <p:cNvSpPr/>
          <p:nvPr/>
        </p:nvSpPr>
        <p:spPr>
          <a:xfrm>
            <a:off x="793846" y="2237812"/>
            <a:ext cx="990065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he that diligently seeketh shall find; and the mysteries of God shall be unfolded unto them, by the power of the Holy Ghost, as well in these times as in times of old, and as well in times of old as in times to come; wherefore, the course of the Lord is one eternal round.</a:t>
            </a:r>
          </a:p>
        </p:txBody>
      </p:sp>
      <p:sp>
        <p:nvSpPr>
          <p:cNvPr id="7" name="Rectángulo 6">
            <a:extLst>
              <a:ext uri="{FF2B5EF4-FFF2-40B4-BE49-F238E27FC236}">
                <a16:creationId xmlns:a16="http://schemas.microsoft.com/office/drawing/2014/main" id="{1F06ECAB-5474-4060-B248-7F1E66792845}"/>
              </a:ext>
            </a:extLst>
          </p:cNvPr>
          <p:cNvSpPr/>
          <p:nvPr/>
        </p:nvSpPr>
        <p:spPr>
          <a:xfrm>
            <a:off x="767342" y="3894776"/>
            <a:ext cx="58865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By what power are the mysteries of God revealed?</a:t>
            </a:r>
          </a:p>
        </p:txBody>
      </p:sp>
      <p:sp>
        <p:nvSpPr>
          <p:cNvPr id="8" name="Rectángulo 7">
            <a:extLst>
              <a:ext uri="{FF2B5EF4-FFF2-40B4-BE49-F238E27FC236}">
                <a16:creationId xmlns:a16="http://schemas.microsoft.com/office/drawing/2014/main" id="{191C3B77-B7EF-49F0-A44D-B793D861A2CB}"/>
              </a:ext>
            </a:extLst>
          </p:cNvPr>
          <p:cNvSpPr/>
          <p:nvPr/>
        </p:nvSpPr>
        <p:spPr>
          <a:xfrm>
            <a:off x="768626" y="4347300"/>
            <a:ext cx="795130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must we do to receive revelation by the power of the Holy Ghost?</a:t>
            </a:r>
          </a:p>
        </p:txBody>
      </p:sp>
      <p:sp>
        <p:nvSpPr>
          <p:cNvPr id="9" name="Rectángulo 8">
            <a:extLst>
              <a:ext uri="{FF2B5EF4-FFF2-40B4-BE49-F238E27FC236}">
                <a16:creationId xmlns:a16="http://schemas.microsoft.com/office/drawing/2014/main" id="{F23C18D6-C38E-429D-A19D-2D96C9897C40}"/>
              </a:ext>
            </a:extLst>
          </p:cNvPr>
          <p:cNvSpPr/>
          <p:nvPr/>
        </p:nvSpPr>
        <p:spPr>
          <a:xfrm>
            <a:off x="793846" y="4888046"/>
            <a:ext cx="52886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diligently seek?</a:t>
            </a:r>
          </a:p>
        </p:txBody>
      </p:sp>
      <p:sp>
        <p:nvSpPr>
          <p:cNvPr id="10" name="Rectángulo 9">
            <a:extLst>
              <a:ext uri="{FF2B5EF4-FFF2-40B4-BE49-F238E27FC236}">
                <a16:creationId xmlns:a16="http://schemas.microsoft.com/office/drawing/2014/main" id="{100CE5E4-7B18-4B60-9B39-09ED91D9DD73}"/>
              </a:ext>
            </a:extLst>
          </p:cNvPr>
          <p:cNvSpPr/>
          <p:nvPr/>
        </p:nvSpPr>
        <p:spPr>
          <a:xfrm>
            <a:off x="793845" y="5414621"/>
            <a:ext cx="99006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do that demonstrated he was diligently seeking to see, hear, and know the things his father had taught?</a:t>
            </a:r>
          </a:p>
        </p:txBody>
      </p:sp>
      <p:sp>
        <p:nvSpPr>
          <p:cNvPr id="11" name="Rectángulo 10">
            <a:extLst>
              <a:ext uri="{FF2B5EF4-FFF2-40B4-BE49-F238E27FC236}">
                <a16:creationId xmlns:a16="http://schemas.microsoft.com/office/drawing/2014/main" id="{4C86260A-8B99-4CAF-8497-F32F5DA5A856}"/>
              </a:ext>
            </a:extLst>
          </p:cNvPr>
          <p:cNvSpPr/>
          <p:nvPr/>
        </p:nvSpPr>
        <p:spPr>
          <a:xfrm>
            <a:off x="793845" y="6124730"/>
            <a:ext cx="2377574" cy="369332"/>
          </a:xfrm>
          <a:prstGeom prst="rect">
            <a:avLst/>
          </a:prstGeom>
        </p:spPr>
        <p:txBody>
          <a:bodyPr wrap="none">
            <a:spAutoFit/>
          </a:bodyPr>
          <a:lstStyle/>
          <a:p>
            <a:r>
              <a:rPr lang="en-US" b="1"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reveals truth to</a:t>
            </a:r>
          </a:p>
        </p:txBody>
      </p:sp>
      <p:sp>
        <p:nvSpPr>
          <p:cNvPr id="12" name="Rectángulo 11">
            <a:extLst>
              <a:ext uri="{FF2B5EF4-FFF2-40B4-BE49-F238E27FC236}">
                <a16:creationId xmlns:a16="http://schemas.microsoft.com/office/drawing/2014/main" id="{824D8424-F3D6-4671-ADA6-FFFC646CAAED}"/>
              </a:ext>
            </a:extLst>
          </p:cNvPr>
          <p:cNvSpPr/>
          <p:nvPr/>
        </p:nvSpPr>
        <p:spPr>
          <a:xfrm>
            <a:off x="3055596" y="6137982"/>
            <a:ext cx="3865161" cy="369332"/>
          </a:xfrm>
          <a:prstGeom prst="rect">
            <a:avLst/>
          </a:prstGeom>
        </p:spPr>
        <p:txBody>
          <a:bodyPr wrap="none">
            <a:spAutoFit/>
          </a:bodyPr>
          <a:lstStyle/>
          <a:p>
            <a:r>
              <a:rPr lang="en-US" b="1"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those who diligently seek Him.</a:t>
            </a:r>
            <a:endParaRPr lang="en-US" dirty="0"/>
          </a:p>
        </p:txBody>
      </p:sp>
    </p:spTree>
    <p:extLst>
      <p:ext uri="{BB962C8B-B14F-4D97-AF65-F5344CB8AC3E}">
        <p14:creationId xmlns:p14="http://schemas.microsoft.com/office/powerpoint/2010/main" val="23142365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dissolv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1000" fill="hold"/>
                                        <p:tgtEl>
                                          <p:spTgt spid="8"/>
                                        </p:tgtEl>
                                        <p:attrNameLst>
                                          <p:attrName>ppt_w</p:attrName>
                                        </p:attrNameLst>
                                      </p:cBhvr>
                                      <p:tavLst>
                                        <p:tav tm="0">
                                          <p:val>
                                            <p:strVal val="#ppt_w*0.70"/>
                                          </p:val>
                                        </p:tav>
                                        <p:tav tm="100000">
                                          <p:val>
                                            <p:strVal val="#ppt_w"/>
                                          </p:val>
                                        </p:tav>
                                      </p:tavLst>
                                    </p:anim>
                                    <p:anim calcmode="lin" valueType="num">
                                      <p:cBhvr>
                                        <p:cTn id="84" dur="1000" fill="hold"/>
                                        <p:tgtEl>
                                          <p:spTgt spid="8"/>
                                        </p:tgtEl>
                                        <p:attrNameLst>
                                          <p:attrName>ppt_h</p:attrName>
                                        </p:attrNameLst>
                                      </p:cBhvr>
                                      <p:tavLst>
                                        <p:tav tm="0">
                                          <p:val>
                                            <p:strVal val="#ppt_h"/>
                                          </p:val>
                                        </p:tav>
                                        <p:tav tm="100000">
                                          <p:val>
                                            <p:strVal val="#ppt_h"/>
                                          </p:val>
                                        </p:tav>
                                      </p:tavLst>
                                    </p:anim>
                                    <p:animEffect transition="in" filter="fade">
                                      <p:cBhvr>
                                        <p:cTn id="85" dur="1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80">
                                          <p:stCondLst>
                                            <p:cond delay="0"/>
                                          </p:stCondLst>
                                        </p:cTn>
                                        <p:tgtEl>
                                          <p:spTgt spid="9"/>
                                        </p:tgtEl>
                                      </p:cBhvr>
                                    </p:animEffect>
                                    <p:anim calcmode="lin" valueType="num">
                                      <p:cBhvr>
                                        <p:cTn id="9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6" dur="26">
                                          <p:stCondLst>
                                            <p:cond delay="650"/>
                                          </p:stCondLst>
                                        </p:cTn>
                                        <p:tgtEl>
                                          <p:spTgt spid="9"/>
                                        </p:tgtEl>
                                      </p:cBhvr>
                                      <p:to x="100000" y="60000"/>
                                    </p:animScale>
                                    <p:animScale>
                                      <p:cBhvr>
                                        <p:cTn id="97" dur="166" decel="50000">
                                          <p:stCondLst>
                                            <p:cond delay="676"/>
                                          </p:stCondLst>
                                        </p:cTn>
                                        <p:tgtEl>
                                          <p:spTgt spid="9"/>
                                        </p:tgtEl>
                                      </p:cBhvr>
                                      <p:to x="100000" y="100000"/>
                                    </p:animScale>
                                    <p:animScale>
                                      <p:cBhvr>
                                        <p:cTn id="98" dur="26">
                                          <p:stCondLst>
                                            <p:cond delay="1312"/>
                                          </p:stCondLst>
                                        </p:cTn>
                                        <p:tgtEl>
                                          <p:spTgt spid="9"/>
                                        </p:tgtEl>
                                      </p:cBhvr>
                                      <p:to x="100000" y="80000"/>
                                    </p:animScale>
                                    <p:animScale>
                                      <p:cBhvr>
                                        <p:cTn id="99" dur="166" decel="50000">
                                          <p:stCondLst>
                                            <p:cond delay="1338"/>
                                          </p:stCondLst>
                                        </p:cTn>
                                        <p:tgtEl>
                                          <p:spTgt spid="9"/>
                                        </p:tgtEl>
                                      </p:cBhvr>
                                      <p:to x="100000" y="100000"/>
                                    </p:animScale>
                                    <p:animScale>
                                      <p:cBhvr>
                                        <p:cTn id="100" dur="26">
                                          <p:stCondLst>
                                            <p:cond delay="1642"/>
                                          </p:stCondLst>
                                        </p:cTn>
                                        <p:tgtEl>
                                          <p:spTgt spid="9"/>
                                        </p:tgtEl>
                                      </p:cBhvr>
                                      <p:to x="100000" y="90000"/>
                                    </p:animScale>
                                    <p:animScale>
                                      <p:cBhvr>
                                        <p:cTn id="101" dur="166" decel="50000">
                                          <p:stCondLst>
                                            <p:cond delay="1668"/>
                                          </p:stCondLst>
                                        </p:cTn>
                                        <p:tgtEl>
                                          <p:spTgt spid="9"/>
                                        </p:tgtEl>
                                      </p:cBhvr>
                                      <p:to x="100000" y="100000"/>
                                    </p:animScale>
                                    <p:animScale>
                                      <p:cBhvr>
                                        <p:cTn id="102" dur="26">
                                          <p:stCondLst>
                                            <p:cond delay="1808"/>
                                          </p:stCondLst>
                                        </p:cTn>
                                        <p:tgtEl>
                                          <p:spTgt spid="9"/>
                                        </p:tgtEl>
                                      </p:cBhvr>
                                      <p:to x="100000" y="95000"/>
                                    </p:animScale>
                                    <p:animScale>
                                      <p:cBhvr>
                                        <p:cTn id="103" dur="166" decel="50000">
                                          <p:stCondLst>
                                            <p:cond delay="1834"/>
                                          </p:stCondLst>
                                        </p:cTn>
                                        <p:tgtEl>
                                          <p:spTgt spid="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1" presetClass="entr" presetSubtype="8"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heel(8)">
                                      <p:cBhvr>
                                        <p:cTn id="108" dur="2000"/>
                                        <p:tgtEl>
                                          <p:spTgt spid="10"/>
                                        </p:tgtEl>
                                      </p:cBhvr>
                                    </p:animEffect>
                                  </p:childTnLst>
                                </p:cTn>
                              </p:par>
                            </p:childTnLst>
                          </p:cTn>
                        </p:par>
                        <p:par>
                          <p:cTn id="109" fill="hold">
                            <p:stCondLst>
                              <p:cond delay="20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11">
                                            <p:txEl>
                                              <p:pRg st="0" end="0"/>
                                            </p:txEl>
                                          </p:spTgt>
                                        </p:tgtEl>
                                        <p:attrNameLst>
                                          <p:attrName>style.visibility</p:attrName>
                                        </p:attrNameLst>
                                      </p:cBhvr>
                                      <p:to>
                                        <p:strVal val="visible"/>
                                      </p:to>
                                    </p:set>
                                    <p:anim calcmode="lin" valueType="num">
                                      <p:cBhvr>
                                        <p:cTn id="11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1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11">
                                            <p:txEl>
                                              <p:pRg st="0" end="0"/>
                                            </p:txEl>
                                          </p:spTgt>
                                        </p:tgtEl>
                                      </p:cBhvr>
                                    </p:animEffect>
                                  </p:childTnLst>
                                </p:cTn>
                              </p:par>
                            </p:childTnLst>
                          </p:cTn>
                        </p:par>
                        <p:par>
                          <p:cTn id="117" fill="hold">
                            <p:stCondLst>
                              <p:cond delay="3300"/>
                            </p:stCondLst>
                            <p:childTnLst>
                              <p:par>
                                <p:cTn id="118" presetID="47" presetClass="entr" presetSubtype="0" fill="hold" grpId="0"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1000"/>
                                        <p:tgtEl>
                                          <p:spTgt spid="12"/>
                                        </p:tgtEl>
                                      </p:cBhvr>
                                    </p:animEffect>
                                    <p:anim calcmode="lin" valueType="num">
                                      <p:cBhvr>
                                        <p:cTn id="121" dur="1000" fill="hold"/>
                                        <p:tgtEl>
                                          <p:spTgt spid="12"/>
                                        </p:tgtEl>
                                        <p:attrNameLst>
                                          <p:attrName>ppt_x</p:attrName>
                                        </p:attrNameLst>
                                      </p:cBhvr>
                                      <p:tavLst>
                                        <p:tav tm="0">
                                          <p:val>
                                            <p:strVal val="#ppt_x"/>
                                          </p:val>
                                        </p:tav>
                                        <p:tav tm="100000">
                                          <p:val>
                                            <p:strVal val="#ppt_x"/>
                                          </p:val>
                                        </p:tav>
                                      </p:tavLst>
                                    </p:anim>
                                    <p:anim calcmode="lin" valueType="num">
                                      <p:cBhvr>
                                        <p:cTn id="1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p:bldP spid="5" grpId="0"/>
      <p:bldP spid="6" grpId="0"/>
      <p:bldP spid="7" grpId="0"/>
      <p:bldP spid="8" grpId="0"/>
      <p:bldP spid="9" grpId="0"/>
      <p:bldP spid="10" grpId="0"/>
      <p:bldP spid="11"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0862832F-E2FC-40CE-8D82-E195A1B63ACC}"/>
              </a:ext>
            </a:extLst>
          </p:cNvPr>
          <p:cNvSpPr/>
          <p:nvPr/>
        </p:nvSpPr>
        <p:spPr>
          <a:xfrm>
            <a:off x="851181" y="743850"/>
            <a:ext cx="18005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11:7-36</a:t>
            </a:r>
          </a:p>
        </p:txBody>
      </p:sp>
      <p:sp>
        <p:nvSpPr>
          <p:cNvPr id="4" name="Rectángulo 3">
            <a:extLst>
              <a:ext uri="{FF2B5EF4-FFF2-40B4-BE49-F238E27FC236}">
                <a16:creationId xmlns:a16="http://schemas.microsoft.com/office/drawing/2014/main" id="{33C2FEAE-4BEC-4D03-9677-0C6D3B4FA622}"/>
              </a:ext>
            </a:extLst>
          </p:cNvPr>
          <p:cNvSpPr/>
          <p:nvPr/>
        </p:nvSpPr>
        <p:spPr>
          <a:xfrm>
            <a:off x="1848173" y="2274838"/>
            <a:ext cx="8495654" cy="2308324"/>
          </a:xfrm>
          <a:prstGeom prst="rect">
            <a:avLst/>
          </a:prstGeom>
        </p:spPr>
        <p:txBody>
          <a:bodyPr wrap="square">
            <a:spAutoFit/>
          </a:bodyPr>
          <a:lstStyle/>
          <a:p>
            <a:pPr algn="ctr"/>
            <a:r>
              <a:rPr lang="en-US" sz="4800" b="1" dirty="0">
                <a:solidFill>
                  <a:srgbClr val="FF6600"/>
                </a:solidFill>
                <a:effectLst>
                  <a:outerShdw blurRad="38100" dist="38100" dir="2700000" algn="tl">
                    <a:srgbClr val="000000">
                      <a:alpha val="43137"/>
                    </a:srgbClr>
                  </a:outerShdw>
                </a:effectLst>
                <a:latin typeface="+mj-lt"/>
              </a:rPr>
              <a:t>“Nephi witnesses the condescension </a:t>
            </a:r>
          </a:p>
          <a:p>
            <a:pPr algn="ctr"/>
            <a:r>
              <a:rPr lang="en-US" sz="4800" b="1" dirty="0">
                <a:solidFill>
                  <a:srgbClr val="FF6600"/>
                </a:solidFill>
                <a:effectLst>
                  <a:outerShdw blurRad="38100" dist="38100" dir="2700000" algn="tl">
                    <a:srgbClr val="000000">
                      <a:alpha val="43137"/>
                    </a:srgbClr>
                  </a:outerShdw>
                </a:effectLst>
                <a:latin typeface="+mj-lt"/>
              </a:rPr>
              <a:t>of God”</a:t>
            </a:r>
          </a:p>
        </p:txBody>
      </p:sp>
    </p:spTree>
    <p:extLst>
      <p:ext uri="{BB962C8B-B14F-4D97-AF65-F5344CB8AC3E}">
        <p14:creationId xmlns:p14="http://schemas.microsoft.com/office/powerpoint/2010/main" val="7729287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6F9A3E6-4E85-43F1-AFDB-960F8B3219F8}"/>
              </a:ext>
            </a:extLst>
          </p:cNvPr>
          <p:cNvSpPr/>
          <p:nvPr/>
        </p:nvSpPr>
        <p:spPr>
          <a:xfrm>
            <a:off x="885261" y="1999306"/>
            <a:ext cx="1992917" cy="5769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1862E64-D35F-4267-A98C-859602CA38CE}"/>
              </a:ext>
            </a:extLst>
          </p:cNvPr>
          <p:cNvSpPr/>
          <p:nvPr/>
        </p:nvSpPr>
        <p:spPr>
          <a:xfrm>
            <a:off x="885263" y="2423898"/>
            <a:ext cx="9915257" cy="988061"/>
          </a:xfrm>
          <a:prstGeom prst="roundRect">
            <a:avLst>
              <a:gd name="adj" fmla="val 107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47A9428F-1BC5-45FF-9725-9AA3EBCA6FBF}"/>
              </a:ext>
            </a:extLst>
          </p:cNvPr>
          <p:cNvSpPr/>
          <p:nvPr/>
        </p:nvSpPr>
        <p:spPr>
          <a:xfrm>
            <a:off x="885266" y="928516"/>
            <a:ext cx="57567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Nephi say was the meaning of the tree?</a:t>
            </a:r>
          </a:p>
        </p:txBody>
      </p:sp>
      <p:sp>
        <p:nvSpPr>
          <p:cNvPr id="4" name="Rectángulo 3">
            <a:extLst>
              <a:ext uri="{FF2B5EF4-FFF2-40B4-BE49-F238E27FC236}">
                <a16:creationId xmlns:a16="http://schemas.microsoft.com/office/drawing/2014/main" id="{7F214B4C-EB1A-4EC8-B1C9-251C95F7D84B}"/>
              </a:ext>
            </a:extLst>
          </p:cNvPr>
          <p:cNvSpPr/>
          <p:nvPr/>
        </p:nvSpPr>
        <p:spPr>
          <a:xfrm>
            <a:off x="885265" y="1502322"/>
            <a:ext cx="66419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Nephi and the angel describe the love of God?</a:t>
            </a:r>
          </a:p>
        </p:txBody>
      </p:sp>
      <p:sp>
        <p:nvSpPr>
          <p:cNvPr id="5" name="Rectángulo 4">
            <a:extLst>
              <a:ext uri="{FF2B5EF4-FFF2-40B4-BE49-F238E27FC236}">
                <a16:creationId xmlns:a16="http://schemas.microsoft.com/office/drawing/2014/main" id="{47889FA5-F1F0-472E-86DF-A37F04AA4FDA}"/>
              </a:ext>
            </a:extLst>
          </p:cNvPr>
          <p:cNvSpPr/>
          <p:nvPr/>
        </p:nvSpPr>
        <p:spPr>
          <a:xfrm>
            <a:off x="885265" y="2086932"/>
            <a:ext cx="1992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11:16-17</a:t>
            </a:r>
          </a:p>
        </p:txBody>
      </p:sp>
      <p:sp>
        <p:nvSpPr>
          <p:cNvPr id="7" name="Rectángulo 6">
            <a:extLst>
              <a:ext uri="{FF2B5EF4-FFF2-40B4-BE49-F238E27FC236}">
                <a16:creationId xmlns:a16="http://schemas.microsoft.com/office/drawing/2014/main" id="{7E02086E-0319-467E-A966-649D4B637B93}"/>
              </a:ext>
            </a:extLst>
          </p:cNvPr>
          <p:cNvSpPr/>
          <p:nvPr/>
        </p:nvSpPr>
        <p:spPr>
          <a:xfrm>
            <a:off x="885264" y="2456264"/>
            <a:ext cx="991525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he said unto me: Knowest thou the condescension of God?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I said unto him: I know that he loveth his children; nevertheless, I do not know the meaning of all things.</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AF095ECB-30C7-45B7-8B0B-BCB01F4778FB}"/>
              </a:ext>
            </a:extLst>
          </p:cNvPr>
          <p:cNvSpPr/>
          <p:nvPr/>
        </p:nvSpPr>
        <p:spPr>
          <a:xfrm>
            <a:off x="885264" y="3614680"/>
            <a:ext cx="26597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Nephi know?</a:t>
            </a:r>
          </a:p>
        </p:txBody>
      </p:sp>
      <p:sp>
        <p:nvSpPr>
          <p:cNvPr id="9" name="Rectángulo 8">
            <a:extLst>
              <a:ext uri="{FF2B5EF4-FFF2-40B4-BE49-F238E27FC236}">
                <a16:creationId xmlns:a16="http://schemas.microsoft.com/office/drawing/2014/main" id="{75D708F2-3B9B-4DB5-8575-B8A9D86C5159}"/>
              </a:ext>
            </a:extLst>
          </p:cNvPr>
          <p:cNvSpPr/>
          <p:nvPr/>
        </p:nvSpPr>
        <p:spPr>
          <a:xfrm>
            <a:off x="4557925" y="3614680"/>
            <a:ext cx="25699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didn’t he know?</a:t>
            </a:r>
          </a:p>
        </p:txBody>
      </p:sp>
      <p:sp>
        <p:nvSpPr>
          <p:cNvPr id="10" name="Rectángulo 9">
            <a:extLst>
              <a:ext uri="{FF2B5EF4-FFF2-40B4-BE49-F238E27FC236}">
                <a16:creationId xmlns:a16="http://schemas.microsoft.com/office/drawing/2014/main" id="{2BEFDF2C-782A-4828-8612-0A0EFEAFA8AC}"/>
              </a:ext>
            </a:extLst>
          </p:cNvPr>
          <p:cNvSpPr/>
          <p:nvPr/>
        </p:nvSpPr>
        <p:spPr>
          <a:xfrm>
            <a:off x="4863548" y="5059610"/>
            <a:ext cx="6096000" cy="1200329"/>
          </a:xfrm>
          <a:prstGeom prst="rect">
            <a:avLst/>
          </a:prstGeom>
        </p:spPr>
        <p:txBody>
          <a:bodyPr>
            <a:spAutoFit/>
          </a:bodyPr>
          <a:lstStyle/>
          <a:p>
            <a:pPr algn="ctr"/>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condescension of God lies in the fact that he, an exalted Being, steps down from his eternal throne to become the Father of a mortal Son” (The Mortal Messiah [1979], 1:314).</a:t>
            </a:r>
          </a:p>
        </p:txBody>
      </p:sp>
      <p:sp>
        <p:nvSpPr>
          <p:cNvPr id="11" name="Rectángulo 10">
            <a:extLst>
              <a:ext uri="{FF2B5EF4-FFF2-40B4-BE49-F238E27FC236}">
                <a16:creationId xmlns:a16="http://schemas.microsoft.com/office/drawing/2014/main" id="{A4AE2F5D-4730-4D8D-B316-2F8464B71DE9}"/>
              </a:ext>
            </a:extLst>
          </p:cNvPr>
          <p:cNvSpPr/>
          <p:nvPr/>
        </p:nvSpPr>
        <p:spPr>
          <a:xfrm>
            <a:off x="885264" y="4455192"/>
            <a:ext cx="73708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Bruce R. McConkie of the Quorum of the Twelve Apostles:</a:t>
            </a:r>
          </a:p>
        </p:txBody>
      </p:sp>
    </p:spTree>
    <p:extLst>
      <p:ext uri="{BB962C8B-B14F-4D97-AF65-F5344CB8AC3E}">
        <p14:creationId xmlns:p14="http://schemas.microsoft.com/office/powerpoint/2010/main" val="9820411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500"/>
                                        <p:tgtEl>
                                          <p:spTgt spid="8"/>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6BAB4282-B06D-4F9A-9F2A-6785DB0AF6AE}"/>
              </a:ext>
            </a:extLst>
          </p:cNvPr>
          <p:cNvSpPr/>
          <p:nvPr/>
        </p:nvSpPr>
        <p:spPr>
          <a:xfrm>
            <a:off x="895585" y="1502677"/>
            <a:ext cx="9915839" cy="2031325"/>
          </a:xfrm>
          <a:prstGeom prst="round2Diag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13</a:t>
            </a:r>
          </a:p>
        </p:txBody>
      </p:sp>
      <p:sp>
        <p:nvSpPr>
          <p:cNvPr id="2" name="Rectángulo 1">
            <a:extLst>
              <a:ext uri="{FF2B5EF4-FFF2-40B4-BE49-F238E27FC236}">
                <a16:creationId xmlns:a16="http://schemas.microsoft.com/office/drawing/2014/main" id="{88C13B55-5FE8-43BE-B011-903C9C6BECB7}"/>
              </a:ext>
            </a:extLst>
          </p:cNvPr>
          <p:cNvSpPr/>
          <p:nvPr/>
        </p:nvSpPr>
        <p:spPr>
          <a:xfrm>
            <a:off x="874699" y="928516"/>
            <a:ext cx="5250155" cy="369332"/>
          </a:xfrm>
          <a:prstGeom prst="rect">
            <a:avLst/>
          </a:prstGeom>
        </p:spPr>
        <p:txBody>
          <a:bodyPr wrap="none">
            <a:spAutoFit/>
          </a:bodyPr>
          <a:lstStyle/>
          <a:p>
            <a:pPr algn="just"/>
            <a:r>
              <a:rPr lang="en-US" b="1" dirty="0">
                <a:solidFill>
                  <a:srgbClr val="FF0000"/>
                </a:solidFill>
                <a:latin typeface="Arial" panose="020B0604020202020204" pitchFamily="34" charset="0"/>
                <a:cs typeface="Arial" panose="020B0604020202020204" pitchFamily="34" charset="0"/>
              </a:rPr>
              <a:t>Elder Gerald N. Lund, formerly of the Seventy:</a:t>
            </a:r>
          </a:p>
        </p:txBody>
      </p:sp>
      <p:sp>
        <p:nvSpPr>
          <p:cNvPr id="4" name="Rectángulo 3">
            <a:extLst>
              <a:ext uri="{FF2B5EF4-FFF2-40B4-BE49-F238E27FC236}">
                <a16:creationId xmlns:a16="http://schemas.microsoft.com/office/drawing/2014/main" id="{6FC8915C-F44C-4F93-92BE-FB8B1614AE0A}"/>
              </a:ext>
            </a:extLst>
          </p:cNvPr>
          <p:cNvSpPr/>
          <p:nvPr/>
        </p:nvSpPr>
        <p:spPr>
          <a:xfrm>
            <a:off x="874699" y="1502677"/>
            <a:ext cx="9936725" cy="2031325"/>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rPr>
              <a:t>“Here was Jesus—a member of the Godhead, the Firstborn of the Father, the Creator, Jehovah of the Old Testament—now leaving His divine and holy station; divesting Himself of all that glory and majesty and entering the body of a tiny infant; helpless, completely dependent on His mother and earthly father. That He should not come to the finest of earthly palaces and be . . . showered with jewels but should come to a lowly stable is astonishing. Little wonder that the angel should say to Nephi, ‘Behold the condescension of God!’” (Jesus Christ, Key to the Plan of Salvation [1991], 16).</a:t>
            </a:r>
          </a:p>
        </p:txBody>
      </p:sp>
      <p:sp>
        <p:nvSpPr>
          <p:cNvPr id="5" name="Rectángulo 4">
            <a:extLst>
              <a:ext uri="{FF2B5EF4-FFF2-40B4-BE49-F238E27FC236}">
                <a16:creationId xmlns:a16="http://schemas.microsoft.com/office/drawing/2014/main" id="{58AEC583-3B5C-46F2-B489-A7CE155753E6}"/>
              </a:ext>
            </a:extLst>
          </p:cNvPr>
          <p:cNvSpPr/>
          <p:nvPr/>
        </p:nvSpPr>
        <p:spPr>
          <a:xfrm>
            <a:off x="895585" y="3923497"/>
            <a:ext cx="5673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the Savior’s birth show His love for us?</a:t>
            </a:r>
          </a:p>
        </p:txBody>
      </p:sp>
    </p:spTree>
    <p:extLst>
      <p:ext uri="{BB962C8B-B14F-4D97-AF65-F5344CB8AC3E}">
        <p14:creationId xmlns:p14="http://schemas.microsoft.com/office/powerpoint/2010/main" val="37818110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392</Words>
  <Application>Microsoft Office PowerPoint</Application>
  <PresentationFormat>Panorámica</PresentationFormat>
  <Paragraphs>59</Paragraphs>
  <Slides>12</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Angsana New</vt:lpstr>
      <vt:lpstr>Arial</vt:lpstr>
      <vt:lpstr>Calibri</vt:lpstr>
      <vt:lpstr>Century Gothic</vt:lpstr>
      <vt:lpstr>Ink Free</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6020</cp:revision>
  <dcterms:created xsi:type="dcterms:W3CDTF">2018-08-29T04:26:39Z</dcterms:created>
  <dcterms:modified xsi:type="dcterms:W3CDTF">2019-12-06T05:13:13Z</dcterms:modified>
</cp:coreProperties>
</file>