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52" r:id="rId1"/>
  </p:sldMasterIdLst>
  <p:notesMasterIdLst>
    <p:notesMasterId r:id="rId15"/>
  </p:notesMasterIdLst>
  <p:sldIdLst>
    <p:sldId id="296" r:id="rId2"/>
    <p:sldId id="543" r:id="rId3"/>
    <p:sldId id="544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F0F"/>
    <a:srgbClr val="FF6600"/>
    <a:srgbClr val="B9DF63"/>
    <a:srgbClr val="59C7E9"/>
    <a:srgbClr val="E97159"/>
    <a:srgbClr val="D88028"/>
    <a:srgbClr val="FFD757"/>
    <a:srgbClr val="D6E513"/>
    <a:srgbClr val="6372DF"/>
    <a:srgbClr val="6F7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9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www.flickr.com/photos/moregoodfoundation/5136084122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9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  <p:sldLayoutId id="2147485968" r:id="rId16"/>
    <p:sldLayoutId id="2147485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BRiC1slfTw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DC271C-31C1-4D2D-A460-77FECD90C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3" t="15466" r="32501" b="27502"/>
          <a:stretch/>
        </p:blipFill>
        <p:spPr>
          <a:xfrm>
            <a:off x="0" y="0"/>
            <a:ext cx="626828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910D11F-628B-454A-B6F8-B5549020A3D9}"/>
              </a:ext>
            </a:extLst>
          </p:cNvPr>
          <p:cNvSpPr txBox="1"/>
          <p:nvPr/>
        </p:nvSpPr>
        <p:spPr>
          <a:xfrm>
            <a:off x="6679099" y="2921168"/>
            <a:ext cx="4540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Microsoft Himalaya" panose="01010100010101010101" pitchFamily="2" charset="0"/>
                <a:cs typeface="Angsana New" panose="02020603050405020304" pitchFamily="18" charset="-34"/>
              </a:rPr>
              <a:t>SEMINARY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97623AB-27E6-4E78-94CB-864F243F2B9E}"/>
              </a:ext>
            </a:extLst>
          </p:cNvPr>
          <p:cNvSpPr txBox="1"/>
          <p:nvPr/>
        </p:nvSpPr>
        <p:spPr>
          <a:xfrm>
            <a:off x="1099929" y="5315731"/>
            <a:ext cx="433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Yu Mincho Demibold" panose="02020600000000000000" pitchFamily="18" charset="-128"/>
                <a:cs typeface="MV Boli" panose="02000500030200090000" pitchFamily="2" charset="0"/>
              </a:rPr>
              <a:t>El Libro de Mormón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4D47E9-31C1-4E7D-BF1B-62CA9F85DD67}"/>
              </a:ext>
            </a:extLst>
          </p:cNvPr>
          <p:cNvSpPr/>
          <p:nvPr/>
        </p:nvSpPr>
        <p:spPr>
          <a:xfrm>
            <a:off x="1513106" y="1905506"/>
            <a:ext cx="91657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think that Lehi’s dream or vision has no special meaning for you, but it does. You are in it; all of us are in it. . . . “Lehi’s dream or vision . . . has in it everything a Latter-day Saint needs to understand the test of life” (“Finding Ourselves in Lehi’s Dream,” Ensign, Aug. 2010, 22).</a:t>
            </a:r>
          </a:p>
        </p:txBody>
      </p:sp>
    </p:spTree>
    <p:extLst>
      <p:ext uri="{BB962C8B-B14F-4D97-AF65-F5344CB8AC3E}">
        <p14:creationId xmlns:p14="http://schemas.microsoft.com/office/powerpoint/2010/main" val="315129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3AC6D7-0856-4719-855D-C878FCF8A023}"/>
              </a:ext>
            </a:extLst>
          </p:cNvPr>
          <p:cNvSpPr/>
          <p:nvPr/>
        </p:nvSpPr>
        <p:spPr>
          <a:xfrm>
            <a:off x="1046921" y="1113182"/>
            <a:ext cx="5463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obstacles did the people in Lehi’s vision face?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0135C9-9B8F-422D-8DD8-23ED26138326}"/>
              </a:ext>
            </a:extLst>
          </p:cNvPr>
          <p:cNvSpPr/>
          <p:nvPr/>
        </p:nvSpPr>
        <p:spPr>
          <a:xfrm>
            <a:off x="1046921" y="164932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those obstacles represent?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D9FCBA-EBA5-4A7C-8D44-4380740080AE}"/>
              </a:ext>
            </a:extLst>
          </p:cNvPr>
          <p:cNvSpPr/>
          <p:nvPr/>
        </p:nvSpPr>
        <p:spPr>
          <a:xfrm>
            <a:off x="1046921" y="2260531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form do those obstacles take today?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119B9B-39B6-4C6D-BAD2-C97F06DE669B}"/>
              </a:ext>
            </a:extLst>
          </p:cNvPr>
          <p:cNvSpPr/>
          <p:nvPr/>
        </p:nvSpPr>
        <p:spPr>
          <a:xfrm>
            <a:off x="1046921" y="2871739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principles do you see in these verses?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9716CFE-3F0C-4CEC-A05F-A228D225046B}"/>
              </a:ext>
            </a:extLst>
          </p:cNvPr>
          <p:cNvSpPr/>
          <p:nvPr/>
        </p:nvSpPr>
        <p:spPr>
          <a:xfrm>
            <a:off x="4349857" y="3986261"/>
            <a:ext cx="660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helped the people reach the tree and partake of the fruit?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09E3E41-174A-4D8B-9057-2CBCBD95A80D}"/>
              </a:ext>
            </a:extLst>
          </p:cNvPr>
          <p:cNvSpPr/>
          <p:nvPr/>
        </p:nvSpPr>
        <p:spPr>
          <a:xfrm>
            <a:off x="4349857" y="4551303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what ways is an iron rod like the word of God?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671BF27-3C81-4859-8517-7F6D4B8D0AE9}"/>
              </a:ext>
            </a:extLst>
          </p:cNvPr>
          <p:cNvSpPr/>
          <p:nvPr/>
        </p:nvSpPr>
        <p:spPr>
          <a:xfrm>
            <a:off x="4349857" y="5098487"/>
            <a:ext cx="6607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the word of God help us overcome obstacles on the path to eternal life?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4FEB696-CDFC-4194-B312-0E65DC274B4D}"/>
              </a:ext>
            </a:extLst>
          </p:cNvPr>
          <p:cNvSpPr/>
          <p:nvPr/>
        </p:nvSpPr>
        <p:spPr>
          <a:xfrm>
            <a:off x="4349857" y="5920432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principles do you see in these verses?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5F9CB0-C7E3-451C-9EFB-781F113FEFDF}"/>
              </a:ext>
            </a:extLst>
          </p:cNvPr>
          <p:cNvSpPr txBox="1"/>
          <p:nvPr/>
        </p:nvSpPr>
        <p:spPr>
          <a:xfrm>
            <a:off x="3047999" y="761707"/>
            <a:ext cx="13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chemeClr val="accent1"/>
                </a:solidFill>
              </a:rPr>
              <a:t>Group 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8E0794-DFD1-4992-BBF8-8216EF848186}"/>
              </a:ext>
            </a:extLst>
          </p:cNvPr>
          <p:cNvSpPr txBox="1"/>
          <p:nvPr/>
        </p:nvSpPr>
        <p:spPr>
          <a:xfrm>
            <a:off x="6930050" y="3605885"/>
            <a:ext cx="13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chemeClr val="accent1"/>
                </a:solidFill>
              </a:rPr>
              <a:t>Group 2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EC9829F-C090-4460-8630-E3B8BB03FA10}"/>
              </a:ext>
            </a:extLst>
          </p:cNvPr>
          <p:cNvSpPr/>
          <p:nvPr/>
        </p:nvSpPr>
        <p:spPr>
          <a:xfrm>
            <a:off x="2402237" y="1113182"/>
            <a:ext cx="6861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Pride, worldliness, and submitting to temptations can keep us from receiving the blessings of the Atonement.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26156E6-AA24-4C39-B00F-ECE0D2E0E485}"/>
              </a:ext>
            </a:extLst>
          </p:cNvPr>
          <p:cNvSpPr/>
          <p:nvPr/>
        </p:nvSpPr>
        <p:spPr>
          <a:xfrm>
            <a:off x="831742" y="2252815"/>
            <a:ext cx="987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hold fast to the word of God, it will help us overcome temptation and worldly influences.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86EEBD7-B15D-445A-841A-82BFD16E95C5}"/>
              </a:ext>
            </a:extLst>
          </p:cNvPr>
          <p:cNvSpPr/>
          <p:nvPr/>
        </p:nvSpPr>
        <p:spPr>
          <a:xfrm>
            <a:off x="831742" y="2829189"/>
            <a:ext cx="987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Holding fast to the word of God helps us grow closer to the Lord and receive the blessings of the Atonement.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835CCD-B9F4-4C68-9597-2285E9F26002}"/>
              </a:ext>
            </a:extLst>
          </p:cNvPr>
          <p:cNvSpPr/>
          <p:nvPr/>
        </p:nvSpPr>
        <p:spPr>
          <a:xfrm>
            <a:off x="867540" y="3782616"/>
            <a:ext cx="987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 Nephi 8:24 and 30, what words describe people’s efforts to hold on to the iron rod and reach the tree?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8A5C88-93C2-4531-80F3-03A4495F0D1B}"/>
              </a:ext>
            </a:extLst>
          </p:cNvPr>
          <p:cNvSpPr/>
          <p:nvPr/>
        </p:nvSpPr>
        <p:spPr>
          <a:xfrm>
            <a:off x="841891" y="4715703"/>
            <a:ext cx="544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it means to “press forward”?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1D37593-7D37-4B6B-90DA-6F87379200F4}"/>
              </a:ext>
            </a:extLst>
          </p:cNvPr>
          <p:cNvSpPr/>
          <p:nvPr/>
        </p:nvSpPr>
        <p:spPr>
          <a:xfrm>
            <a:off x="831741" y="5282320"/>
            <a:ext cx="9366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it means to cling and continually hold fast to the word of God?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2B9CDF0-6E26-4F61-A303-BADB66C80F02}"/>
              </a:ext>
            </a:extLst>
          </p:cNvPr>
          <p:cNvSpPr/>
          <p:nvPr/>
        </p:nvSpPr>
        <p:spPr>
          <a:xfrm>
            <a:off x="867540" y="5871733"/>
            <a:ext cx="538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we study the scriptures every day?</a:t>
            </a:r>
          </a:p>
        </p:txBody>
      </p:sp>
    </p:spTree>
    <p:extLst>
      <p:ext uri="{BB962C8B-B14F-4D97-AF65-F5344CB8AC3E}">
        <p14:creationId xmlns:p14="http://schemas.microsoft.com/office/powerpoint/2010/main" val="2046607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pic>
        <p:nvPicPr>
          <p:cNvPr id="2" name="Elementos multimedia en línea 1" title="Lehi Sees a Vision of the Tree of Life | 1 Nephi 8 | Book of Mormon">
            <a:hlinkClick r:id="" action="ppaction://media"/>
            <a:extLst>
              <a:ext uri="{FF2B5EF4-FFF2-40B4-BE49-F238E27FC236}">
                <a16:creationId xmlns:a16="http://schemas.microsoft.com/office/drawing/2014/main" id="{21E2B5C5-2B16-49D4-A277-2370F84DF4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2847" y="1113182"/>
            <a:ext cx="8386306" cy="4717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40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5290DD-0046-4329-80B8-49DD6FFC2F25}"/>
              </a:ext>
            </a:extLst>
          </p:cNvPr>
          <p:cNvSpPr/>
          <p:nvPr/>
        </p:nvSpPr>
        <p:spPr>
          <a:xfrm>
            <a:off x="4464784" y="2967335"/>
            <a:ext cx="32624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Algerian" panose="04020705040A02060702" pitchFamily="82" charset="0"/>
              </a:rPr>
              <a:t>1 Nephi 8</a:t>
            </a:r>
          </a:p>
        </p:txBody>
      </p:sp>
    </p:spTree>
    <p:extLst>
      <p:ext uri="{BB962C8B-B14F-4D97-AF65-F5344CB8AC3E}">
        <p14:creationId xmlns:p14="http://schemas.microsoft.com/office/powerpoint/2010/main" val="3077522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7C540B6-3855-410B-8881-F47FFC1B754C}"/>
              </a:ext>
            </a:extLst>
          </p:cNvPr>
          <p:cNvSpPr/>
          <p:nvPr/>
        </p:nvSpPr>
        <p:spPr>
          <a:xfrm>
            <a:off x="915301" y="55526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1Nephi 8:1-18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1F73B9-688D-4B25-BAD7-7C6745928D76}"/>
              </a:ext>
            </a:extLst>
          </p:cNvPr>
          <p:cNvSpPr/>
          <p:nvPr/>
        </p:nvSpPr>
        <p:spPr>
          <a:xfrm>
            <a:off x="2193235" y="2274838"/>
            <a:ext cx="7805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“Lehi experiences a vision in which he partakes of the fruit of the tree of life and invites his family to do the same”</a:t>
            </a:r>
          </a:p>
        </p:txBody>
      </p:sp>
    </p:spTree>
    <p:extLst>
      <p:ext uri="{BB962C8B-B14F-4D97-AF65-F5344CB8AC3E}">
        <p14:creationId xmlns:p14="http://schemas.microsoft.com/office/powerpoint/2010/main" val="400763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B824AA2-5590-49E1-85ED-E7BABC044068}"/>
              </a:ext>
            </a:extLst>
          </p:cNvPr>
          <p:cNvSpPr/>
          <p:nvPr/>
        </p:nvSpPr>
        <p:spPr>
          <a:xfrm>
            <a:off x="4551346" y="267117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tree of life and its fruit.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00B976-ED1D-4CB1-919A-3AD8DFE2E7CE}"/>
              </a:ext>
            </a:extLst>
          </p:cNvPr>
          <p:cNvSpPr/>
          <p:nvPr/>
        </p:nvSpPr>
        <p:spPr>
          <a:xfrm>
            <a:off x="1046921" y="920734"/>
            <a:ext cx="1492716" cy="565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7B59ED7-ACF6-4792-A79E-7C7A7F8FE20E}"/>
              </a:ext>
            </a:extLst>
          </p:cNvPr>
          <p:cNvSpPr/>
          <p:nvPr/>
        </p:nvSpPr>
        <p:spPr>
          <a:xfrm>
            <a:off x="1046921" y="1293957"/>
            <a:ext cx="9594575" cy="6385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271ED3-EDBC-4DBD-80D2-E9356220F2D2}"/>
              </a:ext>
            </a:extLst>
          </p:cNvPr>
          <p:cNvSpPr/>
          <p:nvPr/>
        </p:nvSpPr>
        <p:spPr>
          <a:xfrm>
            <a:off x="1046921" y="936298"/>
            <a:ext cx="169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8:2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CFD55E-74F9-4D2F-A4A6-D15D5D109F92}"/>
              </a:ext>
            </a:extLst>
          </p:cNvPr>
          <p:cNvSpPr/>
          <p:nvPr/>
        </p:nvSpPr>
        <p:spPr>
          <a:xfrm>
            <a:off x="1046921" y="1293957"/>
            <a:ext cx="959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Palatino"/>
              </a:rPr>
              <a:t>And it came to pass that while my father tarried in the wilderness he spake unto us, saying: Behold, I have dreamed a dream; or, in other words, I have seen a vision.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9D084F-6E91-4246-9F01-5FD2E43FE297}"/>
              </a:ext>
            </a:extLst>
          </p:cNvPr>
          <p:cNvSpPr/>
          <p:nvPr/>
        </p:nvSpPr>
        <p:spPr>
          <a:xfrm>
            <a:off x="1046921" y="2121063"/>
            <a:ext cx="516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objects were the focus of Lehi’s vision?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2F6C89-1C54-44CD-BF76-F67A2D2EC038}"/>
              </a:ext>
            </a:extLst>
          </p:cNvPr>
          <p:cNvSpPr/>
          <p:nvPr/>
        </p:nvSpPr>
        <p:spPr>
          <a:xfrm>
            <a:off x="1046921" y="3244334"/>
            <a:ext cx="678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words and phrases did Lehi use to describe the fruit?</a:t>
            </a:r>
          </a:p>
        </p:txBody>
      </p:sp>
    </p:spTree>
    <p:extLst>
      <p:ext uri="{BB962C8B-B14F-4D97-AF65-F5344CB8AC3E}">
        <p14:creationId xmlns:p14="http://schemas.microsoft.com/office/powerpoint/2010/main" val="17720439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0CE5B05-3D25-4ABF-95AB-0EB0BEF07862}"/>
              </a:ext>
            </a:extLst>
          </p:cNvPr>
          <p:cNvSpPr/>
          <p:nvPr/>
        </p:nvSpPr>
        <p:spPr>
          <a:xfrm>
            <a:off x="755372" y="1288200"/>
            <a:ext cx="9939129" cy="14773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932C1C-8374-4385-9CE6-E2E8EF97D046}"/>
              </a:ext>
            </a:extLst>
          </p:cNvPr>
          <p:cNvSpPr/>
          <p:nvPr/>
        </p:nvSpPr>
        <p:spPr>
          <a:xfrm>
            <a:off x="755374" y="790016"/>
            <a:ext cx="6838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 Neal A. Maxwell of the Quorum of the Twelve Apostles.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D2E11C-A7C2-43A2-8868-DFFF50544B6C}"/>
              </a:ext>
            </a:extLst>
          </p:cNvPr>
          <p:cNvSpPr/>
          <p:nvPr/>
        </p:nvSpPr>
        <p:spPr>
          <a:xfrm>
            <a:off x="755374" y="1288200"/>
            <a:ext cx="9939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tree of life . . . is the love of God (see 1 Ne. 11:25).The love of God for His children is most profoundly expressed in His gift of Jesus as our Redeemer: ‘God so loved the world, that he gave his only begotten Son’ (John 3:16). To partake of the love of God is to partake of Jesus’ Atonement and the emancipations and joys which it can bring” (“Lessons from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Lemuel,” Ensign, Nov. 1999, 8).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9ABE81-47F0-4F52-95DE-94939EB425A3}"/>
              </a:ext>
            </a:extLst>
          </p:cNvPr>
          <p:cNvSpPr/>
          <p:nvPr/>
        </p:nvSpPr>
        <p:spPr>
          <a:xfrm>
            <a:off x="755373" y="2967335"/>
            <a:ext cx="9939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Elder Maxwell, the tree of life represents the love of God shown to us especially through what gift?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870E9B-22F2-42F0-93B6-0BE3FD37F2A2}"/>
              </a:ext>
            </a:extLst>
          </p:cNvPr>
          <p:cNvSpPr/>
          <p:nvPr/>
        </p:nvSpPr>
        <p:spPr>
          <a:xfrm>
            <a:off x="755372" y="3715435"/>
            <a:ext cx="959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Atonement of Jesus Christ free us from bondage and bring us joy?</a:t>
            </a:r>
          </a:p>
        </p:txBody>
      </p:sp>
    </p:spTree>
    <p:extLst>
      <p:ext uri="{BB962C8B-B14F-4D97-AF65-F5344CB8AC3E}">
        <p14:creationId xmlns:p14="http://schemas.microsoft.com/office/powerpoint/2010/main" val="277798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pic>
        <p:nvPicPr>
          <p:cNvPr id="1026" name="Picture 2" descr="Resultado de imagen para vision del arbol de la vida">
            <a:extLst>
              <a:ext uri="{FF2B5EF4-FFF2-40B4-BE49-F238E27FC236}">
                <a16:creationId xmlns:a16="http://schemas.microsoft.com/office/drawing/2014/main" id="{D6BDBB18-0D6C-4C50-A68F-DE6AC339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1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DFD9C32-BA46-4EDA-8CDC-99380DC30CF5}"/>
              </a:ext>
            </a:extLst>
          </p:cNvPr>
          <p:cNvSpPr/>
          <p:nvPr/>
        </p:nvSpPr>
        <p:spPr>
          <a:xfrm>
            <a:off x="569843" y="739926"/>
            <a:ext cx="708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feelings did Lehi experience after partaking of the fruit?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82CACBB-D1C3-4DCE-BBFA-966666055168}"/>
              </a:ext>
            </a:extLst>
          </p:cNvPr>
          <p:cNvSpPr/>
          <p:nvPr/>
        </p:nvSpPr>
        <p:spPr>
          <a:xfrm>
            <a:off x="569841" y="1247508"/>
            <a:ext cx="471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“partake” of the Atonement?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124CD6-4497-49DD-AADA-68E1C7743FE5}"/>
              </a:ext>
            </a:extLst>
          </p:cNvPr>
          <p:cNvSpPr/>
          <p:nvPr/>
        </p:nvSpPr>
        <p:spPr>
          <a:xfrm>
            <a:off x="569841" y="1796321"/>
            <a:ext cx="9090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partaking of the Atonement fill our souls with “exceedingly great joy”?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21F2AB-5D16-4AAC-821C-335A2B709CC6}"/>
              </a:ext>
            </a:extLst>
          </p:cNvPr>
          <p:cNvSpPr/>
          <p:nvPr/>
        </p:nvSpPr>
        <p:spPr>
          <a:xfrm>
            <a:off x="569841" y="2454765"/>
            <a:ext cx="979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unto Jesus Christ and partaking of the Atonement brings happiness and joy.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FB3AB8-CC37-4F21-B635-0D88DBF6A2DC}"/>
              </a:ext>
            </a:extLst>
          </p:cNvPr>
          <p:cNvSpPr/>
          <p:nvPr/>
        </p:nvSpPr>
        <p:spPr>
          <a:xfrm>
            <a:off x="569842" y="3151214"/>
            <a:ext cx="9090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has the Savior’s Atonement brought happiness and joy to your life?</a:t>
            </a:r>
          </a:p>
        </p:txBody>
      </p:sp>
    </p:spTree>
    <p:extLst>
      <p:ext uri="{BB962C8B-B14F-4D97-AF65-F5344CB8AC3E}">
        <p14:creationId xmlns:p14="http://schemas.microsoft.com/office/powerpoint/2010/main" val="224408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A60578-2AC0-416F-9E55-E27F069E8254}"/>
              </a:ext>
            </a:extLst>
          </p:cNvPr>
          <p:cNvSpPr/>
          <p:nvPr/>
        </p:nvSpPr>
        <p:spPr>
          <a:xfrm>
            <a:off x="784920" y="74385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8:19-35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6ADC28-C5C8-4C52-8E6F-227A2A8CEC7A}"/>
              </a:ext>
            </a:extLst>
          </p:cNvPr>
          <p:cNvSpPr/>
          <p:nvPr/>
        </p:nvSpPr>
        <p:spPr>
          <a:xfrm>
            <a:off x="2032687" y="2151727"/>
            <a:ext cx="81266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“In his vision, Lehi sees various groups of people and their success or failure in reaching the tree of life”</a:t>
            </a:r>
          </a:p>
        </p:txBody>
      </p:sp>
    </p:spTree>
    <p:extLst>
      <p:ext uri="{BB962C8B-B14F-4D97-AF65-F5344CB8AC3E}">
        <p14:creationId xmlns:p14="http://schemas.microsoft.com/office/powerpoint/2010/main" val="159643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263271" y="366671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NSimSun" panose="02010609030101010101" pitchFamily="49" charset="-122"/>
                <a:cs typeface="Microsoft New Tai Lue" panose="020B0502040204020203" pitchFamily="34" charset="0"/>
              </a:rPr>
              <a:t>LESSON 12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B77503-EE6E-4457-9620-0036B3FE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39093"/>
              </p:ext>
            </p:extLst>
          </p:nvPr>
        </p:nvGraphicFramePr>
        <p:xfrm>
          <a:off x="2031999" y="719666"/>
          <a:ext cx="8376343" cy="28956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376343">
                  <a:extLst>
                    <a:ext uri="{9D8B030D-6E8A-4147-A177-3AD203B41FA5}">
                      <a16:colId xmlns:a16="http://schemas.microsoft.com/office/drawing/2014/main" val="1501350082"/>
                    </a:ext>
                  </a:extLst>
                </a:gridCol>
              </a:tblGrid>
              <a:tr h="31754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Symbol in Lehi’s Vision                             Interpretation Shared by Nephi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20453"/>
                  </a:ext>
                </a:extLst>
              </a:tr>
              <a:tr h="29107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30544"/>
                  </a:ext>
                </a:extLst>
              </a:tr>
              <a:tr h="317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63539"/>
                  </a:ext>
                </a:extLst>
              </a:tr>
              <a:tr h="31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29521"/>
                  </a:ext>
                </a:extLst>
              </a:tr>
              <a:tr h="31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47297"/>
                  </a:ext>
                </a:extLst>
              </a:tr>
              <a:tr h="31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2928"/>
                  </a:ext>
                </a:extLst>
              </a:tr>
              <a:tr h="317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995802"/>
                  </a:ext>
                </a:extLst>
              </a:tr>
              <a:tr h="317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8384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8D292F8-0A44-4484-8BBA-771C17A8F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62828"/>
              </p:ext>
            </p:extLst>
          </p:nvPr>
        </p:nvGraphicFramePr>
        <p:xfrm>
          <a:off x="5991860" y="739927"/>
          <a:ext cx="208280" cy="28753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923216796"/>
                    </a:ext>
                  </a:extLst>
                </a:gridCol>
              </a:tblGrid>
              <a:tr h="2875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ysDash"/>
                    </a:lnL>
                    <a:lnR w="12700" cmpd="sng">
                      <a:solidFill>
                        <a:schemeClr val="tx1"/>
                      </a:solidFill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ysDash"/>
                    </a:lnT>
                    <a:lnB w="12700" cmpd="sng">
                      <a:solidFill>
                        <a:schemeClr val="tx1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733686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393D703-7680-47E6-B8DD-EB952B110ACE}"/>
              </a:ext>
            </a:extLst>
          </p:cNvPr>
          <p:cNvSpPr/>
          <p:nvPr/>
        </p:nvSpPr>
        <p:spPr>
          <a:xfrm>
            <a:off x="2032000" y="1113182"/>
            <a:ext cx="4015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8:10-12—The tree with white fruit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C9BCD8-A5AA-41E5-A30C-832BC54A3E6A}"/>
              </a:ext>
            </a:extLst>
          </p:cNvPr>
          <p:cNvSpPr/>
          <p:nvPr/>
        </p:nvSpPr>
        <p:spPr>
          <a:xfrm>
            <a:off x="2032000" y="1435399"/>
            <a:ext cx="3629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8:13—The river of filthy water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11DE76-4DF0-4A4E-B5E6-BA1A00C6A6E1}"/>
              </a:ext>
            </a:extLst>
          </p:cNvPr>
          <p:cNvSpPr/>
          <p:nvPr/>
        </p:nvSpPr>
        <p:spPr>
          <a:xfrm>
            <a:off x="2032000" y="1822454"/>
            <a:ext cx="28873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8:19—The rod of iron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22B9FD-F342-47A8-9B8B-91EF5613819A}"/>
              </a:ext>
            </a:extLst>
          </p:cNvPr>
          <p:cNvSpPr/>
          <p:nvPr/>
        </p:nvSpPr>
        <p:spPr>
          <a:xfrm>
            <a:off x="2032000" y="2142344"/>
            <a:ext cx="3560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8:23—The mists of darkness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B8FFFD-CC4E-4DB0-BA29-83C456BCCD59}"/>
              </a:ext>
            </a:extLst>
          </p:cNvPr>
          <p:cNvSpPr/>
          <p:nvPr/>
        </p:nvSpPr>
        <p:spPr>
          <a:xfrm>
            <a:off x="2032000" y="2596682"/>
            <a:ext cx="3914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8:26—The great and spacious building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03B4011-14B8-4490-96FC-3F201D846FC5}"/>
              </a:ext>
            </a:extLst>
          </p:cNvPr>
          <p:cNvSpPr/>
          <p:nvPr/>
        </p:nvSpPr>
        <p:spPr>
          <a:xfrm>
            <a:off x="6200140" y="1107529"/>
            <a:ext cx="4004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11:21–25 (The love of God; the blessings of the Atonement of Jesus Christ)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1434D4-4668-4B0B-9BDF-E5F5A9F584FF}"/>
              </a:ext>
            </a:extLst>
          </p:cNvPr>
          <p:cNvSpPr/>
          <p:nvPr/>
        </p:nvSpPr>
        <p:spPr>
          <a:xfrm>
            <a:off x="6200140" y="1818755"/>
            <a:ext cx="42082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12:16; 15:26-29 (Filthiness; the depths of hell)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14F4890-2C88-4E58-B47B-C79CCB9444A4}"/>
              </a:ext>
            </a:extLst>
          </p:cNvPr>
          <p:cNvSpPr/>
          <p:nvPr/>
        </p:nvSpPr>
        <p:spPr>
          <a:xfrm>
            <a:off x="6205390" y="2161008"/>
            <a:ext cx="3170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11:25 (The word of God)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CB585DB-898E-4CE4-BA7E-3FD49E23A4FF}"/>
              </a:ext>
            </a:extLst>
          </p:cNvPr>
          <p:cNvSpPr/>
          <p:nvPr/>
        </p:nvSpPr>
        <p:spPr>
          <a:xfrm>
            <a:off x="6200140" y="2514003"/>
            <a:ext cx="4177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12:17 (The temptations of the devil)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6768B7-1D8D-4882-99EE-E76D0F051D9E}"/>
              </a:ext>
            </a:extLst>
          </p:cNvPr>
          <p:cNvSpPr/>
          <p:nvPr/>
        </p:nvSpPr>
        <p:spPr>
          <a:xfrm>
            <a:off x="6245146" y="2963029"/>
            <a:ext cx="4132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Nephi 11:35–36; 12:18 (The pride and vain imaginations of the world)</a:t>
            </a:r>
          </a:p>
        </p:txBody>
      </p:sp>
    </p:spTree>
    <p:extLst>
      <p:ext uri="{BB962C8B-B14F-4D97-AF65-F5344CB8AC3E}">
        <p14:creationId xmlns:p14="http://schemas.microsoft.com/office/powerpoint/2010/main" val="3950435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484</Words>
  <Application>Microsoft Office PowerPoint</Application>
  <PresentationFormat>Panorámica</PresentationFormat>
  <Paragraphs>62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Algerian</vt:lpstr>
      <vt:lpstr>Angsana New</vt:lpstr>
      <vt:lpstr>Arial</vt:lpstr>
      <vt:lpstr>Arial Rounded MT Bold</vt:lpstr>
      <vt:lpstr>Calibri</vt:lpstr>
      <vt:lpstr>Century Gothic</vt:lpstr>
      <vt:lpstr>Microsoft New Tai Lue</vt:lpstr>
      <vt:lpstr>Palatino</vt:lpstr>
      <vt:lpstr>Sylfaen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6011</cp:revision>
  <dcterms:created xsi:type="dcterms:W3CDTF">2018-08-29T04:26:39Z</dcterms:created>
  <dcterms:modified xsi:type="dcterms:W3CDTF">2019-12-06T03:42:20Z</dcterms:modified>
</cp:coreProperties>
</file>