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1"/>
  </p:notesMasterIdLst>
  <p:sldIdLst>
    <p:sldId id="296" r:id="rId2"/>
    <p:sldId id="543" r:id="rId3"/>
    <p:sldId id="542" r:id="rId4"/>
    <p:sldId id="544" r:id="rId5"/>
    <p:sldId id="545" r:id="rId6"/>
    <p:sldId id="546" r:id="rId7"/>
    <p:sldId id="547" r:id="rId8"/>
    <p:sldId id="548" r:id="rId9"/>
    <p:sldId id="54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6F0F"/>
    <a:srgbClr val="FF6600"/>
    <a:srgbClr val="B9DF63"/>
    <a:srgbClr val="59C7E9"/>
    <a:srgbClr val="E97159"/>
    <a:srgbClr val="D88028"/>
    <a:srgbClr val="FFD757"/>
    <a:srgbClr val="D6E513"/>
    <a:srgbClr val="6372DF"/>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3" autoAdjust="0"/>
    <p:restoredTop sz="94660"/>
  </p:normalViewPr>
  <p:slideViewPr>
    <p:cSldViewPr snapToGrid="0">
      <p:cViewPr>
        <p:scale>
          <a:sx n="66" d="100"/>
          <a:sy n="66" d="100"/>
        </p:scale>
        <p:origin x="786" y="21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b="1" dirty="0">
                <a:solidFill>
                  <a:schemeClr val="tx2">
                    <a:lumMod val="25000"/>
                  </a:schemeClr>
                </a:solidFill>
                <a:effectLst>
                  <a:outerShdw blurRad="38100" dist="38100" dir="2700000" algn="tl">
                    <a:srgbClr val="000000">
                      <a:alpha val="43137"/>
                    </a:srgbClr>
                  </a:outerShdw>
                </a:effectLst>
                <a:latin typeface="Angsana New" panose="02020603050405020304" pitchFamily="18" charset="-34"/>
                <a:ea typeface="Microsoft Himalaya" panose="01010100010101010101" pitchFamily="2" charset="0"/>
                <a:cs typeface="Angsana New"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10</a:t>
            </a:r>
          </a:p>
        </p:txBody>
      </p:sp>
      <p:sp>
        <p:nvSpPr>
          <p:cNvPr id="2" name="Rectángulo 1">
            <a:extLst>
              <a:ext uri="{FF2B5EF4-FFF2-40B4-BE49-F238E27FC236}">
                <a16:creationId xmlns:a16="http://schemas.microsoft.com/office/drawing/2014/main" id="{615A9453-6597-49DE-A13D-F892348509D8}"/>
              </a:ext>
            </a:extLst>
          </p:cNvPr>
          <p:cNvSpPr/>
          <p:nvPr/>
        </p:nvSpPr>
        <p:spPr>
          <a:xfrm>
            <a:off x="3218832" y="2736069"/>
            <a:ext cx="5529078" cy="1200329"/>
          </a:xfrm>
          <a:prstGeom prst="rect">
            <a:avLst/>
          </a:prstGeom>
        </p:spPr>
        <p:txBody>
          <a:bodyPr wrap="none">
            <a:spAutoFit/>
          </a:bodyPr>
          <a:lstStyle/>
          <a:p>
            <a:r>
              <a:rPr lang="en-US" sz="7200" dirty="0">
                <a:solidFill>
                  <a:srgbClr val="4D6F0F"/>
                </a:solidFill>
                <a:latin typeface="Bahnschrift Light SemiCondensed" panose="020B0502040204020203" pitchFamily="34" charset="0"/>
              </a:rPr>
              <a:t>1 Nephi 6 and 9</a:t>
            </a:r>
          </a:p>
        </p:txBody>
      </p:sp>
    </p:spTree>
    <p:extLst>
      <p:ext uri="{BB962C8B-B14F-4D97-AF65-F5344CB8AC3E}">
        <p14:creationId xmlns:p14="http://schemas.microsoft.com/office/powerpoint/2010/main" val="307752287"/>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10</a:t>
            </a:r>
          </a:p>
        </p:txBody>
      </p:sp>
      <p:sp>
        <p:nvSpPr>
          <p:cNvPr id="2" name="Rectángulo 1">
            <a:extLst>
              <a:ext uri="{FF2B5EF4-FFF2-40B4-BE49-F238E27FC236}">
                <a16:creationId xmlns:a16="http://schemas.microsoft.com/office/drawing/2014/main" id="{CF19BF2C-7704-4CB6-BCB9-13F3C4EA145D}"/>
              </a:ext>
            </a:extLst>
          </p:cNvPr>
          <p:cNvSpPr/>
          <p:nvPr/>
        </p:nvSpPr>
        <p:spPr>
          <a:xfrm>
            <a:off x="1046921" y="739926"/>
            <a:ext cx="12105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6</a:t>
            </a:r>
          </a:p>
        </p:txBody>
      </p:sp>
      <p:sp>
        <p:nvSpPr>
          <p:cNvPr id="5" name="Rectángulo 4">
            <a:extLst>
              <a:ext uri="{FF2B5EF4-FFF2-40B4-BE49-F238E27FC236}">
                <a16:creationId xmlns:a16="http://schemas.microsoft.com/office/drawing/2014/main" id="{D5B9F752-D447-4538-9C38-F1E48662811A}"/>
              </a:ext>
            </a:extLst>
          </p:cNvPr>
          <p:cNvSpPr/>
          <p:nvPr/>
        </p:nvSpPr>
        <p:spPr>
          <a:xfrm>
            <a:off x="2088874" y="2367171"/>
            <a:ext cx="8014251" cy="2123658"/>
          </a:xfrm>
          <a:prstGeom prst="rect">
            <a:avLst/>
          </a:prstGeom>
        </p:spPr>
        <p:txBody>
          <a:bodyPr wrap="square">
            <a:spAutoFit/>
          </a:bodyPr>
          <a:lstStyle/>
          <a:p>
            <a:pPr algn="ctr"/>
            <a:r>
              <a:rPr lang="en-US" sz="4400" b="1" dirty="0">
                <a:solidFill>
                  <a:schemeClr val="accent6">
                    <a:lumMod val="75000"/>
                  </a:schemeClr>
                </a:solidFill>
                <a:latin typeface="Century Gothic" panose="020B0502020202020204" pitchFamily="34" charset="0"/>
              </a:rPr>
              <a:t>“Nephi writes to persuade all to come</a:t>
            </a:r>
          </a:p>
          <a:p>
            <a:pPr algn="ctr"/>
            <a:r>
              <a:rPr lang="en-US" sz="4400" b="1" dirty="0">
                <a:solidFill>
                  <a:schemeClr val="accent6">
                    <a:lumMod val="75000"/>
                  </a:schemeClr>
                </a:solidFill>
                <a:latin typeface="Century Gothic" panose="020B0502020202020204" pitchFamily="34" charset="0"/>
              </a:rPr>
              <a:t> unto Jesus Christ”</a:t>
            </a:r>
          </a:p>
        </p:txBody>
      </p:sp>
    </p:spTree>
    <p:extLst>
      <p:ext uri="{BB962C8B-B14F-4D97-AF65-F5344CB8AC3E}">
        <p14:creationId xmlns:p14="http://schemas.microsoft.com/office/powerpoint/2010/main" val="10169960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76357D1-DD36-4F02-8470-2C385101D5D8}"/>
              </a:ext>
            </a:extLst>
          </p:cNvPr>
          <p:cNvSpPr/>
          <p:nvPr/>
        </p:nvSpPr>
        <p:spPr>
          <a:xfrm>
            <a:off x="949490" y="743850"/>
            <a:ext cx="1643192" cy="62049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BAEAAD5A-A9AE-4DF2-94EB-5656D298DC35}"/>
              </a:ext>
            </a:extLst>
          </p:cNvPr>
          <p:cNvSpPr/>
          <p:nvPr/>
        </p:nvSpPr>
        <p:spPr>
          <a:xfrm>
            <a:off x="949491" y="1122124"/>
            <a:ext cx="9733889" cy="2576381"/>
          </a:xfrm>
          <a:prstGeom prst="roundRect">
            <a:avLst>
              <a:gd name="adj" fmla="val 684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10</a:t>
            </a:r>
          </a:p>
        </p:txBody>
      </p:sp>
      <p:sp>
        <p:nvSpPr>
          <p:cNvPr id="2" name="Rectángulo 1">
            <a:extLst>
              <a:ext uri="{FF2B5EF4-FFF2-40B4-BE49-F238E27FC236}">
                <a16:creationId xmlns:a16="http://schemas.microsoft.com/office/drawing/2014/main" id="{9FCF8346-A0CF-4BC7-832D-1FCC8D8A585F}"/>
              </a:ext>
            </a:extLst>
          </p:cNvPr>
          <p:cNvSpPr/>
          <p:nvPr/>
        </p:nvSpPr>
        <p:spPr>
          <a:xfrm>
            <a:off x="907605" y="743850"/>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6:3-6 </a:t>
            </a:r>
          </a:p>
        </p:txBody>
      </p:sp>
      <p:sp>
        <p:nvSpPr>
          <p:cNvPr id="4" name="Rectángulo 3">
            <a:extLst>
              <a:ext uri="{FF2B5EF4-FFF2-40B4-BE49-F238E27FC236}">
                <a16:creationId xmlns:a16="http://schemas.microsoft.com/office/drawing/2014/main" id="{226195AC-EB11-47EF-A9E9-8BE77A378C22}"/>
              </a:ext>
            </a:extLst>
          </p:cNvPr>
          <p:cNvSpPr/>
          <p:nvPr/>
        </p:nvSpPr>
        <p:spPr>
          <a:xfrm>
            <a:off x="907604" y="1113182"/>
            <a:ext cx="9733891"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it mattereth not to me that I am particular to give a full account of all the things of my father, for they cannot be written upon these plates, for I desire the room that I may write of the things of God.</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For the fulness of mine intent is that I may persuade men to come unto the God of Abraham, and the God of Isaac, and the God of Jacob, and be saved.</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Wherefore, the things which are pleasing unto the world I do not write, but the things which are pleasing unto God and unto those who are not of the world.</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Wherefore, I shall give commandment unto my seed, that they shall not occupy these plates with things which are not of worth unto the children of men.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7775257-EDF5-43C4-84EA-1CA9E9747BF1}"/>
              </a:ext>
            </a:extLst>
          </p:cNvPr>
          <p:cNvSpPr/>
          <p:nvPr/>
        </p:nvSpPr>
        <p:spPr>
          <a:xfrm>
            <a:off x="907602" y="3840945"/>
            <a:ext cx="973389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that Nephi wrote things “which are pleasing unto God” and not things “which are pleasing unto the world”?</a:t>
            </a:r>
          </a:p>
        </p:txBody>
      </p:sp>
      <p:sp>
        <p:nvSpPr>
          <p:cNvPr id="6" name="Rectángulo 5">
            <a:extLst>
              <a:ext uri="{FF2B5EF4-FFF2-40B4-BE49-F238E27FC236}">
                <a16:creationId xmlns:a16="http://schemas.microsoft.com/office/drawing/2014/main" id="{5549EA77-6903-4D6C-B2BB-5A81BB50C8D6}"/>
              </a:ext>
            </a:extLst>
          </p:cNvPr>
          <p:cNvSpPr/>
          <p:nvPr/>
        </p:nvSpPr>
        <p:spPr>
          <a:xfrm>
            <a:off x="907602" y="4514435"/>
            <a:ext cx="65136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state Nephi’s intent in your own words?</a:t>
            </a:r>
          </a:p>
        </p:txBody>
      </p:sp>
      <p:sp>
        <p:nvSpPr>
          <p:cNvPr id="7" name="Rectángulo 6">
            <a:extLst>
              <a:ext uri="{FF2B5EF4-FFF2-40B4-BE49-F238E27FC236}">
                <a16:creationId xmlns:a16="http://schemas.microsoft.com/office/drawing/2014/main" id="{BF3D9C4C-3E80-4C47-9106-82101995FB76}"/>
              </a:ext>
            </a:extLst>
          </p:cNvPr>
          <p:cNvSpPr/>
          <p:nvPr/>
        </p:nvSpPr>
        <p:spPr>
          <a:xfrm>
            <a:off x="907602" y="5138442"/>
            <a:ext cx="9839910" cy="338554"/>
          </a:xfrm>
          <a:prstGeom prst="rect">
            <a:avLst/>
          </a:prstGeom>
        </p:spPr>
        <p:txBody>
          <a:bodyPr wrap="square">
            <a:spAutoFit/>
          </a:bodyPr>
          <a:lstStyle/>
          <a:p>
            <a:pPr algn="ctr"/>
            <a:r>
              <a:rPr lang="en-US" sz="1600" b="1" dirty="0">
                <a:solidFill>
                  <a:schemeClr val="accent2">
                    <a:lumMod val="75000"/>
                  </a:schemeClr>
                </a:solidFill>
                <a:latin typeface="Arial" panose="020B0604020202020204" pitchFamily="34" charset="0"/>
                <a:cs typeface="Arial" panose="020B0604020202020204" pitchFamily="34" charset="0"/>
              </a:rPr>
              <a:t>One purpose of the Book of Mormon is to persuade all people to come unto Jesus Christ.</a:t>
            </a:r>
          </a:p>
        </p:txBody>
      </p:sp>
      <p:sp>
        <p:nvSpPr>
          <p:cNvPr id="8" name="Rectángulo 7">
            <a:extLst>
              <a:ext uri="{FF2B5EF4-FFF2-40B4-BE49-F238E27FC236}">
                <a16:creationId xmlns:a16="http://schemas.microsoft.com/office/drawing/2014/main" id="{0DC6A84E-A6BF-4AE6-9707-D127CDDC5E57}"/>
              </a:ext>
            </a:extLst>
          </p:cNvPr>
          <p:cNvSpPr/>
          <p:nvPr/>
        </p:nvSpPr>
        <p:spPr>
          <a:xfrm>
            <a:off x="907602" y="5704210"/>
            <a:ext cx="973388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understanding Nephi’s purpose for writing influence the way you plan to study the Book of Mormon this year?</a:t>
            </a:r>
          </a:p>
        </p:txBody>
      </p:sp>
    </p:spTree>
    <p:extLst>
      <p:ext uri="{BB962C8B-B14F-4D97-AF65-F5344CB8AC3E}">
        <p14:creationId xmlns:p14="http://schemas.microsoft.com/office/powerpoint/2010/main" val="1412690641"/>
      </p:ext>
    </p:extLst>
  </p:cSld>
  <p:clrMapOvr>
    <a:masterClrMapping/>
  </p:clrMapOvr>
  <mc:AlternateContent xmlns:mc="http://schemas.openxmlformats.org/markup-compatibility/2006">
    <mc:Choice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10</a:t>
            </a:r>
          </a:p>
        </p:txBody>
      </p:sp>
      <p:sp>
        <p:nvSpPr>
          <p:cNvPr id="2" name="Rectángulo 1">
            <a:extLst>
              <a:ext uri="{FF2B5EF4-FFF2-40B4-BE49-F238E27FC236}">
                <a16:creationId xmlns:a16="http://schemas.microsoft.com/office/drawing/2014/main" id="{A437634E-C612-47D8-B040-441A029E6B1E}"/>
              </a:ext>
            </a:extLst>
          </p:cNvPr>
          <p:cNvSpPr/>
          <p:nvPr/>
        </p:nvSpPr>
        <p:spPr>
          <a:xfrm>
            <a:off x="879378" y="739926"/>
            <a:ext cx="12362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9</a:t>
            </a:r>
          </a:p>
        </p:txBody>
      </p:sp>
      <p:sp>
        <p:nvSpPr>
          <p:cNvPr id="4" name="Rectángulo 3">
            <a:extLst>
              <a:ext uri="{FF2B5EF4-FFF2-40B4-BE49-F238E27FC236}">
                <a16:creationId xmlns:a16="http://schemas.microsoft.com/office/drawing/2014/main" id="{53DA24DE-52E4-4BA3-A610-CCBF72676DA2}"/>
              </a:ext>
            </a:extLst>
          </p:cNvPr>
          <p:cNvSpPr/>
          <p:nvPr/>
        </p:nvSpPr>
        <p:spPr>
          <a:xfrm>
            <a:off x="2886627" y="2644170"/>
            <a:ext cx="6418745" cy="1569660"/>
          </a:xfrm>
          <a:prstGeom prst="rect">
            <a:avLst/>
          </a:prstGeom>
        </p:spPr>
        <p:txBody>
          <a:bodyPr wrap="none">
            <a:spAutoFit/>
          </a:bodyPr>
          <a:lstStyle/>
          <a:p>
            <a:pPr algn="ctr"/>
            <a:r>
              <a:rPr lang="en-US" sz="4800" dirty="0">
                <a:solidFill>
                  <a:schemeClr val="accent3">
                    <a:lumMod val="50000"/>
                  </a:schemeClr>
                </a:solidFill>
                <a:latin typeface="Arial" panose="020B0604020202020204" pitchFamily="34" charset="0"/>
                <a:cs typeface="Arial" panose="020B0604020202020204" pitchFamily="34" charset="0"/>
              </a:rPr>
              <a:t>“Nephi keeps two sets </a:t>
            </a:r>
          </a:p>
          <a:p>
            <a:pPr algn="ctr"/>
            <a:r>
              <a:rPr lang="en-US" sz="4800" dirty="0">
                <a:solidFill>
                  <a:schemeClr val="accent3">
                    <a:lumMod val="50000"/>
                  </a:schemeClr>
                </a:solidFill>
                <a:latin typeface="Arial" panose="020B0604020202020204" pitchFamily="34" charset="0"/>
                <a:cs typeface="Arial" panose="020B0604020202020204" pitchFamily="34" charset="0"/>
              </a:rPr>
              <a:t>of plates”</a:t>
            </a:r>
          </a:p>
        </p:txBody>
      </p:sp>
    </p:spTree>
    <p:extLst>
      <p:ext uri="{BB962C8B-B14F-4D97-AF65-F5344CB8AC3E}">
        <p14:creationId xmlns:p14="http://schemas.microsoft.com/office/powerpoint/2010/main" val="31486254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4EEEFE0-77F7-4DC3-818E-1BEFF393ED97}"/>
              </a:ext>
            </a:extLst>
          </p:cNvPr>
          <p:cNvSpPr/>
          <p:nvPr/>
        </p:nvSpPr>
        <p:spPr>
          <a:xfrm>
            <a:off x="754645" y="2273167"/>
            <a:ext cx="1901266" cy="62049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7DECB9A5-4C7A-4D51-AC13-E69580D2B7B9}"/>
              </a:ext>
            </a:extLst>
          </p:cNvPr>
          <p:cNvSpPr/>
          <p:nvPr/>
        </p:nvSpPr>
        <p:spPr>
          <a:xfrm>
            <a:off x="757896" y="2656111"/>
            <a:ext cx="9650108" cy="2380767"/>
          </a:xfrm>
          <a:prstGeom prst="roundRect">
            <a:avLst>
              <a:gd name="adj" fmla="val 8394"/>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10</a:t>
            </a:r>
          </a:p>
        </p:txBody>
      </p:sp>
      <p:sp>
        <p:nvSpPr>
          <p:cNvPr id="2" name="Rectángulo 1">
            <a:extLst>
              <a:ext uri="{FF2B5EF4-FFF2-40B4-BE49-F238E27FC236}">
                <a16:creationId xmlns:a16="http://schemas.microsoft.com/office/drawing/2014/main" id="{B51B163D-DBF9-40D2-B90C-99AED08C8145}"/>
              </a:ext>
            </a:extLst>
          </p:cNvPr>
          <p:cNvSpPr/>
          <p:nvPr/>
        </p:nvSpPr>
        <p:spPr>
          <a:xfrm>
            <a:off x="728868" y="790016"/>
            <a:ext cx="76730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the two texts differ in their approach to recording history?</a:t>
            </a:r>
          </a:p>
        </p:txBody>
      </p:sp>
      <p:sp>
        <p:nvSpPr>
          <p:cNvPr id="4" name="Rectángulo 3">
            <a:extLst>
              <a:ext uri="{FF2B5EF4-FFF2-40B4-BE49-F238E27FC236}">
                <a16:creationId xmlns:a16="http://schemas.microsoft.com/office/drawing/2014/main" id="{CD977D9C-DCF0-4F32-B670-4199BA83499A}"/>
              </a:ext>
            </a:extLst>
          </p:cNvPr>
          <p:cNvSpPr/>
          <p:nvPr/>
        </p:nvSpPr>
        <p:spPr>
          <a:xfrm>
            <a:off x="717605" y="1256508"/>
            <a:ext cx="537839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 one text more valuable than the other? How?</a:t>
            </a:r>
          </a:p>
        </p:txBody>
      </p:sp>
      <p:sp>
        <p:nvSpPr>
          <p:cNvPr id="5" name="Rectángulo 4">
            <a:extLst>
              <a:ext uri="{FF2B5EF4-FFF2-40B4-BE49-F238E27FC236}">
                <a16:creationId xmlns:a16="http://schemas.microsoft.com/office/drawing/2014/main" id="{A465F889-118B-4433-AC1C-F68EF3DF22C1}"/>
              </a:ext>
            </a:extLst>
          </p:cNvPr>
          <p:cNvSpPr/>
          <p:nvPr/>
        </p:nvSpPr>
        <p:spPr>
          <a:xfrm>
            <a:off x="717605" y="1723000"/>
            <a:ext cx="666385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these texts compare with the Book of Mormon?</a:t>
            </a:r>
          </a:p>
        </p:txBody>
      </p:sp>
      <p:sp>
        <p:nvSpPr>
          <p:cNvPr id="6" name="Rectángulo 5">
            <a:extLst>
              <a:ext uri="{FF2B5EF4-FFF2-40B4-BE49-F238E27FC236}">
                <a16:creationId xmlns:a16="http://schemas.microsoft.com/office/drawing/2014/main" id="{C018C074-D7DF-4A46-A468-9B032EE3335F}"/>
              </a:ext>
            </a:extLst>
          </p:cNvPr>
          <p:cNvSpPr/>
          <p:nvPr/>
        </p:nvSpPr>
        <p:spPr>
          <a:xfrm>
            <a:off x="717605" y="2286652"/>
            <a:ext cx="19415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9:3, 5-6 </a:t>
            </a:r>
          </a:p>
        </p:txBody>
      </p:sp>
      <p:sp>
        <p:nvSpPr>
          <p:cNvPr id="7" name="Rectángulo 6">
            <a:extLst>
              <a:ext uri="{FF2B5EF4-FFF2-40B4-BE49-F238E27FC236}">
                <a16:creationId xmlns:a16="http://schemas.microsoft.com/office/drawing/2014/main" id="{FCE7C092-0A65-455F-B38F-2E4B1BA48744}"/>
              </a:ext>
            </a:extLst>
          </p:cNvPr>
          <p:cNvSpPr/>
          <p:nvPr/>
        </p:nvSpPr>
        <p:spPr>
          <a:xfrm>
            <a:off x="728868" y="2655984"/>
            <a:ext cx="9622972"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Nevertheless, I have received a commandment of the Lord that I should make these plates, for the special purpose that there should be an account engraven of the ministry of my people.</a:t>
            </a:r>
            <a:endParaRPr lang="en-US" b="1" dirty="0">
              <a:solidFill>
                <a:schemeClr val="bg1"/>
              </a:solidFill>
              <a:latin typeface="Arial" panose="020B0604020202020204" pitchFamily="34" charset="0"/>
              <a:cs typeface="Arial" panose="020B0604020202020204" pitchFamily="34" charset="0"/>
            </a:endParaRP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Wherefore, the Lord hath commanded me to make these plates for a wise purpose in him, which purpose I know not.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But the Lord knoweth all things from the beginning; wherefore, he prepareth a way to accomplish all his works among the children of men; for behold, he hath all power unto the fulfilling of all his words. And thus it is. Amen.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A1D265EF-72C7-43A8-B95C-46476A181DE1}"/>
              </a:ext>
            </a:extLst>
          </p:cNvPr>
          <p:cNvSpPr/>
          <p:nvPr/>
        </p:nvSpPr>
        <p:spPr>
          <a:xfrm>
            <a:off x="728866" y="5204794"/>
            <a:ext cx="962297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reasons did Nephi give for making the small plates in addition to the large plates? How do these explanations show Nephi’s faith in the Lord?</a:t>
            </a:r>
          </a:p>
        </p:txBody>
      </p:sp>
    </p:spTree>
    <p:extLst>
      <p:ext uri="{BB962C8B-B14F-4D97-AF65-F5344CB8AC3E}">
        <p14:creationId xmlns:p14="http://schemas.microsoft.com/office/powerpoint/2010/main" val="47128998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vertical)">
                                      <p:cBhvr>
                                        <p:cTn id="17" dur="500"/>
                                        <p:tgtEl>
                                          <p:spTgt spid="10"/>
                                        </p:tgtEl>
                                      </p:cBhvr>
                                    </p:animEffect>
                                  </p:childTnLst>
                                </p:cTn>
                              </p:par>
                              <p:par>
                                <p:cTn id="18" presetID="3" presetClass="entr" presetSubtype="5"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vertical)">
                                      <p:cBhvr>
                                        <p:cTn id="20" dur="500"/>
                                        <p:tgtEl>
                                          <p:spTgt spid="9"/>
                                        </p:tgtEl>
                                      </p:cBhvr>
                                    </p:animEffect>
                                  </p:childTnLst>
                                </p:cTn>
                              </p:par>
                              <p:par>
                                <p:cTn id="21" presetID="3" presetClass="entr" presetSubtype="5"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vertical)">
                                      <p:cBhvr>
                                        <p:cTn id="23" dur="500"/>
                                        <p:tgtEl>
                                          <p:spTgt spid="6"/>
                                        </p:tgtEl>
                                      </p:cBhvr>
                                    </p:animEffect>
                                  </p:childTnLst>
                                </p:cTn>
                              </p:par>
                              <p:par>
                                <p:cTn id="24" presetID="3" presetClass="entr" presetSubtype="5"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F99CE04-A55E-4193-A0F8-A3F139ABDC33}"/>
              </a:ext>
            </a:extLst>
          </p:cNvPr>
          <p:cNvSpPr/>
          <p:nvPr/>
        </p:nvSpPr>
        <p:spPr>
          <a:xfrm>
            <a:off x="780533" y="739926"/>
            <a:ext cx="2717410" cy="62049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17612A7E-C630-45F9-96C4-AF620246D537}"/>
              </a:ext>
            </a:extLst>
          </p:cNvPr>
          <p:cNvSpPr/>
          <p:nvPr/>
        </p:nvSpPr>
        <p:spPr>
          <a:xfrm>
            <a:off x="780533" y="1109258"/>
            <a:ext cx="9650108" cy="4278094"/>
          </a:xfrm>
          <a:prstGeom prst="roundRect">
            <a:avLst>
              <a:gd name="adj" fmla="val 750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10</a:t>
            </a:r>
          </a:p>
        </p:txBody>
      </p:sp>
      <p:sp>
        <p:nvSpPr>
          <p:cNvPr id="2" name="Rectángulo 1">
            <a:extLst>
              <a:ext uri="{FF2B5EF4-FFF2-40B4-BE49-F238E27FC236}">
                <a16:creationId xmlns:a16="http://schemas.microsoft.com/office/drawing/2014/main" id="{D9A7223D-958D-429B-AF09-3D8DF6D133AD}"/>
              </a:ext>
            </a:extLst>
          </p:cNvPr>
          <p:cNvSpPr/>
          <p:nvPr/>
        </p:nvSpPr>
        <p:spPr>
          <a:xfrm>
            <a:off x="780533" y="739926"/>
            <a:ext cx="282224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Words of Mormon 1:3-7 </a:t>
            </a:r>
          </a:p>
        </p:txBody>
      </p:sp>
      <p:sp>
        <p:nvSpPr>
          <p:cNvPr id="4" name="Rectángulo 3">
            <a:extLst>
              <a:ext uri="{FF2B5EF4-FFF2-40B4-BE49-F238E27FC236}">
                <a16:creationId xmlns:a16="http://schemas.microsoft.com/office/drawing/2014/main" id="{5A887CC0-63A9-4F35-B710-4C1BAD110446}"/>
              </a:ext>
            </a:extLst>
          </p:cNvPr>
          <p:cNvSpPr/>
          <p:nvPr/>
        </p:nvSpPr>
        <p:spPr>
          <a:xfrm>
            <a:off x="780533" y="1109258"/>
            <a:ext cx="9572843" cy="427809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now, I speak somewhat concerning that which I have written; for after I had made an abridgment from the plates of Nephi, down to the reign of this king Benjamin, of whom </a:t>
            </a:r>
            <a:r>
              <a:rPr lang="en-US" sz="1600" dirty="0" err="1">
                <a:solidFill>
                  <a:schemeClr val="bg1"/>
                </a:solidFill>
                <a:latin typeface="Arial" panose="020B0604020202020204" pitchFamily="34" charset="0"/>
                <a:cs typeface="Arial" panose="020B0604020202020204" pitchFamily="34" charset="0"/>
              </a:rPr>
              <a:t>Amaleki</a:t>
            </a:r>
            <a:r>
              <a:rPr lang="en-US" sz="1600" dirty="0">
                <a:solidFill>
                  <a:schemeClr val="bg1"/>
                </a:solidFill>
                <a:latin typeface="Arial" panose="020B0604020202020204" pitchFamily="34" charset="0"/>
                <a:cs typeface="Arial" panose="020B0604020202020204" pitchFamily="34" charset="0"/>
              </a:rPr>
              <a:t> spake, I searched among the records which had been delivered into my hands, and I found these plates, which contained this small account of the prophets, from Jacob down to the reign of this king Benjamin, and also many of the words of Nephi.</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the things which are upon these plates pleasing me, because of the prophecies of the coming of Christ; and my fathers knowing that many of them have been fulfilled; yea, and I also know that as many things as have been prophesied concerning us down to this day have been fulfilled, and as many as go beyond this day must surely come to pass—</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Wherefore, I chose these things, to finish my record upon them, which remainder of my record I shall take from the plates of Nephi; and I cannot write the hundredth part of the things of my people.</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But behold, I shall take these plates, which contain these prophesyings and revelations, and put them with the remainder of my record, for they are choice unto me; and I know they will be choice unto my brethren.</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I do this for a wise purpose; for thus it </a:t>
            </a:r>
            <a:r>
              <a:rPr lang="en-US" sz="1600" dirty="0" err="1">
                <a:solidFill>
                  <a:schemeClr val="bg1"/>
                </a:solidFill>
                <a:latin typeface="Arial" panose="020B0604020202020204" pitchFamily="34" charset="0"/>
                <a:cs typeface="Arial" panose="020B0604020202020204" pitchFamily="34" charset="0"/>
              </a:rPr>
              <a:t>whispereth</a:t>
            </a:r>
            <a:r>
              <a:rPr lang="en-US" sz="1600" dirty="0">
                <a:solidFill>
                  <a:schemeClr val="bg1"/>
                </a:solidFill>
                <a:latin typeface="Arial" panose="020B0604020202020204" pitchFamily="34" charset="0"/>
                <a:cs typeface="Arial" panose="020B0604020202020204" pitchFamily="34" charset="0"/>
              </a:rPr>
              <a:t> me, according to the workings of the Spirit of the Lord which is in me. And now, I do not know all things; but the Lord knoweth all things which are to come; wherefore, he worketh in me to do according to his will.</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06456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52ADC02C-581F-4DA5-9081-57629E908C9E}"/>
              </a:ext>
            </a:extLst>
          </p:cNvPr>
          <p:cNvSpPr/>
          <p:nvPr/>
        </p:nvSpPr>
        <p:spPr>
          <a:xfrm>
            <a:off x="667652" y="1295738"/>
            <a:ext cx="10029372" cy="120032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10</a:t>
            </a:r>
          </a:p>
        </p:txBody>
      </p:sp>
      <p:sp>
        <p:nvSpPr>
          <p:cNvPr id="2" name="Rectángulo 1">
            <a:extLst>
              <a:ext uri="{FF2B5EF4-FFF2-40B4-BE49-F238E27FC236}">
                <a16:creationId xmlns:a16="http://schemas.microsoft.com/office/drawing/2014/main" id="{F8E1AF1B-CF35-4992-AD2A-AD16F85E1920}"/>
              </a:ext>
            </a:extLst>
          </p:cNvPr>
          <p:cNvSpPr/>
          <p:nvPr/>
        </p:nvSpPr>
        <p:spPr>
          <a:xfrm>
            <a:off x="667657" y="790016"/>
            <a:ext cx="75329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Elder Marvin J. Ashton of the Quorum of the Twelve Apostles:</a:t>
            </a:r>
          </a:p>
        </p:txBody>
      </p:sp>
      <p:sp>
        <p:nvSpPr>
          <p:cNvPr id="4" name="Rectángulo 3">
            <a:extLst>
              <a:ext uri="{FF2B5EF4-FFF2-40B4-BE49-F238E27FC236}">
                <a16:creationId xmlns:a16="http://schemas.microsoft.com/office/drawing/2014/main" id="{E31EA9BF-675E-4C70-A12C-90720C19CB3E}"/>
              </a:ext>
            </a:extLst>
          </p:cNvPr>
          <p:cNvSpPr/>
          <p:nvPr/>
        </p:nvSpPr>
        <p:spPr>
          <a:xfrm>
            <a:off x="667657" y="1295738"/>
            <a:ext cx="10029372"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“Sometimes when we are asked to be obedient, we do not know why, except the Lord has commanded. . . . Nephi followed instructions even though he didn’t fully understand the wise purpose. His obedience resulted in blessings to mankind all over the world” (“Who Will Forfeit the Harvest?” Ensign, Nov. 1978, 51).</a:t>
            </a:r>
          </a:p>
        </p:txBody>
      </p:sp>
      <p:sp>
        <p:nvSpPr>
          <p:cNvPr id="5" name="Rectángulo 4">
            <a:extLst>
              <a:ext uri="{FF2B5EF4-FFF2-40B4-BE49-F238E27FC236}">
                <a16:creationId xmlns:a16="http://schemas.microsoft.com/office/drawing/2014/main" id="{E2A4D836-D617-44B9-92FE-FA27C40ABCF4}"/>
              </a:ext>
            </a:extLst>
          </p:cNvPr>
          <p:cNvSpPr/>
          <p:nvPr/>
        </p:nvSpPr>
        <p:spPr>
          <a:xfrm>
            <a:off x="667658" y="2650600"/>
            <a:ext cx="10029371" cy="646331"/>
          </a:xfrm>
          <a:prstGeom prst="rect">
            <a:avLst/>
          </a:prstGeom>
        </p:spPr>
        <p:txBody>
          <a:bodyPr wrap="square">
            <a:spAutoFit/>
          </a:bodyPr>
          <a:lstStyle/>
          <a:p>
            <a:pPr algn="just"/>
            <a:r>
              <a:rPr lang="en-US" b="1" dirty="0">
                <a:solidFill>
                  <a:schemeClr val="accent1">
                    <a:lumMod val="75000"/>
                  </a:schemeClr>
                </a:solidFill>
                <a:latin typeface="Arial" panose="020B0604020202020204" pitchFamily="34" charset="0"/>
                <a:cs typeface="Arial" panose="020B0604020202020204" pitchFamily="34" charset="0"/>
              </a:rPr>
              <a:t>We should obey God’s commandments and follow promptings from the Spirit even when we do not fully understand the reasons for them.</a:t>
            </a:r>
          </a:p>
        </p:txBody>
      </p:sp>
      <p:sp>
        <p:nvSpPr>
          <p:cNvPr id="6" name="Rectángulo 5">
            <a:extLst>
              <a:ext uri="{FF2B5EF4-FFF2-40B4-BE49-F238E27FC236}">
                <a16:creationId xmlns:a16="http://schemas.microsoft.com/office/drawing/2014/main" id="{411622FD-0577-433C-BB5B-6F52E9FD6469}"/>
              </a:ext>
            </a:extLst>
          </p:cNvPr>
          <p:cNvSpPr/>
          <p:nvPr/>
        </p:nvSpPr>
        <p:spPr>
          <a:xfrm>
            <a:off x="667654" y="3429000"/>
            <a:ext cx="100293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obey the Lord’s commandments and follow promptings from the Spirit even when we do not fully understand the reasons for them?  </a:t>
            </a:r>
          </a:p>
        </p:txBody>
      </p:sp>
      <p:sp>
        <p:nvSpPr>
          <p:cNvPr id="7" name="Rectángulo 6">
            <a:extLst>
              <a:ext uri="{FF2B5EF4-FFF2-40B4-BE49-F238E27FC236}">
                <a16:creationId xmlns:a16="http://schemas.microsoft.com/office/drawing/2014/main" id="{776C4074-707F-482E-9885-82A88D7611D3}"/>
              </a:ext>
            </a:extLst>
          </p:cNvPr>
          <p:cNvSpPr/>
          <p:nvPr/>
        </p:nvSpPr>
        <p:spPr>
          <a:xfrm>
            <a:off x="667656" y="4129862"/>
            <a:ext cx="100293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been obedient to the Lord or followed a particular impression without completely understanding the reasons?</a:t>
            </a:r>
          </a:p>
        </p:txBody>
      </p:sp>
      <p:sp>
        <p:nvSpPr>
          <p:cNvPr id="8" name="Rectángulo 7">
            <a:extLst>
              <a:ext uri="{FF2B5EF4-FFF2-40B4-BE49-F238E27FC236}">
                <a16:creationId xmlns:a16="http://schemas.microsoft.com/office/drawing/2014/main" id="{84486230-397D-480C-AED7-4AFB82FA7F7F}"/>
              </a:ext>
            </a:extLst>
          </p:cNvPr>
          <p:cNvSpPr/>
          <p:nvPr/>
        </p:nvSpPr>
        <p:spPr>
          <a:xfrm>
            <a:off x="667655" y="4820250"/>
            <a:ext cx="10029369" cy="369332"/>
          </a:xfrm>
          <a:prstGeom prst="rect">
            <a:avLst/>
          </a:prstGeom>
        </p:spPr>
        <p:txBody>
          <a:bodyPr wrap="square">
            <a:spAutoFit/>
          </a:bodyPr>
          <a:lstStyle/>
          <a:p>
            <a:pPr algn="just"/>
            <a:r>
              <a:rPr lang="en-US" b="1" dirty="0">
                <a:solidFill>
                  <a:schemeClr val="bg1"/>
                </a:solidFill>
              </a:rPr>
              <a:t>How can we develop greater confidence and courage to be faithful to God’s direction?</a:t>
            </a:r>
          </a:p>
        </p:txBody>
      </p:sp>
    </p:spTree>
    <p:extLst>
      <p:ext uri="{BB962C8B-B14F-4D97-AF65-F5344CB8AC3E}">
        <p14:creationId xmlns:p14="http://schemas.microsoft.com/office/powerpoint/2010/main" val="249846238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
                                        <p:tgtEl>
                                          <p:spTgt spid="6"/>
                                        </p:tgtEl>
                                      </p:cBhvr>
                                    </p:animEffect>
                                    <p:anim calcmode="lin" valueType="num">
                                      <p:cBhvr>
                                        <p:cTn id="25" dur="400" fill="hold"/>
                                        <p:tgtEl>
                                          <p:spTgt spid="6"/>
                                        </p:tgtEl>
                                        <p:attrNameLst>
                                          <p:attrName>ppt_x</p:attrName>
                                        </p:attrNameLst>
                                      </p:cBhvr>
                                      <p:tavLst>
                                        <p:tav tm="0">
                                          <p:val>
                                            <p:strVal val="#ppt_x"/>
                                          </p:val>
                                        </p:tav>
                                        <p:tav tm="100000">
                                          <p:val>
                                            <p:strVal val="#ppt_x"/>
                                          </p:val>
                                        </p:tav>
                                      </p:tavLst>
                                    </p:anim>
                                    <p:anim calcmode="lin" valueType="num">
                                      <p:cBhvr>
                                        <p:cTn id="26" dur="400" fill="hold"/>
                                        <p:tgtEl>
                                          <p:spTgt spid="6"/>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plus(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D08B367-A057-499D-82AC-B0091C825989}"/>
              </a:ext>
            </a:extLst>
          </p:cNvPr>
          <p:cNvSpPr/>
          <p:nvPr/>
        </p:nvSpPr>
        <p:spPr>
          <a:xfrm>
            <a:off x="1046921" y="724918"/>
            <a:ext cx="1492716" cy="62049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1A5DD984-1FFC-4E6F-B0CC-3F0C853E1FB8}"/>
              </a:ext>
            </a:extLst>
          </p:cNvPr>
          <p:cNvSpPr/>
          <p:nvPr/>
        </p:nvSpPr>
        <p:spPr>
          <a:xfrm>
            <a:off x="1046921" y="1113182"/>
            <a:ext cx="9650108" cy="92333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10</a:t>
            </a:r>
          </a:p>
        </p:txBody>
      </p:sp>
      <p:sp>
        <p:nvSpPr>
          <p:cNvPr id="2" name="Rectángulo 1">
            <a:extLst>
              <a:ext uri="{FF2B5EF4-FFF2-40B4-BE49-F238E27FC236}">
                <a16:creationId xmlns:a16="http://schemas.microsoft.com/office/drawing/2014/main" id="{096CF73F-81BF-45FE-8AFB-F8E80B4BE8CF}"/>
              </a:ext>
            </a:extLst>
          </p:cNvPr>
          <p:cNvSpPr/>
          <p:nvPr/>
        </p:nvSpPr>
        <p:spPr>
          <a:xfrm>
            <a:off x="1046921" y="743850"/>
            <a:ext cx="14927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9:6 </a:t>
            </a:r>
          </a:p>
        </p:txBody>
      </p:sp>
      <p:sp>
        <p:nvSpPr>
          <p:cNvPr id="4" name="Rectángulo 3">
            <a:extLst>
              <a:ext uri="{FF2B5EF4-FFF2-40B4-BE49-F238E27FC236}">
                <a16:creationId xmlns:a16="http://schemas.microsoft.com/office/drawing/2014/main" id="{E972F438-4E22-4394-9E31-FEE1126C46DE}"/>
              </a:ext>
            </a:extLst>
          </p:cNvPr>
          <p:cNvSpPr/>
          <p:nvPr/>
        </p:nvSpPr>
        <p:spPr>
          <a:xfrm>
            <a:off x="1046921" y="1113182"/>
            <a:ext cx="9650108"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the Lord knoweth all things from the beginning; wherefore, he prepareth a way to accomplish all his works among the children of men; for behold, he hath all power unto the fulfilling of all his words. And thus it is. Amen.</a:t>
            </a:r>
          </a:p>
        </p:txBody>
      </p:sp>
      <p:sp>
        <p:nvSpPr>
          <p:cNvPr id="5" name="Rectángulo 4">
            <a:extLst>
              <a:ext uri="{FF2B5EF4-FFF2-40B4-BE49-F238E27FC236}">
                <a16:creationId xmlns:a16="http://schemas.microsoft.com/office/drawing/2014/main" id="{33A9EE26-4B47-4F00-8ECA-28F7170493FB}"/>
              </a:ext>
            </a:extLst>
          </p:cNvPr>
          <p:cNvSpPr/>
          <p:nvPr/>
        </p:nvSpPr>
        <p:spPr>
          <a:xfrm>
            <a:off x="1046921" y="2278521"/>
            <a:ext cx="9214679" cy="369332"/>
          </a:xfrm>
          <a:prstGeom prst="rect">
            <a:avLst/>
          </a:prstGeom>
        </p:spPr>
        <p:txBody>
          <a:bodyPr wrap="square">
            <a:spAutoFit/>
          </a:bodyPr>
          <a:lstStyle/>
          <a:p>
            <a:pPr algn="just"/>
            <a:r>
              <a:rPr lang="en-US" b="1" dirty="0">
                <a:solidFill>
                  <a:schemeClr val="bg1"/>
                </a:solidFill>
              </a:rPr>
              <a:t>Why is it helpful to know that “the Lord knoweth all things from the beginning”?</a:t>
            </a:r>
          </a:p>
        </p:txBody>
      </p:sp>
      <p:sp>
        <p:nvSpPr>
          <p:cNvPr id="6" name="Rectángulo 5">
            <a:extLst>
              <a:ext uri="{FF2B5EF4-FFF2-40B4-BE49-F238E27FC236}">
                <a16:creationId xmlns:a16="http://schemas.microsoft.com/office/drawing/2014/main" id="{034F1264-0DEC-422E-A5C5-65A5967CCFD9}"/>
              </a:ext>
            </a:extLst>
          </p:cNvPr>
          <p:cNvSpPr/>
          <p:nvPr/>
        </p:nvSpPr>
        <p:spPr>
          <a:xfrm>
            <a:off x="1046921" y="2783023"/>
            <a:ext cx="589937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can this doctrine influence the way you live? </a:t>
            </a:r>
          </a:p>
        </p:txBody>
      </p:sp>
      <p:sp>
        <p:nvSpPr>
          <p:cNvPr id="7" name="Rectángulo 6">
            <a:extLst>
              <a:ext uri="{FF2B5EF4-FFF2-40B4-BE49-F238E27FC236}">
                <a16:creationId xmlns:a16="http://schemas.microsoft.com/office/drawing/2014/main" id="{247A0F11-51E9-4878-9A29-4D624DB00573}"/>
              </a:ext>
            </a:extLst>
          </p:cNvPr>
          <p:cNvSpPr/>
          <p:nvPr/>
        </p:nvSpPr>
        <p:spPr>
          <a:xfrm>
            <a:off x="1046921" y="3244334"/>
            <a:ext cx="61125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this doctrine help you when you face trials?</a:t>
            </a:r>
          </a:p>
        </p:txBody>
      </p:sp>
    </p:spTree>
    <p:extLst>
      <p:ext uri="{BB962C8B-B14F-4D97-AF65-F5344CB8AC3E}">
        <p14:creationId xmlns:p14="http://schemas.microsoft.com/office/powerpoint/2010/main" val="55045922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344</Words>
  <Application>Microsoft Office PowerPoint</Application>
  <PresentationFormat>Panorámica</PresentationFormat>
  <Paragraphs>51</Paragraphs>
  <Slides>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Angsana New</vt:lpstr>
      <vt:lpstr>Arial</vt:lpstr>
      <vt:lpstr>Bahnschrift Light SemiCondensed</vt:lpstr>
      <vt:lpstr>Calibri</vt:lpstr>
      <vt:lpstr>Century Gothic</vt:lpstr>
      <vt:lpstr>Microsoft New Tai Lue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5995</cp:revision>
  <dcterms:created xsi:type="dcterms:W3CDTF">2018-08-29T04:26:39Z</dcterms:created>
  <dcterms:modified xsi:type="dcterms:W3CDTF">2019-12-05T02:57:55Z</dcterms:modified>
</cp:coreProperties>
</file>