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52" r:id="rId1"/>
  </p:sldMasterIdLst>
  <p:notesMasterIdLst>
    <p:notesMasterId r:id="rId12"/>
  </p:notesMasterIdLst>
  <p:sldIdLst>
    <p:sldId id="296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F63"/>
    <a:srgbClr val="FF6600"/>
    <a:srgbClr val="E97159"/>
    <a:srgbClr val="59C7E9"/>
    <a:srgbClr val="D88028"/>
    <a:srgbClr val="6F7CBF"/>
    <a:srgbClr val="D6E513"/>
    <a:srgbClr val="4D6F0F"/>
    <a:srgbClr val="FFD757"/>
    <a:srgbClr val="637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9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4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9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3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4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7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1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1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40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6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1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82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1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www.flickr.com/photos/moregoodfoundation/5135872728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6000"/>
            <a:lum/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67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53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  <p:sldLayoutId id="2147485964" r:id="rId12"/>
    <p:sldLayoutId id="2147485965" r:id="rId13"/>
    <p:sldLayoutId id="2147485966" r:id="rId14"/>
    <p:sldLayoutId id="2147485967" r:id="rId15"/>
    <p:sldLayoutId id="2147485968" r:id="rId16"/>
    <p:sldLayoutId id="21474859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TO7-Jarl-E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6" y="5377286"/>
            <a:ext cx="24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Rockwell" panose="02060603020205020403" pitchFamily="18" charset="0"/>
              </a:rPr>
              <a:t>New Testament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92074B7-9427-4CD1-8CA4-1A5617BC6207}"/>
              </a:ext>
            </a:extLst>
          </p:cNvPr>
          <p:cNvSpPr txBox="1"/>
          <p:nvPr/>
        </p:nvSpPr>
        <p:spPr>
          <a:xfrm>
            <a:off x="7043530" y="3013500"/>
            <a:ext cx="3935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Cambria" panose="02040503050406030204" pitchFamily="18" charset="0"/>
                <a:cs typeface="Dubai" panose="020B0503030403030204" pitchFamily="34" charset="-78"/>
              </a:rPr>
              <a:t>SEMINARY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9</a:t>
            </a:r>
          </a:p>
        </p:txBody>
      </p:sp>
      <p:pic>
        <p:nvPicPr>
          <p:cNvPr id="2" name="Elementos multimedia en línea 1" title="Sermon on the Mount: The Beatitudes">
            <a:hlinkClick r:id="" action="ppaction://media"/>
            <a:extLst>
              <a:ext uri="{FF2B5EF4-FFF2-40B4-BE49-F238E27FC236}">
                <a16:creationId xmlns:a16="http://schemas.microsoft.com/office/drawing/2014/main" id="{54EA3D55-D73E-4ACF-AB4D-5DB4613901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1322" y="1013791"/>
            <a:ext cx="8587409" cy="4830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152165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9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96AC84-7892-4527-99F2-F183CB8F8110}"/>
              </a:ext>
            </a:extLst>
          </p:cNvPr>
          <p:cNvSpPr/>
          <p:nvPr/>
        </p:nvSpPr>
        <p:spPr>
          <a:xfrm>
            <a:off x="3724998" y="3044279"/>
            <a:ext cx="4742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5:1-16</a:t>
            </a:r>
            <a:endParaRPr lang="en-US" sz="4400" b="1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813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8430C9D-F113-4049-8466-421AB9C2625D}"/>
              </a:ext>
            </a:extLst>
          </p:cNvPr>
          <p:cNvSpPr/>
          <p:nvPr/>
        </p:nvSpPr>
        <p:spPr>
          <a:xfrm>
            <a:off x="1113182" y="968273"/>
            <a:ext cx="183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ZoramldsLat-Bold"/>
              </a:rPr>
              <a:t>Matthew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5:1–16</a:t>
            </a:r>
            <a:endParaRPr lang="en-US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B7DFBB-9714-4A10-B389-FB22E9653430}"/>
              </a:ext>
            </a:extLst>
          </p:cNvPr>
          <p:cNvSpPr/>
          <p:nvPr/>
        </p:nvSpPr>
        <p:spPr>
          <a:xfrm>
            <a:off x="1729408" y="2367171"/>
            <a:ext cx="87331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ZoramldsLat-Regular"/>
              </a:rPr>
              <a:t>“The Savior begins the Sermon on the Mount by 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  <a:latin typeface="ZoramldsLat-Regular"/>
              </a:rPr>
              <a:t>teaching the Beatitudes”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3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superiores redondeadas 6">
            <a:extLst>
              <a:ext uri="{FF2B5EF4-FFF2-40B4-BE49-F238E27FC236}">
                <a16:creationId xmlns:a16="http://schemas.microsoft.com/office/drawing/2014/main" id="{C1EC837B-2A0B-4597-8A9A-115490BD6530}"/>
              </a:ext>
            </a:extLst>
          </p:cNvPr>
          <p:cNvSpPr/>
          <p:nvPr/>
        </p:nvSpPr>
        <p:spPr>
          <a:xfrm rot="11466504">
            <a:off x="2914850" y="2642933"/>
            <a:ext cx="8070573" cy="1754326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A5AF08-A354-4FFC-862F-AD40D120C634}"/>
              </a:ext>
            </a:extLst>
          </p:cNvPr>
          <p:cNvSpPr/>
          <p:nvPr/>
        </p:nvSpPr>
        <p:spPr>
          <a:xfrm>
            <a:off x="4460712" y="968273"/>
            <a:ext cx="327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cKayldsLat-Italic"/>
              </a:rPr>
              <a:t>Are you happy? Why or why not?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BDD026-2DC8-4CD4-BBC8-CE4CF8766D49}"/>
              </a:ext>
            </a:extLst>
          </p:cNvPr>
          <p:cNvSpPr/>
          <p:nvPr/>
        </p:nvSpPr>
        <p:spPr>
          <a:xfrm>
            <a:off x="749567" y="1481795"/>
            <a:ext cx="5096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Elder Dieter F. Uchtdorf of the First Presidency: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7F83BA5-5E5D-4384-BE56-6EA1B4E1E430}"/>
              </a:ext>
            </a:extLst>
          </p:cNvPr>
          <p:cNvSpPr/>
          <p:nvPr/>
        </p:nvSpPr>
        <p:spPr>
          <a:xfrm rot="664220">
            <a:off x="2914850" y="2642933"/>
            <a:ext cx="79645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“So often we get caught up in the illusion that there is something just beyond our reach that would bring us happiness: a better family situation, a better financial situation, or the end of a challenging trial.</a:t>
            </a:r>
          </a:p>
          <a:p>
            <a:pPr algn="just" fontAlgn="base"/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“… External circumstances don’t really matter or determine our happiness.</a:t>
            </a:r>
          </a:p>
          <a:p>
            <a:pPr algn="just" fontAlgn="base"/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“… We determine our happiness” (“Of Regrets and Resolutions,” Ensign or Liahona, Nov. 2012, 23).</a:t>
            </a:r>
            <a:endParaRPr lang="en-US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FBC78C8-5C25-4F54-82C3-BC1291C728DC}"/>
              </a:ext>
            </a:extLst>
          </p:cNvPr>
          <p:cNvSpPr/>
          <p:nvPr/>
        </p:nvSpPr>
        <p:spPr>
          <a:xfrm>
            <a:off x="749565" y="5408494"/>
            <a:ext cx="9388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the phrase “we determine our happiness” means? Why is this important to know?</a:t>
            </a:r>
          </a:p>
        </p:txBody>
      </p:sp>
    </p:spTree>
    <p:extLst>
      <p:ext uri="{BB962C8B-B14F-4D97-AF65-F5344CB8AC3E}">
        <p14:creationId xmlns:p14="http://schemas.microsoft.com/office/powerpoint/2010/main" val="33312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ADB73C2-D10E-48AC-8C52-FE5C02864BA9}"/>
              </a:ext>
            </a:extLst>
          </p:cNvPr>
          <p:cNvSpPr/>
          <p:nvPr/>
        </p:nvSpPr>
        <p:spPr>
          <a:xfrm>
            <a:off x="1072721" y="986639"/>
            <a:ext cx="1376815" cy="489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E1876C6-CF7F-4D7A-A6E7-824374131C46}"/>
              </a:ext>
            </a:extLst>
          </p:cNvPr>
          <p:cNvSpPr/>
          <p:nvPr/>
        </p:nvSpPr>
        <p:spPr>
          <a:xfrm>
            <a:off x="1072721" y="1303180"/>
            <a:ext cx="6772091" cy="31142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23300BF-3D06-446C-B678-CADBF1B4F78A}"/>
              </a:ext>
            </a:extLst>
          </p:cNvPr>
          <p:cNvSpPr/>
          <p:nvPr/>
        </p:nvSpPr>
        <p:spPr>
          <a:xfrm>
            <a:off x="1037465" y="968273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5:3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87D436A-1FC1-4606-A34D-0FC36908FC23}"/>
              </a:ext>
            </a:extLst>
          </p:cNvPr>
          <p:cNvSpPr/>
          <p:nvPr/>
        </p:nvSpPr>
        <p:spPr>
          <a:xfrm>
            <a:off x="984457" y="1245272"/>
            <a:ext cx="686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 are the poor in spirit: for theirs is the kingdom of heaven.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6E4686D-AACF-449A-B6DF-CBF8FF645B89}"/>
              </a:ext>
            </a:extLst>
          </p:cNvPr>
          <p:cNvSpPr/>
          <p:nvPr/>
        </p:nvSpPr>
        <p:spPr>
          <a:xfrm>
            <a:off x="984931" y="1891603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word 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mean?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AEB53-C8D5-4319-868A-8D377531C1B5}"/>
              </a:ext>
            </a:extLst>
          </p:cNvPr>
          <p:cNvSpPr/>
          <p:nvPr/>
        </p:nvSpPr>
        <p:spPr>
          <a:xfrm>
            <a:off x="984457" y="2353268"/>
            <a:ext cx="8875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happen to us as we develop these and other Christlike attributes?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EB951AD-9B26-43CF-BA29-9D343FF20EC6}"/>
              </a:ext>
            </a:extLst>
          </p:cNvPr>
          <p:cNvSpPr/>
          <p:nvPr/>
        </p:nvSpPr>
        <p:spPr>
          <a:xfrm>
            <a:off x="984457" y="2999599"/>
            <a:ext cx="7496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we develop Christlike attributes, we will find increased happiness.</a:t>
            </a:r>
          </a:p>
        </p:txBody>
      </p:sp>
    </p:spTree>
    <p:extLst>
      <p:ext uri="{BB962C8B-B14F-4D97-AF65-F5344CB8AC3E}">
        <p14:creationId xmlns:p14="http://schemas.microsoft.com/office/powerpoint/2010/main" val="24768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30965D-44C3-4D10-A379-3A51233A2F06}"/>
              </a:ext>
            </a:extLst>
          </p:cNvPr>
          <p:cNvSpPr/>
          <p:nvPr/>
        </p:nvSpPr>
        <p:spPr>
          <a:xfrm>
            <a:off x="1019974" y="779683"/>
            <a:ext cx="1837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ZoramldsLat-Bold"/>
              </a:rPr>
              <a:t>Matthew 5:13-16</a:t>
            </a:r>
            <a:endParaRPr lang="en-US" b="1" i="0" dirty="0">
              <a:solidFill>
                <a:schemeClr val="bg1"/>
              </a:solidFill>
              <a:effectLst/>
              <a:latin typeface="ZoramldsLat-Bold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31724A2-A39C-48CD-B372-7E4368F1607D}"/>
              </a:ext>
            </a:extLst>
          </p:cNvPr>
          <p:cNvSpPr/>
          <p:nvPr/>
        </p:nvSpPr>
        <p:spPr>
          <a:xfrm>
            <a:off x="1583386" y="2828835"/>
            <a:ext cx="90252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“Jesus Christ instructs His disciples to set a </a:t>
            </a:r>
          </a:p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righteous example”</a:t>
            </a:r>
          </a:p>
        </p:txBody>
      </p:sp>
    </p:spTree>
    <p:extLst>
      <p:ext uri="{BB962C8B-B14F-4D97-AF65-F5344CB8AC3E}">
        <p14:creationId xmlns:p14="http://schemas.microsoft.com/office/powerpoint/2010/main" val="927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4A280479-5F7D-41CA-B12C-2EA6E9DD157E}"/>
              </a:ext>
            </a:extLst>
          </p:cNvPr>
          <p:cNvSpPr/>
          <p:nvPr/>
        </p:nvSpPr>
        <p:spPr>
          <a:xfrm>
            <a:off x="3101010" y="2166227"/>
            <a:ext cx="6096000" cy="1631216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37C267-12A3-4CC5-8D09-046ABDD96E71}"/>
              </a:ext>
            </a:extLst>
          </p:cNvPr>
          <p:cNvSpPr/>
          <p:nvPr/>
        </p:nvSpPr>
        <p:spPr>
          <a:xfrm>
            <a:off x="817870" y="968273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what ways can salt be useful?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DBE8CC-97F2-4880-BA8B-9B7B0B010B28}"/>
              </a:ext>
            </a:extLst>
          </p:cNvPr>
          <p:cNvSpPr/>
          <p:nvPr/>
        </p:nvSpPr>
        <p:spPr>
          <a:xfrm>
            <a:off x="817870" y="1667325"/>
            <a:ext cx="438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Elder Carlos E.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Asay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the Seventy.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6452261-6D86-4930-B4ED-0DC2EAE22991}"/>
              </a:ext>
            </a:extLst>
          </p:cNvPr>
          <p:cNvSpPr/>
          <p:nvPr/>
        </p:nvSpPr>
        <p:spPr>
          <a:xfrm>
            <a:off x="3048000" y="216622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“[Good salt] … is clean, pure, uncontaminated, and useful. In this state or condition, salt will preserve, flavor, heal, and perform other useful functions” (“Salt of the Earth: Savor of Men and Saviors of Men,”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Ensign,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May 1980, 42).</a:t>
            </a:r>
          </a:p>
        </p:txBody>
      </p:sp>
    </p:spTree>
    <p:extLst>
      <p:ext uri="{BB962C8B-B14F-4D97-AF65-F5344CB8AC3E}">
        <p14:creationId xmlns:p14="http://schemas.microsoft.com/office/powerpoint/2010/main" val="20688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95BDF69-B768-4ED5-B4A9-F67CDBF50227}"/>
              </a:ext>
            </a:extLst>
          </p:cNvPr>
          <p:cNvSpPr/>
          <p:nvPr/>
        </p:nvSpPr>
        <p:spPr>
          <a:xfrm>
            <a:off x="1018170" y="783607"/>
            <a:ext cx="1623841" cy="5678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4702547-7A29-419B-AFD8-381EC07FF9BF}"/>
              </a:ext>
            </a:extLst>
          </p:cNvPr>
          <p:cNvSpPr/>
          <p:nvPr/>
        </p:nvSpPr>
        <p:spPr>
          <a:xfrm>
            <a:off x="1018170" y="1152939"/>
            <a:ext cx="9606761" cy="64633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7A739BB-4F20-40C2-946C-2A4147042558}"/>
              </a:ext>
            </a:extLst>
          </p:cNvPr>
          <p:cNvSpPr/>
          <p:nvPr/>
        </p:nvSpPr>
        <p:spPr>
          <a:xfrm>
            <a:off x="1008230" y="783607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5:13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4F57460-1B09-4D39-8E16-BF19C8560876}"/>
              </a:ext>
            </a:extLst>
          </p:cNvPr>
          <p:cNvSpPr/>
          <p:nvPr/>
        </p:nvSpPr>
        <p:spPr>
          <a:xfrm>
            <a:off x="1008229" y="1152939"/>
            <a:ext cx="9606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Ye are the salt of the earth: but if the salt have lost his</a:t>
            </a:r>
            <a:r>
              <a:rPr lang="en-US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savour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wherewith shall it be salted? it is thenceforth good for nothing, but to be cast out, and to be trodden under foot of men.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7E4A7EB-DC35-4DFF-9BBA-4EA3575DA89B}"/>
              </a:ext>
            </a:extLst>
          </p:cNvPr>
          <p:cNvSpPr/>
          <p:nvPr/>
        </p:nvSpPr>
        <p:spPr>
          <a:xfrm>
            <a:off x="1008226" y="1899450"/>
            <a:ext cx="3963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whom did the Savior liken salt?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839D06B-9F06-4C91-BF48-A3B8DB169C3E}"/>
              </a:ext>
            </a:extLst>
          </p:cNvPr>
          <p:cNvSpPr/>
          <p:nvPr/>
        </p:nvSpPr>
        <p:spPr>
          <a:xfrm>
            <a:off x="1008228" y="2353268"/>
            <a:ext cx="9606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what ways do disciples of Jesus Christ demonstrate the same characteristics of good salt?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980BA27-0944-4805-ADB1-A359653F5BF8}"/>
              </a:ext>
            </a:extLst>
          </p:cNvPr>
          <p:cNvSpPr/>
          <p:nvPr/>
        </p:nvSpPr>
        <p:spPr>
          <a:xfrm>
            <a:off x="1008228" y="3016594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when salt loses its savor?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303BAE-4594-4FAF-BB7B-741D5A9AD900}"/>
              </a:ext>
            </a:extLst>
          </p:cNvPr>
          <p:cNvSpPr/>
          <p:nvPr/>
        </p:nvSpPr>
        <p:spPr>
          <a:xfrm>
            <a:off x="1008228" y="3403207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causes salt to lose its savor?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23EBA4F-642B-451B-AFCE-DDCCD497FD02}"/>
              </a:ext>
            </a:extLst>
          </p:cNvPr>
          <p:cNvSpPr/>
          <p:nvPr/>
        </p:nvSpPr>
        <p:spPr>
          <a:xfrm>
            <a:off x="1008227" y="3876762"/>
            <a:ext cx="8970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the salt’s usefulness when it is mixed with other materials?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1E9ECBE-E5C9-4533-BA61-03010363209B}"/>
              </a:ext>
            </a:extLst>
          </p:cNvPr>
          <p:cNvSpPr/>
          <p:nvPr/>
        </p:nvSpPr>
        <p:spPr>
          <a:xfrm>
            <a:off x="1008227" y="4352118"/>
            <a:ext cx="960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cause us to lose our savor, or the Christlike qualities that allow us to be a blessing to others?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F0EA252-7E15-4A20-8656-90DA5AB7A94C}"/>
              </a:ext>
            </a:extLst>
          </p:cNvPr>
          <p:cNvSpPr/>
          <p:nvPr/>
        </p:nvSpPr>
        <p:spPr>
          <a:xfrm>
            <a:off x="1008226" y="5058730"/>
            <a:ext cx="9381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Becoming contaminated by the sins of the world can prevent us from being a blessing to others.</a:t>
            </a:r>
          </a:p>
        </p:txBody>
      </p:sp>
    </p:spTree>
    <p:extLst>
      <p:ext uri="{BB962C8B-B14F-4D97-AF65-F5344CB8AC3E}">
        <p14:creationId xmlns:p14="http://schemas.microsoft.com/office/powerpoint/2010/main" val="179352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9398775-42C8-48F5-8066-C37AEBE34365}"/>
              </a:ext>
            </a:extLst>
          </p:cNvPr>
          <p:cNvSpPr/>
          <p:nvPr/>
        </p:nvSpPr>
        <p:spPr>
          <a:xfrm>
            <a:off x="1083365" y="794945"/>
            <a:ext cx="2062217" cy="5678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093A54C-2362-409D-8A5E-ECB00E3449CB}"/>
              </a:ext>
            </a:extLst>
          </p:cNvPr>
          <p:cNvSpPr/>
          <p:nvPr/>
        </p:nvSpPr>
        <p:spPr>
          <a:xfrm>
            <a:off x="1083365" y="1152939"/>
            <a:ext cx="9541566" cy="14773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9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6A7A067-7FA8-4A50-88BB-B559A921C29F}"/>
              </a:ext>
            </a:extLst>
          </p:cNvPr>
          <p:cNvSpPr/>
          <p:nvPr/>
        </p:nvSpPr>
        <p:spPr>
          <a:xfrm>
            <a:off x="1113182" y="783607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5:14-16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AD192F-19C9-4B3C-9EB8-6D737D694600}"/>
              </a:ext>
            </a:extLst>
          </p:cNvPr>
          <p:cNvSpPr/>
          <p:nvPr/>
        </p:nvSpPr>
        <p:spPr>
          <a:xfrm>
            <a:off x="1113182" y="1152939"/>
            <a:ext cx="95415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are the light of the world. A city that is set on an hill cannot be hid.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Neither do men light a candle, and put it under a bushel, but on a candlestick; and it giveth light unto all that are in the house.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your light so shine before men, that they may see your good works, and glorify your Father which is in heaven.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4880779-CD26-4BC2-9B87-A6CD500C2301}"/>
              </a:ext>
            </a:extLst>
          </p:cNvPr>
          <p:cNvSpPr/>
          <p:nvPr/>
        </p:nvSpPr>
        <p:spPr>
          <a:xfrm>
            <a:off x="1113182" y="2814933"/>
            <a:ext cx="625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Christ’s disciples asked to do with their light?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4DAD63C-ACD3-4BCC-8EFE-D3181B1AF1CD}"/>
              </a:ext>
            </a:extLst>
          </p:cNvPr>
          <p:cNvSpPr/>
          <p:nvPr/>
        </p:nvSpPr>
        <p:spPr>
          <a:xfrm>
            <a:off x="1113182" y="3253410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mean to let your light shine?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C75CC3D-47CD-4ED2-A96D-6CE66DC893FB}"/>
              </a:ext>
            </a:extLst>
          </p:cNvPr>
          <p:cNvSpPr/>
          <p:nvPr/>
        </p:nvSpPr>
        <p:spPr>
          <a:xfrm>
            <a:off x="1113182" y="3696786"/>
            <a:ext cx="50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our good works lead others to do?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8E911B6-A4E0-4086-80E7-C4CB8488D93D}"/>
              </a:ext>
            </a:extLst>
          </p:cNvPr>
          <p:cNvSpPr/>
          <p:nvPr/>
        </p:nvSpPr>
        <p:spPr>
          <a:xfrm>
            <a:off x="1113181" y="4160903"/>
            <a:ext cx="9541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 can we learn from verses 14-16, about how our righteous example can influence others?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28886E0-F472-4F2D-AD80-D50AD492F184}"/>
              </a:ext>
            </a:extLst>
          </p:cNvPr>
          <p:cNvSpPr/>
          <p:nvPr/>
        </p:nvSpPr>
        <p:spPr>
          <a:xfrm>
            <a:off x="1567069" y="4976063"/>
            <a:ext cx="9057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righteous example can encourage others to draw nearer to Heavenly Father.</a:t>
            </a:r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9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373</Words>
  <Application>Microsoft Office PowerPoint</Application>
  <PresentationFormat>Panorámica</PresentationFormat>
  <Paragraphs>50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4" baseType="lpstr">
      <vt:lpstr>Arial</vt:lpstr>
      <vt:lpstr>Bahnschrift Light</vt:lpstr>
      <vt:lpstr>Calibri</vt:lpstr>
      <vt:lpstr>Century Gothic</vt:lpstr>
      <vt:lpstr>Dubai</vt:lpstr>
      <vt:lpstr>McKayldsLat-Italic</vt:lpstr>
      <vt:lpstr>MV Boli</vt:lpstr>
      <vt:lpstr>Rockwell</vt:lpstr>
      <vt:lpstr>Tahoma</vt:lpstr>
      <vt:lpstr>Verdana</vt:lpstr>
      <vt:lpstr>Wingdings 3</vt:lpstr>
      <vt:lpstr>ZoramldsLat-Bold</vt:lpstr>
      <vt:lpstr>ZoramldsLat-Regular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Ronald Esquerra</cp:lastModifiedBy>
  <cp:revision>5436</cp:revision>
  <dcterms:created xsi:type="dcterms:W3CDTF">2018-08-29T04:26:39Z</dcterms:created>
  <dcterms:modified xsi:type="dcterms:W3CDTF">2019-06-24T21:43:52Z</dcterms:modified>
</cp:coreProperties>
</file>