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7"/>
  </p:notesMasterIdLst>
  <p:sldIdLst>
    <p:sldId id="296" r:id="rId2"/>
    <p:sldId id="469" r:id="rId3"/>
    <p:sldId id="470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97159"/>
    <a:srgbClr val="59C7E9"/>
    <a:srgbClr val="D88028"/>
    <a:srgbClr val="6F7CBF"/>
    <a:srgbClr val="B9DF63"/>
    <a:srgbClr val="D6E513"/>
    <a:srgbClr val="4D6F0F"/>
    <a:srgbClr val="FFD757"/>
    <a:srgbClr val="637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tb7kA3ubz8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53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New Testament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92074B7-9427-4CD1-8CA4-1A5617BC6207}"/>
              </a:ext>
            </a:extLst>
          </p:cNvPr>
          <p:cNvSpPr txBox="1"/>
          <p:nvPr/>
        </p:nvSpPr>
        <p:spPr>
          <a:xfrm>
            <a:off x="7043530" y="3013500"/>
            <a:ext cx="3935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mbria" panose="02040503050406030204" pitchFamily="18" charset="0"/>
                <a:cs typeface="Dubai" panose="020B0503030403030204" pitchFamily="34" charset="-78"/>
              </a:rPr>
              <a:t>SEMINARY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505932-3E8E-4D96-845D-460581744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4" t="58261" r="31000" b="22037"/>
          <a:stretch/>
        </p:blipFill>
        <p:spPr>
          <a:xfrm>
            <a:off x="3331239" y="1667326"/>
            <a:ext cx="5529522" cy="161839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71875A-076F-491A-A886-B7059F584C6B}"/>
              </a:ext>
            </a:extLst>
          </p:cNvPr>
          <p:cNvSpPr/>
          <p:nvPr/>
        </p:nvSpPr>
        <p:spPr>
          <a:xfrm>
            <a:off x="3084821" y="4821342"/>
            <a:ext cx="577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brought gifts to the Savior after He was born?</a:t>
            </a:r>
          </a:p>
        </p:txBody>
      </p:sp>
    </p:spTree>
    <p:extLst>
      <p:ext uri="{BB962C8B-B14F-4D97-AF65-F5344CB8AC3E}">
        <p14:creationId xmlns:p14="http://schemas.microsoft.com/office/powerpoint/2010/main" val="39652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B75D15-743B-447D-8A6E-AF07E4100475}"/>
              </a:ext>
            </a:extLst>
          </p:cNvPr>
          <p:cNvSpPr/>
          <p:nvPr/>
        </p:nvSpPr>
        <p:spPr>
          <a:xfrm>
            <a:off x="1192695" y="3429000"/>
            <a:ext cx="629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Wise Men know where to find the Messiah?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F3CD30-3F57-426D-8FEF-5990DA3C44DE}"/>
              </a:ext>
            </a:extLst>
          </p:cNvPr>
          <p:cNvSpPr/>
          <p:nvPr/>
        </p:nvSpPr>
        <p:spPr>
          <a:xfrm>
            <a:off x="675860" y="718725"/>
            <a:ext cx="1881808" cy="6186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D15C749-C141-4778-BE12-33796204F9EF}"/>
              </a:ext>
            </a:extLst>
          </p:cNvPr>
          <p:cNvSpPr/>
          <p:nvPr/>
        </p:nvSpPr>
        <p:spPr>
          <a:xfrm>
            <a:off x="675861" y="1049594"/>
            <a:ext cx="10323443" cy="3986928"/>
          </a:xfrm>
          <a:prstGeom prst="roundRect">
            <a:avLst>
              <a:gd name="adj" fmla="val 745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5D4796-D296-45CF-B711-7EB7A2C378D3}"/>
              </a:ext>
            </a:extLst>
          </p:cNvPr>
          <p:cNvSpPr/>
          <p:nvPr/>
        </p:nvSpPr>
        <p:spPr>
          <a:xfrm>
            <a:off x="755375" y="69687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2:1-12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419FA5-A4EA-4F29-8FF1-F7F7472C51C4}"/>
              </a:ext>
            </a:extLst>
          </p:cNvPr>
          <p:cNvSpPr/>
          <p:nvPr/>
        </p:nvSpPr>
        <p:spPr>
          <a:xfrm>
            <a:off x="755375" y="1066204"/>
            <a:ext cx="102439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when Jesus was born in Bethlehem of Judæa in the days of Herod the king, behold, there came wise men from the east to Jerusalem,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Saying, Where is he that is born King of the Jews? for we have seen his star in the east, and are come to worship him.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Herod the king had heard these things, he was troubled, and all Jerusalem with him.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 when he had gathered all the chief priests and scribes of the people together, he demanded of them where Christ should be born.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said unto him, In Bethlehem of Judæa: for thus it is written by the prophet,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thou Bethlehem, in the land of Juda, art not the least among the princes of Juda: for out of thee shall come a Governor, that shall rule my people Israel.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Herod, when he had privily called the wise men, inquired of them diligently what time the star appeared.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sent them to Bethlehem, and said, Go and search diligently for the young child; and when ye have found him, bring me word again, that I may come and worship him also.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had heard the king, they departed; and, lo, the star, which they saw in the east, went before them, till it came and stood over where the young child was.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saw the star, they rejoiced with exceeding great joy.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And when they were come into the house, they saw the young child with Mary his mother, and fell down, and worshipped him: and when they had opened their treasures, they presented unto him gifts; gold, and frankincense, and myrrh.</a:t>
            </a:r>
          </a:p>
          <a:p>
            <a:pPr algn="just" fontAlgn="base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being warned of God in a dream that they should not return to Herod, they departed into their own country another way.</a:t>
            </a:r>
            <a:endParaRPr lang="en-US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88B674-4A8B-491D-8804-A47EAF982EED}"/>
              </a:ext>
            </a:extLst>
          </p:cNvPr>
          <p:cNvSpPr/>
          <p:nvPr/>
        </p:nvSpPr>
        <p:spPr>
          <a:xfrm>
            <a:off x="755374" y="5590520"/>
            <a:ext cx="8574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learn from the example of the Wise Men seeking the Savior?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DF4A06-35B1-4B15-A298-184721AE608D}"/>
              </a:ext>
            </a:extLst>
          </p:cNvPr>
          <p:cNvSpPr/>
          <p:nvPr/>
        </p:nvSpPr>
        <p:spPr>
          <a:xfrm>
            <a:off x="755374" y="6139275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diligently seek the Savior?</a:t>
            </a:r>
          </a:p>
        </p:txBody>
      </p:sp>
    </p:spTree>
    <p:extLst>
      <p:ext uri="{BB962C8B-B14F-4D97-AF65-F5344CB8AC3E}">
        <p14:creationId xmlns:p14="http://schemas.microsoft.com/office/powerpoint/2010/main" val="41329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3438 0.2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diagonales cortadas 5">
            <a:extLst>
              <a:ext uri="{FF2B5EF4-FFF2-40B4-BE49-F238E27FC236}">
                <a16:creationId xmlns:a16="http://schemas.microsoft.com/office/drawing/2014/main" id="{DE71D293-7C9E-454C-82CF-3222908DD5F3}"/>
              </a:ext>
            </a:extLst>
          </p:cNvPr>
          <p:cNvSpPr/>
          <p:nvPr/>
        </p:nvSpPr>
        <p:spPr>
          <a:xfrm>
            <a:off x="1126435" y="1637575"/>
            <a:ext cx="9051235" cy="205978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56DCE11-A8F9-48EE-A65F-0599C23916B1}"/>
              </a:ext>
            </a:extLst>
          </p:cNvPr>
          <p:cNvSpPr/>
          <p:nvPr/>
        </p:nvSpPr>
        <p:spPr>
          <a:xfrm>
            <a:off x="742121" y="829773"/>
            <a:ext cx="7222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Elder D. Todd Christofferson of the Quorum of the Twelve Apostles: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6F33D66-0236-4718-A266-D1BC6DC2857A}"/>
              </a:ext>
            </a:extLst>
          </p:cNvPr>
          <p:cNvSpPr/>
          <p:nvPr/>
        </p:nvSpPr>
        <p:spPr>
          <a:xfrm>
            <a:off x="1219201" y="1683741"/>
            <a:ext cx="89717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>
                <a:solidFill>
                  <a:schemeClr val="bg1"/>
                </a:solidFill>
                <a:latin typeface="ZoramldsLat-Light"/>
              </a:rPr>
              <a:t>“In ancient times when people wanted to worship the Lord and seek His blessings, they often brought a gift. …</a:t>
            </a:r>
          </a:p>
          <a:p>
            <a:pPr algn="ctr" fontAlgn="base"/>
            <a:r>
              <a:rPr lang="en-US" dirty="0">
                <a:solidFill>
                  <a:schemeClr val="bg1"/>
                </a:solidFill>
                <a:latin typeface="ZoramldsLat-Light"/>
              </a:rPr>
              <a:t>“Is there something in you or in your life that is impure or unworthy? When you get rid of it, that is a gift to the Savior. Is there a good habit or quality that is lacking in your life? When you adopt it and make it part of your character, you are giving a gift to the Lord. Sometimes this is hard to do, but would your gifts of repentance and obedience be worthy gifts if they cost you nothing?” (“When Thou Art Converted,” </a:t>
            </a:r>
            <a:r>
              <a:rPr lang="en-US" i="1" dirty="0">
                <a:solidFill>
                  <a:schemeClr val="bg1"/>
                </a:solidFill>
                <a:latin typeface="ZoramldsLat-LightItalic"/>
              </a:rPr>
              <a:t>Ensign</a:t>
            </a:r>
            <a:r>
              <a:rPr lang="en-US" dirty="0">
                <a:solidFill>
                  <a:schemeClr val="bg1"/>
                </a:solidFill>
                <a:latin typeface="ZoramldsLat-Light"/>
              </a:rPr>
              <a:t> or </a:t>
            </a:r>
            <a:r>
              <a:rPr lang="en-US" i="1" dirty="0">
                <a:solidFill>
                  <a:schemeClr val="bg1"/>
                </a:solidFill>
                <a:latin typeface="ZoramldsLat-LightItalic"/>
              </a:rPr>
              <a:t>Liahona,</a:t>
            </a:r>
            <a:r>
              <a:rPr lang="en-US" dirty="0">
                <a:solidFill>
                  <a:schemeClr val="bg1"/>
                </a:solidFill>
                <a:latin typeface="ZoramldsLat-Light"/>
              </a:rPr>
              <a:t> May 2004, 12).</a:t>
            </a:r>
            <a:endParaRPr lang="en-US" b="0" i="0" dirty="0">
              <a:solidFill>
                <a:schemeClr val="bg1"/>
              </a:solidFill>
              <a:effectLst/>
              <a:latin typeface="ZoramldsLat-Ligh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EF598C-E288-492D-A683-BA099BC40DC3}"/>
              </a:ext>
            </a:extLst>
          </p:cNvPr>
          <p:cNvSpPr/>
          <p:nvPr/>
        </p:nvSpPr>
        <p:spPr>
          <a:xfrm>
            <a:off x="1219201" y="4199702"/>
            <a:ext cx="5929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offer as meaningful gifts to the Savior?</a:t>
            </a:r>
          </a:p>
        </p:txBody>
      </p:sp>
    </p:spTree>
    <p:extLst>
      <p:ext uri="{BB962C8B-B14F-4D97-AF65-F5344CB8AC3E}">
        <p14:creationId xmlns:p14="http://schemas.microsoft.com/office/powerpoint/2010/main" val="2747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75631B-0AC8-4F8A-BC26-8E6624A935A2}"/>
              </a:ext>
            </a:extLst>
          </p:cNvPr>
          <p:cNvSpPr/>
          <p:nvPr/>
        </p:nvSpPr>
        <p:spPr>
          <a:xfrm>
            <a:off x="821191" y="78360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2:13-23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77FFCA-58A5-4529-B5C6-A0F03389319C}"/>
              </a:ext>
            </a:extLst>
          </p:cNvPr>
          <p:cNvSpPr/>
          <p:nvPr/>
        </p:nvSpPr>
        <p:spPr>
          <a:xfrm>
            <a:off x="2294319" y="2767280"/>
            <a:ext cx="76033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“Joseph, Mary, and Jesus escape </a:t>
            </a:r>
          </a:p>
          <a:p>
            <a:pPr algn="ctr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Egypt”</a:t>
            </a:r>
          </a:p>
        </p:txBody>
      </p:sp>
    </p:spTree>
    <p:extLst>
      <p:ext uri="{BB962C8B-B14F-4D97-AF65-F5344CB8AC3E}">
        <p14:creationId xmlns:p14="http://schemas.microsoft.com/office/powerpoint/2010/main" val="5308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1A0C2277-0959-44E2-B140-16E597516C85}"/>
              </a:ext>
            </a:extLst>
          </p:cNvPr>
          <p:cNvSpPr/>
          <p:nvPr/>
        </p:nvSpPr>
        <p:spPr>
          <a:xfrm>
            <a:off x="979273" y="955021"/>
            <a:ext cx="1967205" cy="6186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9B2965-F5E7-4CC4-B725-92CF949CCA78}"/>
              </a:ext>
            </a:extLst>
          </p:cNvPr>
          <p:cNvSpPr/>
          <p:nvPr/>
        </p:nvSpPr>
        <p:spPr>
          <a:xfrm>
            <a:off x="979276" y="968273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2:13-14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5C9BA3-0E2E-42B8-A514-F5B63683DCB5}"/>
              </a:ext>
            </a:extLst>
          </p:cNvPr>
          <p:cNvSpPr/>
          <p:nvPr/>
        </p:nvSpPr>
        <p:spPr>
          <a:xfrm>
            <a:off x="1175782" y="2182505"/>
            <a:ext cx="651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Joseph take Mary and Jesus?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90C801-54BA-4D7A-B000-25E6A2746303}"/>
              </a:ext>
            </a:extLst>
          </p:cNvPr>
          <p:cNvSpPr/>
          <p:nvPr/>
        </p:nvSpPr>
        <p:spPr>
          <a:xfrm>
            <a:off x="979275" y="3119738"/>
            <a:ext cx="764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Joseph’s sensitivity to spiritual things bless others’ lives?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E89B67-0702-42B9-9A5F-33B2F68996ED}"/>
              </a:ext>
            </a:extLst>
          </p:cNvPr>
          <p:cNvSpPr/>
          <p:nvPr/>
        </p:nvSpPr>
        <p:spPr>
          <a:xfrm>
            <a:off x="979275" y="3581403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Joseph?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BA865EE-74A0-458D-9E1F-BEABBC01C13C}"/>
              </a:ext>
            </a:extLst>
          </p:cNvPr>
          <p:cNvSpPr/>
          <p:nvPr/>
        </p:nvSpPr>
        <p:spPr>
          <a:xfrm>
            <a:off x="1789933" y="4135401"/>
            <a:ext cx="764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are sensitive to the Spirit, we can receive revelation and guidance.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2448F92-A05C-4E3F-ABB0-588E46577E41}"/>
              </a:ext>
            </a:extLst>
          </p:cNvPr>
          <p:cNvSpPr/>
          <p:nvPr/>
        </p:nvSpPr>
        <p:spPr>
          <a:xfrm>
            <a:off x="979275" y="1337605"/>
            <a:ext cx="9662220" cy="12003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8BCAEF-0BBC-4BD0-9B1D-3B2BBB4547D0}"/>
              </a:ext>
            </a:extLst>
          </p:cNvPr>
          <p:cNvSpPr/>
          <p:nvPr/>
        </p:nvSpPr>
        <p:spPr>
          <a:xfrm>
            <a:off x="979275" y="1323702"/>
            <a:ext cx="9662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they were departed, behold, the angel of the Lord appeareth to Joseph in a dream, saying, Arise, and take the young child and his mother, and flee into Egypt, and be thou there until I bring thee word: for Herod will seek the young child to destroy him.</a:t>
            </a:r>
          </a:p>
          <a:p>
            <a:pPr algn="just" fontAlgn="base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he arose, he took the young child and his mother by night, and departed into Egypt: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3912 C -0.00638 0.03842 0.00651 0.10972 0.03412 0.12454 C 0.06263 0.13912 0.09505 0.09005 0.10768 0.01273 C 0.12018 -0.06482 0.15248 -0.11412 0.18099 -0.09884 C 0.20847 -0.08472 0.22175 -0.01296 0.20938 0.06458 " pathEditMode="relative" rAng="96000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pic>
        <p:nvPicPr>
          <p:cNvPr id="2" name="Elementos multimedia en línea 1" title="The First Christmas Spirit">
            <a:hlinkClick r:id="" action="ppaction://media"/>
            <a:extLst>
              <a:ext uri="{FF2B5EF4-FFF2-40B4-BE49-F238E27FC236}">
                <a16:creationId xmlns:a16="http://schemas.microsoft.com/office/drawing/2014/main" id="{95C0BFCC-BE73-40A7-B078-5E89770F8A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0232" y="1383195"/>
            <a:ext cx="7671536" cy="4315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7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0DB195-FA54-490B-A2ED-4FA76BD65B22}"/>
              </a:ext>
            </a:extLst>
          </p:cNvPr>
          <p:cNvSpPr/>
          <p:nvPr/>
        </p:nvSpPr>
        <p:spPr>
          <a:xfrm>
            <a:off x="4017546" y="2598003"/>
            <a:ext cx="4156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1-2</a:t>
            </a:r>
            <a:endParaRPr lang="en-US" sz="4800" b="1" i="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F34145-04A3-4ACA-9135-F4057B16F869}"/>
              </a:ext>
            </a:extLst>
          </p:cNvPr>
          <p:cNvSpPr/>
          <p:nvPr/>
        </p:nvSpPr>
        <p:spPr>
          <a:xfrm>
            <a:off x="945962" y="77968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1:1-17</a:t>
            </a:r>
            <a:endParaRPr lang="en-US" b="1" i="0" dirty="0">
              <a:solidFill>
                <a:srgbClr val="2122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2B160AF-159A-4FE8-9E57-EFD25522173C}"/>
              </a:ext>
            </a:extLst>
          </p:cNvPr>
          <p:cNvSpPr/>
          <p:nvPr/>
        </p:nvSpPr>
        <p:spPr>
          <a:xfrm>
            <a:off x="2784927" y="3044279"/>
            <a:ext cx="7324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“The genealogy of Jesus”</a:t>
            </a:r>
          </a:p>
        </p:txBody>
      </p:sp>
    </p:spTree>
    <p:extLst>
      <p:ext uri="{BB962C8B-B14F-4D97-AF65-F5344CB8AC3E}">
        <p14:creationId xmlns:p14="http://schemas.microsoft.com/office/powerpoint/2010/main" val="23501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6FCFA86-DCD8-43C1-B737-5EB48B55A61C}"/>
              </a:ext>
            </a:extLst>
          </p:cNvPr>
          <p:cNvSpPr/>
          <p:nvPr/>
        </p:nvSpPr>
        <p:spPr>
          <a:xfrm>
            <a:off x="896457" y="1544417"/>
            <a:ext cx="1633781" cy="49859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08382E4-846B-4B0D-BF73-18139B927A7F}"/>
              </a:ext>
            </a:extLst>
          </p:cNvPr>
          <p:cNvSpPr/>
          <p:nvPr/>
        </p:nvSpPr>
        <p:spPr>
          <a:xfrm>
            <a:off x="895641" y="1857476"/>
            <a:ext cx="9612517" cy="3693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B58397-F906-4DAD-89BC-53179AC32632}"/>
              </a:ext>
            </a:extLst>
          </p:cNvPr>
          <p:cNvSpPr/>
          <p:nvPr/>
        </p:nvSpPr>
        <p:spPr>
          <a:xfrm>
            <a:off x="909709" y="1857477"/>
            <a:ext cx="9908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Jacob begat Joseph the husband of Mary, of whom was born Jesus, who is called Christ.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8D6BE5C-F9F8-48E7-B273-1D2AD3FD9E84}"/>
              </a:ext>
            </a:extLst>
          </p:cNvPr>
          <p:cNvSpPr/>
          <p:nvPr/>
        </p:nvSpPr>
        <p:spPr>
          <a:xfrm>
            <a:off x="909709" y="154441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1:16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3DBC86F-F3B0-41F1-9880-7AC09BE8BC33}"/>
              </a:ext>
            </a:extLst>
          </p:cNvPr>
          <p:cNvSpPr/>
          <p:nvPr/>
        </p:nvSpPr>
        <p:spPr>
          <a:xfrm>
            <a:off x="3265738" y="2931347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Jesus Christ anointed or chosen to do?</a:t>
            </a:r>
          </a:p>
        </p:txBody>
      </p:sp>
    </p:spTree>
    <p:extLst>
      <p:ext uri="{BB962C8B-B14F-4D97-AF65-F5344CB8AC3E}">
        <p14:creationId xmlns:p14="http://schemas.microsoft.com/office/powerpoint/2010/main" val="6613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794C20-9E63-4CC5-809F-8571C2A0B0DC}"/>
              </a:ext>
            </a:extLst>
          </p:cNvPr>
          <p:cNvSpPr/>
          <p:nvPr/>
        </p:nvSpPr>
        <p:spPr>
          <a:xfrm>
            <a:off x="906209" y="78360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1:18-25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D99BD1-6854-449E-891F-AEA2360201A2}"/>
              </a:ext>
            </a:extLst>
          </p:cNvPr>
          <p:cNvSpPr/>
          <p:nvPr/>
        </p:nvSpPr>
        <p:spPr>
          <a:xfrm>
            <a:off x="2205613" y="2767280"/>
            <a:ext cx="79323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 angel declares Jesus’s divine </a:t>
            </a:r>
          </a:p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parentage to Joseph”</a:t>
            </a:r>
          </a:p>
        </p:txBody>
      </p:sp>
    </p:spTree>
    <p:extLst>
      <p:ext uri="{BB962C8B-B14F-4D97-AF65-F5344CB8AC3E}">
        <p14:creationId xmlns:p14="http://schemas.microsoft.com/office/powerpoint/2010/main" val="39104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017AE61-188A-4558-9D75-03849A24434D}"/>
              </a:ext>
            </a:extLst>
          </p:cNvPr>
          <p:cNvSpPr/>
          <p:nvPr/>
        </p:nvSpPr>
        <p:spPr>
          <a:xfrm>
            <a:off x="783092" y="3416596"/>
            <a:ext cx="1633788" cy="6186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AD20E3-B81B-4ED0-B225-ADD25D156D3F}"/>
              </a:ext>
            </a:extLst>
          </p:cNvPr>
          <p:cNvSpPr/>
          <p:nvPr/>
        </p:nvSpPr>
        <p:spPr>
          <a:xfrm>
            <a:off x="783092" y="783607"/>
            <a:ext cx="1881808" cy="6186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D001604-5368-4E76-9A28-C2EADBA954A9}"/>
              </a:ext>
            </a:extLst>
          </p:cNvPr>
          <p:cNvSpPr/>
          <p:nvPr/>
        </p:nvSpPr>
        <p:spPr>
          <a:xfrm>
            <a:off x="783096" y="3757585"/>
            <a:ext cx="9922413" cy="8950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45C3F2E-D543-4623-909B-49446F30E6A5}"/>
              </a:ext>
            </a:extLst>
          </p:cNvPr>
          <p:cNvSpPr/>
          <p:nvPr/>
        </p:nvSpPr>
        <p:spPr>
          <a:xfrm>
            <a:off x="783096" y="1152938"/>
            <a:ext cx="9922413" cy="12003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4798F5-40A9-44AB-8389-AA9615F0D656}"/>
              </a:ext>
            </a:extLst>
          </p:cNvPr>
          <p:cNvSpPr/>
          <p:nvPr/>
        </p:nvSpPr>
        <p:spPr>
          <a:xfrm>
            <a:off x="783100" y="1152939"/>
            <a:ext cx="9922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Now the birth of Jesus Christ was on this wise: When as his mother Mary was espoused to Joseph, before they came together, she was found with child of the Holy Ghost.</a:t>
            </a:r>
          </a:p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Joseph her husband, being a just man, and not willing to make her a publick example, was minded to put her away privily.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61D870-D6FC-4915-B754-D8CA836EB42D}"/>
              </a:ext>
            </a:extLst>
          </p:cNvPr>
          <p:cNvSpPr/>
          <p:nvPr/>
        </p:nvSpPr>
        <p:spPr>
          <a:xfrm>
            <a:off x="783099" y="78360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1:18-19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F58551-428B-49BE-AC45-7DEAF41F13E0}"/>
              </a:ext>
            </a:extLst>
          </p:cNvPr>
          <p:cNvSpPr/>
          <p:nvPr/>
        </p:nvSpPr>
        <p:spPr>
          <a:xfrm>
            <a:off x="783099" y="2453448"/>
            <a:ext cx="8206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Joseph intend to do when he learned that Mary was pregnant?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9613CC-D976-4493-8862-50DB2F71A14B}"/>
              </a:ext>
            </a:extLst>
          </p:cNvPr>
          <p:cNvSpPr/>
          <p:nvPr/>
        </p:nvSpPr>
        <p:spPr>
          <a:xfrm>
            <a:off x="783099" y="2879026"/>
            <a:ext cx="648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verse teach us about Joseph’s character?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40E7DF-804B-444B-B894-C520735ACC9B}"/>
              </a:ext>
            </a:extLst>
          </p:cNvPr>
          <p:cNvSpPr/>
          <p:nvPr/>
        </p:nvSpPr>
        <p:spPr>
          <a:xfrm>
            <a:off x="783099" y="34290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D24D327-056B-442A-9CF4-60A9BBFDA324}"/>
              </a:ext>
            </a:extLst>
          </p:cNvPr>
          <p:cNvSpPr/>
          <p:nvPr/>
        </p:nvSpPr>
        <p:spPr>
          <a:xfrm>
            <a:off x="783098" y="3757584"/>
            <a:ext cx="9922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while he thought on these things, behold, the angel of the Lord appeared unto him in a dream, saying, Joseph, thou son of David, fear not to take unto thee Mary thy wife: for that which is conceived in her is of the Holy Ghost.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5A2484D-E840-4763-B2A9-02800C518ED5}"/>
              </a:ext>
            </a:extLst>
          </p:cNvPr>
          <p:cNvSpPr/>
          <p:nvPr/>
        </p:nvSpPr>
        <p:spPr>
          <a:xfrm>
            <a:off x="783097" y="4786618"/>
            <a:ext cx="10049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angel tell Joseph not to be afraid to proceed with his marriage to Mary?</a:t>
            </a:r>
          </a:p>
        </p:txBody>
      </p:sp>
    </p:spTree>
    <p:extLst>
      <p:ext uri="{BB962C8B-B14F-4D97-AF65-F5344CB8AC3E}">
        <p14:creationId xmlns:p14="http://schemas.microsoft.com/office/powerpoint/2010/main" val="34527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735BF44D-0CC6-42D9-BF2F-ABFF5D5915BE}"/>
              </a:ext>
            </a:extLst>
          </p:cNvPr>
          <p:cNvSpPr/>
          <p:nvPr/>
        </p:nvSpPr>
        <p:spPr>
          <a:xfrm rot="10800000">
            <a:off x="2021058" y="1311965"/>
            <a:ext cx="8149883" cy="2724735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CD2D21-FD93-402E-9333-05DC46C34405}"/>
              </a:ext>
            </a:extLst>
          </p:cNvPr>
          <p:cNvSpPr/>
          <p:nvPr/>
        </p:nvSpPr>
        <p:spPr>
          <a:xfrm>
            <a:off x="754966" y="779683"/>
            <a:ext cx="7657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Elder Bruce R. McConkie of the Quorum of the Twelve Apostles: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2B7689-5A4D-4CB3-85CE-EAC8269E25E7}"/>
              </a:ext>
            </a:extLst>
          </p:cNvPr>
          <p:cNvSpPr/>
          <p:nvPr/>
        </p:nvSpPr>
        <p:spPr>
          <a:xfrm>
            <a:off x="2021058" y="1451377"/>
            <a:ext cx="81498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“Just as Jesus is literally the Son of Mary, so he is the personal and literal offspring of God the Eternal Father. … Matthew’s statement, ‘she was found with child of the Holy Ghost,’ properly translated should say, ‘she was found with child 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power of the Holy Ghost.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(Matt. 1:18.) … Alma perfectly describes our Lord’s conception and birth by prophesying: Christ ‘shall be born of Mary, … she being a virgin, a precious and chosen vessel, who shall be overshadowed and 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conceive by the power of the Holy Ghost,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bring forth a son, yea, even 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 of God.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(Alma 7:10.)” (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Doctrinal New Testament Commentary,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 vols. [1965–73], 1:82).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D6176C-7C08-4287-9FF4-C22B0C810134}"/>
              </a:ext>
            </a:extLst>
          </p:cNvPr>
          <p:cNvSpPr/>
          <p:nvPr/>
        </p:nvSpPr>
        <p:spPr>
          <a:xfrm>
            <a:off x="754965" y="4335138"/>
            <a:ext cx="7530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learn about Jesus’s parentage from these teachings?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0050E1-1A24-478C-A2C9-DA6CF1EBCAF6}"/>
              </a:ext>
            </a:extLst>
          </p:cNvPr>
          <p:cNvSpPr/>
          <p:nvPr/>
        </p:nvSpPr>
        <p:spPr>
          <a:xfrm>
            <a:off x="3420044" y="5002908"/>
            <a:ext cx="6297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Christ is the divine Son of Heavenly Father and Mary.</a:t>
            </a:r>
          </a:p>
        </p:txBody>
      </p:sp>
    </p:spTree>
    <p:extLst>
      <p:ext uri="{BB962C8B-B14F-4D97-AF65-F5344CB8AC3E}">
        <p14:creationId xmlns:p14="http://schemas.microsoft.com/office/powerpoint/2010/main" val="1111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15329195-3B58-4073-A602-1950ADF78778}"/>
              </a:ext>
            </a:extLst>
          </p:cNvPr>
          <p:cNvSpPr/>
          <p:nvPr/>
        </p:nvSpPr>
        <p:spPr>
          <a:xfrm>
            <a:off x="1457739" y="1674078"/>
            <a:ext cx="9210261" cy="227507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C5480A6-9E02-4A85-A9A7-E4F779DCD8C3}"/>
              </a:ext>
            </a:extLst>
          </p:cNvPr>
          <p:cNvSpPr/>
          <p:nvPr/>
        </p:nvSpPr>
        <p:spPr>
          <a:xfrm>
            <a:off x="1113182" y="968273"/>
            <a:ext cx="665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Elder James E. Talmage of the Quorum of the Twelve Apostles.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E6FDD8-C8E1-4A96-8487-C4EE4A52AAF4}"/>
              </a:ext>
            </a:extLst>
          </p:cNvPr>
          <p:cNvSpPr/>
          <p:nvPr/>
        </p:nvSpPr>
        <p:spPr>
          <a:xfrm>
            <a:off x="1524000" y="167407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ZoramldsLat-Light"/>
              </a:rPr>
              <a:t>“That Child to be born of Mary was begotten of Elohim, the Eternal Father. … In His nature would be combined the powers of Godhood with the capacity and possibilities of mortality. … The Child Jesus was to inherit the physical, mental, and spiritual traits, tendencies, and powers that characterized His parents﻿—one immortal and glorified﻿—God, the other human﻿—woman” (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ZoramldsLat-LightItalic"/>
              </a:rPr>
              <a:t>Jesus the Christ,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ZoramldsLat-Light"/>
              </a:rPr>
              <a:t>3rd ed. [1916], 81).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990F808-E7E9-4538-843C-6C85C1195A49}"/>
              </a:ext>
            </a:extLst>
          </p:cNvPr>
          <p:cNvSpPr/>
          <p:nvPr/>
        </p:nvSpPr>
        <p:spPr>
          <a:xfrm>
            <a:off x="1113182" y="4503541"/>
            <a:ext cx="98596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traits did Jesus inherit from His Father? What traits did He inherit from His mother?</a:t>
            </a:r>
          </a:p>
        </p:txBody>
      </p:sp>
    </p:spTree>
    <p:extLst>
      <p:ext uri="{BB962C8B-B14F-4D97-AF65-F5344CB8AC3E}">
        <p14:creationId xmlns:p14="http://schemas.microsoft.com/office/powerpoint/2010/main" val="1087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Ebrima" panose="02000000000000000000" pitchFamily="2" charset="0"/>
                <a:cs typeface="MV Boli" panose="02000500030200090000" pitchFamily="2" charset="0"/>
              </a:rPr>
              <a:t>LESSON 6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43EDB4-0008-4050-86B0-750F54B046A6}"/>
              </a:ext>
            </a:extLst>
          </p:cNvPr>
          <p:cNvSpPr/>
          <p:nvPr/>
        </p:nvSpPr>
        <p:spPr>
          <a:xfrm>
            <a:off x="809974" y="78360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2:1-12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C1D651-DC4C-4D6B-B429-E8620B3E307B}"/>
              </a:ext>
            </a:extLst>
          </p:cNvPr>
          <p:cNvSpPr/>
          <p:nvPr/>
        </p:nvSpPr>
        <p:spPr>
          <a:xfrm>
            <a:off x="2711451" y="2705725"/>
            <a:ext cx="67690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ZoramldsLat-Regular"/>
              </a:rPr>
              <a:t>“The Wise Men are directed </a:t>
            </a:r>
          </a:p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ZoramldsLat-Regular"/>
              </a:rPr>
              <a:t>to Jesus”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446</Words>
  <Application>Microsoft Office PowerPoint</Application>
  <PresentationFormat>Panorámica</PresentationFormat>
  <Paragraphs>74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Bahnschrift</vt:lpstr>
      <vt:lpstr>Calibri</vt:lpstr>
      <vt:lpstr>Century Gothic</vt:lpstr>
      <vt:lpstr>Ebrima</vt:lpstr>
      <vt:lpstr>MV Boli</vt:lpstr>
      <vt:lpstr>Rockwell</vt:lpstr>
      <vt:lpstr>Tahoma</vt:lpstr>
      <vt:lpstr>Verdana</vt:lpstr>
      <vt:lpstr>Wingdings 3</vt:lpstr>
      <vt:lpstr>ZoramldsLat-Light</vt:lpstr>
      <vt:lpstr>ZoramldsLat-LightItalic</vt:lpstr>
      <vt:lpstr>ZoramldsLat-Regular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5412</cp:revision>
  <dcterms:created xsi:type="dcterms:W3CDTF">2018-08-29T04:26:39Z</dcterms:created>
  <dcterms:modified xsi:type="dcterms:W3CDTF">2019-06-24T21:44:22Z</dcterms:modified>
</cp:coreProperties>
</file>