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2"/>
  </p:notesMasterIdLst>
  <p:sldIdLst>
    <p:sldId id="296" r:id="rId2"/>
    <p:sldId id="469" r:id="rId3"/>
    <p:sldId id="470" r:id="rId4"/>
    <p:sldId id="471" r:id="rId5"/>
    <p:sldId id="472" r:id="rId6"/>
    <p:sldId id="473" r:id="rId7"/>
    <p:sldId id="474" r:id="rId8"/>
    <p:sldId id="475" r:id="rId9"/>
    <p:sldId id="476" r:id="rId10"/>
    <p:sldId id="47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97159"/>
    <a:srgbClr val="59C7E9"/>
    <a:srgbClr val="D88028"/>
    <a:srgbClr val="6F7CBF"/>
    <a:srgbClr val="B9DF63"/>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millennialstar.org/2009/10/page/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l="-6000" r="-6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HeEUuzU9MQ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52574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chemeClr val="accent4"/>
                </a:solidFill>
                <a:effectLst>
                  <a:outerShdw blurRad="38100" dist="38100" dir="2700000" algn="tl">
                    <a:srgbClr val="000000">
                      <a:alpha val="43137"/>
                    </a:srgbClr>
                  </a:outerShdw>
                </a:effectLst>
                <a:latin typeface="Arial Black" panose="020B0A04020102020204" pitchFamily="34" charset="0"/>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5</a:t>
            </a:r>
          </a:p>
        </p:txBody>
      </p:sp>
      <p:sp>
        <p:nvSpPr>
          <p:cNvPr id="2" name="Rectángulo 1">
            <a:extLst>
              <a:ext uri="{FF2B5EF4-FFF2-40B4-BE49-F238E27FC236}">
                <a16:creationId xmlns:a16="http://schemas.microsoft.com/office/drawing/2014/main" id="{D4B754E8-AD93-4586-A360-4A4F901E0C8C}"/>
              </a:ext>
            </a:extLst>
          </p:cNvPr>
          <p:cNvSpPr/>
          <p:nvPr/>
        </p:nvSpPr>
        <p:spPr>
          <a:xfrm>
            <a:off x="3927499" y="902293"/>
            <a:ext cx="3873176" cy="369332"/>
          </a:xfrm>
          <a:prstGeom prst="rect">
            <a:avLst/>
          </a:prstGeom>
        </p:spPr>
        <p:txBody>
          <a:bodyPr wrap="none">
            <a:spAutoFit/>
          </a:bodyPr>
          <a:lstStyle/>
          <a:p>
            <a:r>
              <a:rPr lang="en-US" dirty="0">
                <a:solidFill>
                  <a:schemeClr val="accent4">
                    <a:lumMod val="7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Matthew, Mark, Luke, and John.</a:t>
            </a:r>
          </a:p>
        </p:txBody>
      </p:sp>
      <p:sp>
        <p:nvSpPr>
          <p:cNvPr id="4" name="Rectángulo 3">
            <a:extLst>
              <a:ext uri="{FF2B5EF4-FFF2-40B4-BE49-F238E27FC236}">
                <a16:creationId xmlns:a16="http://schemas.microsoft.com/office/drawing/2014/main" id="{7450DBE3-D50D-44F4-9648-6818BD62B359}"/>
              </a:ext>
            </a:extLst>
          </p:cNvPr>
          <p:cNvSpPr/>
          <p:nvPr/>
        </p:nvSpPr>
        <p:spPr>
          <a:xfrm>
            <a:off x="1099931" y="1634844"/>
            <a:ext cx="952831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helpful to have more than one gospel or testimony of the life and teachings of Jesus Christ?</a:t>
            </a:r>
          </a:p>
        </p:txBody>
      </p:sp>
      <p:pic>
        <p:nvPicPr>
          <p:cNvPr id="5" name="Elementos multimedia en línea 1" title="Peter's Revelation to Take the Gospel to the Gentiles">
            <a:hlinkClick r:id="" action="ppaction://media"/>
            <a:extLst>
              <a:ext uri="{FF2B5EF4-FFF2-40B4-BE49-F238E27FC236}">
                <a16:creationId xmlns:a16="http://schemas.microsoft.com/office/drawing/2014/main" id="{35E78F44-7937-4531-9DEF-19DE748A7455}"/>
              </a:ext>
            </a:extLst>
          </p:cNvPr>
          <p:cNvPicPr>
            <a:picLocks noRot="1" noChangeAspect="1"/>
          </p:cNvPicPr>
          <p:nvPr>
            <a:videoFile r:link="rId1"/>
          </p:nvPr>
        </p:nvPicPr>
        <p:blipFill>
          <a:blip r:embed="rId3"/>
          <a:stretch>
            <a:fillRect/>
          </a:stretch>
        </p:blipFill>
        <p:spPr>
          <a:xfrm>
            <a:off x="2672890" y="2763080"/>
            <a:ext cx="6382394" cy="3590097"/>
          </a:xfrm>
          <a:prstGeom prst="rect">
            <a:avLst/>
          </a:prstGeom>
        </p:spPr>
      </p:pic>
    </p:spTree>
    <p:extLst>
      <p:ext uri="{BB962C8B-B14F-4D97-AF65-F5344CB8AC3E}">
        <p14:creationId xmlns:p14="http://schemas.microsoft.com/office/powerpoint/2010/main" val="40233993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 presetClass="mediacall" presetSubtype="0" fill="hold" nodeType="withEffect">
                                  <p:stCondLst>
                                    <p:cond delay="0"/>
                                  </p:stCondLst>
                                  <p:childTnLst>
                                    <p:cmd type="call" cmd="playFrom(0.0)">
                                      <p:cBhvr>
                                        <p:cTn id="18"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display="0">
                  <p:stCondLst>
                    <p:cond delay="indefinite"/>
                  </p:stCondLst>
                </p:cTn>
                <p:tgtEl>
                  <p:spTgt spid="5"/>
                </p:tgtEl>
              </p:cMediaNode>
            </p:video>
          </p:childTnLst>
        </p:cTn>
      </p:par>
    </p:tnLst>
    <p:bldLst>
      <p:bldP spid="2"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5</a:t>
            </a:r>
          </a:p>
        </p:txBody>
      </p:sp>
      <p:sp>
        <p:nvSpPr>
          <p:cNvPr id="9" name="Rectángulo 8">
            <a:extLst>
              <a:ext uri="{FF2B5EF4-FFF2-40B4-BE49-F238E27FC236}">
                <a16:creationId xmlns:a16="http://schemas.microsoft.com/office/drawing/2014/main" id="{CE72D78A-6023-4054-8FE7-48B64EED4986}"/>
              </a:ext>
            </a:extLst>
          </p:cNvPr>
          <p:cNvSpPr/>
          <p:nvPr/>
        </p:nvSpPr>
        <p:spPr>
          <a:xfrm>
            <a:off x="2457824" y="2705725"/>
            <a:ext cx="7276352" cy="1446550"/>
          </a:xfrm>
          <a:prstGeom prst="rect">
            <a:avLst/>
          </a:prstGeom>
        </p:spPr>
        <p:txBody>
          <a:bodyPr wrap="none">
            <a:spAutoFit/>
          </a:bodyPr>
          <a:lstStyle/>
          <a:p>
            <a:pPr algn="ctr" fontAlgn="base"/>
            <a:r>
              <a:rPr lang="en-US" sz="4400" b="1" dirty="0">
                <a:solidFill>
                  <a:srgbClr val="FF6600"/>
                </a:solidFill>
                <a:latin typeface="ZoramldsLat-Bold"/>
              </a:rPr>
              <a:t>“Context and Overview of the </a:t>
            </a:r>
          </a:p>
          <a:p>
            <a:pPr algn="ctr" fontAlgn="base"/>
            <a:r>
              <a:rPr lang="en-US" sz="4400" b="1" dirty="0">
                <a:solidFill>
                  <a:srgbClr val="FF6600"/>
                </a:solidFill>
                <a:latin typeface="ZoramldsLat-Bold"/>
              </a:rPr>
              <a:t>New Testament”</a:t>
            </a:r>
            <a:endParaRPr lang="en-US" sz="4400" b="1" i="0" dirty="0">
              <a:solidFill>
                <a:srgbClr val="FF6600"/>
              </a:solidFill>
              <a:effectLst/>
              <a:latin typeface="ZoramldsLat-Bold"/>
            </a:endParaRPr>
          </a:p>
        </p:txBody>
      </p:sp>
    </p:spTree>
    <p:extLst>
      <p:ext uri="{BB962C8B-B14F-4D97-AF65-F5344CB8AC3E}">
        <p14:creationId xmlns:p14="http://schemas.microsoft.com/office/powerpoint/2010/main" val="306928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D66B7F8-DEC2-40F6-A562-F60D412ED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908" y="2310521"/>
            <a:ext cx="2350553" cy="4017977"/>
          </a:xfrm>
          <a:prstGeom prst="rect">
            <a:avLst/>
          </a:prstGeom>
        </p:spPr>
      </p:pic>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5</a:t>
            </a:r>
          </a:p>
        </p:txBody>
      </p:sp>
      <p:pic>
        <p:nvPicPr>
          <p:cNvPr id="4" name="Imagen 3">
            <a:extLst>
              <a:ext uri="{FF2B5EF4-FFF2-40B4-BE49-F238E27FC236}">
                <a16:creationId xmlns:a16="http://schemas.microsoft.com/office/drawing/2014/main" id="{33DA267B-A2C8-4F18-93FC-3D456AF3F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60" y="927063"/>
            <a:ext cx="3556501" cy="5401435"/>
          </a:xfrm>
          <a:prstGeom prst="rect">
            <a:avLst/>
          </a:prstGeom>
        </p:spPr>
      </p:pic>
      <p:sp>
        <p:nvSpPr>
          <p:cNvPr id="7" name="Rectángulo 6">
            <a:extLst>
              <a:ext uri="{FF2B5EF4-FFF2-40B4-BE49-F238E27FC236}">
                <a16:creationId xmlns:a16="http://schemas.microsoft.com/office/drawing/2014/main" id="{76C38F01-510D-4533-BE1F-27A0C55B0A8B}"/>
              </a:ext>
            </a:extLst>
          </p:cNvPr>
          <p:cNvSpPr/>
          <p:nvPr/>
        </p:nvSpPr>
        <p:spPr>
          <a:xfrm>
            <a:off x="4669683" y="858954"/>
            <a:ext cx="6096000" cy="646331"/>
          </a:xfrm>
          <a:prstGeom prst="rect">
            <a:avLst/>
          </a:prstGeom>
        </p:spPr>
        <p:txBody>
          <a:bodyPr>
            <a:spAutoFit/>
          </a:bodyPr>
          <a:lstStyle/>
          <a:p>
            <a:pPr algn="just"/>
            <a:r>
              <a:rPr lang="en-US" b="1" dirty="0">
                <a:solidFill>
                  <a:schemeClr val="bg1"/>
                </a:solidFill>
                <a:latin typeface="Arial" panose="020B0604020202020204" pitchFamily="34" charset="0"/>
                <a:cs typeface="Arial" panose="020B0604020202020204" pitchFamily="34" charset="0"/>
              </a:rPr>
              <a:t>How does seeing the full picture help you understand what is happening?</a:t>
            </a:r>
          </a:p>
        </p:txBody>
      </p:sp>
      <p:sp>
        <p:nvSpPr>
          <p:cNvPr id="8" name="Rectángulo 7">
            <a:extLst>
              <a:ext uri="{FF2B5EF4-FFF2-40B4-BE49-F238E27FC236}">
                <a16:creationId xmlns:a16="http://schemas.microsoft.com/office/drawing/2014/main" id="{AA0A7ED4-1EDC-49A6-B159-9633C76FA404}"/>
              </a:ext>
            </a:extLst>
          </p:cNvPr>
          <p:cNvSpPr/>
          <p:nvPr/>
        </p:nvSpPr>
        <p:spPr>
          <a:xfrm>
            <a:off x="4669683" y="1505285"/>
            <a:ext cx="6096000" cy="646331"/>
          </a:xfrm>
          <a:prstGeom prst="rect">
            <a:avLst/>
          </a:prstGeom>
        </p:spPr>
        <p:txBody>
          <a:bodyPr wrap="square">
            <a:spAutoFit/>
          </a:bodyPr>
          <a:lstStyle/>
          <a:p>
            <a:pPr algn="just"/>
            <a:r>
              <a:rPr lang="en-US" b="1" dirty="0">
                <a:solidFill>
                  <a:srgbClr val="212225"/>
                </a:solidFill>
                <a:latin typeface="Arial" panose="020B0604020202020204" pitchFamily="34" charset="0"/>
                <a:cs typeface="Arial" panose="020B0604020202020204" pitchFamily="34" charset="0"/>
              </a:rPr>
              <a:t>How can we liken uncovering this picture to understanding the scriptures?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0500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375E-6 3.7037E-7 L 0.3642 0.00741 " pathEditMode="relative" rAng="0" ptsTypes="AA">
                                      <p:cBhvr>
                                        <p:cTn id="6" dur="2000" fill="hold"/>
                                        <p:tgtEl>
                                          <p:spTgt spid="6"/>
                                        </p:tgtEl>
                                        <p:attrNameLst>
                                          <p:attrName>ppt_x</p:attrName>
                                          <p:attrName>ppt_y</p:attrName>
                                        </p:attrNameLst>
                                      </p:cBhvr>
                                      <p:rCtr x="18203" y="37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33E6A879-59BD-45E1-87FA-AEC41B067E41}"/>
              </a:ext>
            </a:extLst>
          </p:cNvPr>
          <p:cNvSpPr/>
          <p:nvPr/>
        </p:nvSpPr>
        <p:spPr>
          <a:xfrm>
            <a:off x="822741" y="4093600"/>
            <a:ext cx="2286896"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D7BF28D3-D9BC-415D-A4B0-F0C649659880}"/>
              </a:ext>
            </a:extLst>
          </p:cNvPr>
          <p:cNvSpPr/>
          <p:nvPr/>
        </p:nvSpPr>
        <p:spPr>
          <a:xfrm>
            <a:off x="822741" y="1152939"/>
            <a:ext cx="1749200"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6653103F-2C9A-486A-9BA8-1E7BACFF833F}"/>
              </a:ext>
            </a:extLst>
          </p:cNvPr>
          <p:cNvSpPr/>
          <p:nvPr/>
        </p:nvSpPr>
        <p:spPr>
          <a:xfrm>
            <a:off x="822741" y="4525218"/>
            <a:ext cx="9754687" cy="794389"/>
          </a:xfrm>
          <a:prstGeom prst="roundRect">
            <a:avLst>
              <a:gd name="adj" fmla="val 947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EF943FB4-EEA2-4F25-9E64-51F902D3F1F7}"/>
              </a:ext>
            </a:extLst>
          </p:cNvPr>
          <p:cNvSpPr/>
          <p:nvPr/>
        </p:nvSpPr>
        <p:spPr>
          <a:xfrm>
            <a:off x="822741" y="1478484"/>
            <a:ext cx="9754687" cy="2004308"/>
          </a:xfrm>
          <a:prstGeom prst="roundRect">
            <a:avLst>
              <a:gd name="adj" fmla="val 947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5</a:t>
            </a:r>
          </a:p>
        </p:txBody>
      </p:sp>
      <p:sp>
        <p:nvSpPr>
          <p:cNvPr id="2" name="Rectángulo 1">
            <a:extLst>
              <a:ext uri="{FF2B5EF4-FFF2-40B4-BE49-F238E27FC236}">
                <a16:creationId xmlns:a16="http://schemas.microsoft.com/office/drawing/2014/main" id="{4E219DB6-BF96-4D90-917B-7A5A400C47C2}"/>
              </a:ext>
            </a:extLst>
          </p:cNvPr>
          <p:cNvSpPr/>
          <p:nvPr/>
        </p:nvSpPr>
        <p:spPr>
          <a:xfrm>
            <a:off x="3109637" y="783607"/>
            <a:ext cx="5972725" cy="369332"/>
          </a:xfrm>
          <a:prstGeom prst="rect">
            <a:avLst/>
          </a:prstGeom>
        </p:spPr>
        <p:txBody>
          <a:bodyPr wrap="none">
            <a:spAutoFit/>
          </a:bodyPr>
          <a:lstStyle/>
          <a:p>
            <a:pPr fontAlgn="base"/>
            <a:r>
              <a:rPr lang="en-US" b="1" i="1" dirty="0">
                <a:solidFill>
                  <a:schemeClr val="accent1">
                    <a:lumMod val="75000"/>
                  </a:schemeClr>
                </a:solidFill>
                <a:latin typeface="Arial" panose="020B0604020202020204" pitchFamily="34" charset="0"/>
                <a:cs typeface="Arial" panose="020B0604020202020204" pitchFamily="34" charset="0"/>
              </a:rPr>
              <a:t>Jewish religious leaders during the Savior’s ministry</a:t>
            </a:r>
            <a:endParaRPr lang="en-US" b="1" i="1" dirty="0">
              <a:solidFill>
                <a:schemeClr val="accent1">
                  <a:lumMod val="75000"/>
                </a:schemeClr>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F0E7E573-ABC1-4DFB-B131-CB9B11414247}"/>
              </a:ext>
            </a:extLst>
          </p:cNvPr>
          <p:cNvSpPr/>
          <p:nvPr/>
        </p:nvSpPr>
        <p:spPr>
          <a:xfrm>
            <a:off x="822744" y="1152939"/>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10:3-5</a:t>
            </a:r>
          </a:p>
        </p:txBody>
      </p:sp>
      <p:sp>
        <p:nvSpPr>
          <p:cNvPr id="5" name="Rectángulo 4">
            <a:extLst>
              <a:ext uri="{FF2B5EF4-FFF2-40B4-BE49-F238E27FC236}">
                <a16:creationId xmlns:a16="http://schemas.microsoft.com/office/drawing/2014/main" id="{F8EF9CF5-B9FF-4CB4-A7D2-BDF5E34A9AF9}"/>
              </a:ext>
            </a:extLst>
          </p:cNvPr>
          <p:cNvSpPr/>
          <p:nvPr/>
        </p:nvSpPr>
        <p:spPr>
          <a:xfrm>
            <a:off x="822744" y="1456011"/>
            <a:ext cx="9712734"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Wherefore, as I said unto you, it must needs be expedient that Christ—for in the last night the angel spake unto me that this should be his name—should come among the Jews, among those who are the more wicked part of the world; and they shall crucify him—for thus it behooveth our God, and there is none other nation on earth that would crucify their God.</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For should the mighty miracles be wrought among other nations they would repent, and know that he be their God.</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But because of </a:t>
            </a:r>
            <a:r>
              <a:rPr lang="en-US" sz="1600" i="1" dirty="0">
                <a:solidFill>
                  <a:schemeClr val="bg1"/>
                </a:solidFill>
                <a:latin typeface="Arial" panose="020B0604020202020204" pitchFamily="34" charset="0"/>
                <a:cs typeface="Arial" panose="020B0604020202020204" pitchFamily="34" charset="0"/>
              </a:rPr>
              <a:t>priestcrafts</a:t>
            </a:r>
            <a:r>
              <a:rPr lang="en-US" sz="1600" dirty="0">
                <a:solidFill>
                  <a:schemeClr val="bg1"/>
                </a:solidFill>
                <a:latin typeface="Arial" panose="020B0604020202020204" pitchFamily="34" charset="0"/>
                <a:cs typeface="Arial" panose="020B0604020202020204" pitchFamily="34" charset="0"/>
              </a:rPr>
              <a:t> and iniquities, they at Jerusalem will stiffen their necks against him, that he be crucified.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740F829B-0B63-49E4-A22A-127418D306AF}"/>
              </a:ext>
            </a:extLst>
          </p:cNvPr>
          <p:cNvSpPr/>
          <p:nvPr/>
        </p:nvSpPr>
        <p:spPr>
          <a:xfrm>
            <a:off x="822741" y="3446512"/>
            <a:ext cx="971273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or phrases did Jacob use to describe the spiritual condition among some of the Jews?</a:t>
            </a:r>
          </a:p>
        </p:txBody>
      </p:sp>
      <p:sp>
        <p:nvSpPr>
          <p:cNvPr id="7" name="Rectángulo 6">
            <a:extLst>
              <a:ext uri="{FF2B5EF4-FFF2-40B4-BE49-F238E27FC236}">
                <a16:creationId xmlns:a16="http://schemas.microsoft.com/office/drawing/2014/main" id="{2931313B-973F-423D-BA15-961AF4D46A43}"/>
              </a:ext>
            </a:extLst>
          </p:cNvPr>
          <p:cNvSpPr/>
          <p:nvPr/>
        </p:nvSpPr>
        <p:spPr>
          <a:xfrm>
            <a:off x="822741" y="4117039"/>
            <a:ext cx="214674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23:16, 24</a:t>
            </a:r>
          </a:p>
        </p:txBody>
      </p:sp>
      <p:sp>
        <p:nvSpPr>
          <p:cNvPr id="8" name="Rectángulo 7">
            <a:extLst>
              <a:ext uri="{FF2B5EF4-FFF2-40B4-BE49-F238E27FC236}">
                <a16:creationId xmlns:a16="http://schemas.microsoft.com/office/drawing/2014/main" id="{3996C5E0-B6AB-4A28-9040-CA0CCB94DDCA}"/>
              </a:ext>
            </a:extLst>
          </p:cNvPr>
          <p:cNvSpPr/>
          <p:nvPr/>
        </p:nvSpPr>
        <p:spPr>
          <a:xfrm>
            <a:off x="822741" y="4486371"/>
            <a:ext cx="9712732" cy="861774"/>
          </a:xfrm>
          <a:prstGeom prst="rect">
            <a:avLst/>
          </a:prstGeom>
        </p:spPr>
        <p:txBody>
          <a:bodyPr wrap="square">
            <a:spAutoFit/>
          </a:bodyPr>
          <a:lstStyle/>
          <a:p>
            <a:pPr algn="just" fontAlgn="base"/>
            <a:r>
              <a:rPr lang="en-US" sz="1600" b="1">
                <a:solidFill>
                  <a:schemeClr val="bg1"/>
                </a:solidFill>
                <a:latin typeface="Arial" panose="020B0604020202020204" pitchFamily="34" charset="0"/>
                <a:cs typeface="Arial" panose="020B0604020202020204" pitchFamily="34" charset="0"/>
              </a:rPr>
              <a:t>16 </a:t>
            </a:r>
            <a:r>
              <a:rPr lang="en-US" sz="1600">
                <a:solidFill>
                  <a:schemeClr val="bg1"/>
                </a:solidFill>
                <a:latin typeface="Arial" panose="020B0604020202020204" pitchFamily="34" charset="0"/>
                <a:cs typeface="Arial" panose="020B0604020202020204" pitchFamily="34" charset="0"/>
              </a:rPr>
              <a:t>Woe unto you, ye blind guides, which say, Whosoever shall swear by the temple, it is nothing; but whosoever shall swear by the gold of the temple, he is a debtor!</a:t>
            </a:r>
          </a:p>
          <a:p>
            <a:pPr algn="just" fontAlgn="base"/>
            <a:r>
              <a:rPr lang="en-US" sz="1600" b="1">
                <a:solidFill>
                  <a:schemeClr val="bg1"/>
                </a:solidFill>
                <a:latin typeface="Arial" panose="020B0604020202020204" pitchFamily="34" charset="0"/>
                <a:cs typeface="Arial" panose="020B0604020202020204" pitchFamily="34" charset="0"/>
              </a:rPr>
              <a:t>24 </a:t>
            </a:r>
            <a:r>
              <a:rPr lang="en-US" sz="1600">
                <a:solidFill>
                  <a:schemeClr val="bg1"/>
                </a:solidFill>
                <a:latin typeface="Arial" panose="020B0604020202020204" pitchFamily="34" charset="0"/>
                <a:cs typeface="Arial" panose="020B0604020202020204" pitchFamily="34" charset="0"/>
              </a:rPr>
              <a:t>Ye blind guides, which strain at a gnat, and swallow a camel.</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427DAD1A-D469-4A76-827C-6FEFD4FD7ABB}"/>
              </a:ext>
            </a:extLst>
          </p:cNvPr>
          <p:cNvSpPr/>
          <p:nvPr/>
        </p:nvSpPr>
        <p:spPr>
          <a:xfrm>
            <a:off x="822741" y="5431777"/>
            <a:ext cx="681468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the Savior describe these Jewish religious leaders?</a:t>
            </a:r>
          </a:p>
        </p:txBody>
      </p:sp>
      <p:sp>
        <p:nvSpPr>
          <p:cNvPr id="11" name="Rectángulo 10">
            <a:extLst>
              <a:ext uri="{FF2B5EF4-FFF2-40B4-BE49-F238E27FC236}">
                <a16:creationId xmlns:a16="http://schemas.microsoft.com/office/drawing/2014/main" id="{D2E40DE6-8398-4957-A586-18450B02926D}"/>
              </a:ext>
            </a:extLst>
          </p:cNvPr>
          <p:cNvSpPr/>
          <p:nvPr/>
        </p:nvSpPr>
        <p:spPr>
          <a:xfrm>
            <a:off x="822741" y="5839957"/>
            <a:ext cx="887785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teach about these leaders by calling them “blind guides”?</a:t>
            </a:r>
          </a:p>
        </p:txBody>
      </p:sp>
    </p:spTree>
    <p:extLst>
      <p:ext uri="{BB962C8B-B14F-4D97-AF65-F5344CB8AC3E}">
        <p14:creationId xmlns:p14="http://schemas.microsoft.com/office/powerpoint/2010/main" val="3036547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plus(in)">
                                      <p:cBhvr>
                                        <p:cTn id="27" dur="2000"/>
                                        <p:tgtEl>
                                          <p:spTgt spid="15"/>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plus(in)">
                                      <p:cBhvr>
                                        <p:cTn id="30" dur="2000"/>
                                        <p:tgtEl>
                                          <p:spTgt spid="13"/>
                                        </p:tgtEl>
                                      </p:cBhvr>
                                    </p:animEffect>
                                  </p:childTnLst>
                                </p:cTn>
                              </p:par>
                              <p:par>
                                <p:cTn id="31" presetID="1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plus(in)">
                                      <p:cBhvr>
                                        <p:cTn id="33" dur="2000"/>
                                        <p:tgtEl>
                                          <p:spTgt spid="7"/>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plus(in)">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12" grpId="0" animBg="1"/>
      <p:bldP spid="4" grpId="0"/>
      <p:bldP spid="5" grpId="0"/>
      <p:bldP spid="6" grpId="0"/>
      <p:bldP spid="7" grpId="0"/>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superiores redondeadas 10">
            <a:extLst>
              <a:ext uri="{FF2B5EF4-FFF2-40B4-BE49-F238E27FC236}">
                <a16:creationId xmlns:a16="http://schemas.microsoft.com/office/drawing/2014/main" id="{8058299E-1D76-4875-88E7-958FB1C0AA23}"/>
              </a:ext>
            </a:extLst>
          </p:cNvPr>
          <p:cNvSpPr/>
          <p:nvPr/>
        </p:nvSpPr>
        <p:spPr>
          <a:xfrm>
            <a:off x="2248525" y="3066150"/>
            <a:ext cx="7090347" cy="1670742"/>
          </a:xfrm>
          <a:prstGeom prst="round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ipse 5">
            <a:extLst>
              <a:ext uri="{FF2B5EF4-FFF2-40B4-BE49-F238E27FC236}">
                <a16:creationId xmlns:a16="http://schemas.microsoft.com/office/drawing/2014/main" id="{4F65C10B-1390-46AD-BDDE-0C2166727A48}"/>
              </a:ext>
            </a:extLst>
          </p:cNvPr>
          <p:cNvSpPr/>
          <p:nvPr/>
        </p:nvSpPr>
        <p:spPr>
          <a:xfrm>
            <a:off x="5095461" y="1252331"/>
            <a:ext cx="2001078" cy="139810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ipse 4">
            <a:extLst>
              <a:ext uri="{FF2B5EF4-FFF2-40B4-BE49-F238E27FC236}">
                <a16:creationId xmlns:a16="http://schemas.microsoft.com/office/drawing/2014/main" id="{EF384477-E61A-49FF-9177-CDFBA867F316}"/>
              </a:ext>
            </a:extLst>
          </p:cNvPr>
          <p:cNvSpPr/>
          <p:nvPr/>
        </p:nvSpPr>
        <p:spPr>
          <a:xfrm>
            <a:off x="5115339" y="1298713"/>
            <a:ext cx="1895061" cy="12854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5</a:t>
            </a:r>
          </a:p>
        </p:txBody>
      </p:sp>
      <p:sp>
        <p:nvSpPr>
          <p:cNvPr id="2" name="Rectángulo 1">
            <a:extLst>
              <a:ext uri="{FF2B5EF4-FFF2-40B4-BE49-F238E27FC236}">
                <a16:creationId xmlns:a16="http://schemas.microsoft.com/office/drawing/2014/main" id="{B5DB91BD-E81D-4750-ABDF-40F0E88A1614}"/>
              </a:ext>
            </a:extLst>
          </p:cNvPr>
          <p:cNvSpPr/>
          <p:nvPr/>
        </p:nvSpPr>
        <p:spPr>
          <a:xfrm>
            <a:off x="3197482" y="783607"/>
            <a:ext cx="5797036" cy="369332"/>
          </a:xfrm>
          <a:prstGeom prst="rect">
            <a:avLst/>
          </a:prstGeom>
        </p:spPr>
        <p:txBody>
          <a:bodyPr wrap="none">
            <a:spAutoFit/>
          </a:bodyPr>
          <a:lstStyle/>
          <a:p>
            <a:pPr fontAlgn="base"/>
            <a:r>
              <a:rPr lang="en-US" i="1" dirty="0">
                <a:solidFill>
                  <a:srgbClr val="212225"/>
                </a:solidFill>
                <a:effectLst>
                  <a:outerShdw blurRad="38100" dist="38100" dir="2700000" algn="tl">
                    <a:srgbClr val="000000">
                      <a:alpha val="43137"/>
                    </a:srgbClr>
                  </a:outerShdw>
                </a:effectLst>
                <a:latin typeface="ZoramldsLat-Semibold"/>
              </a:rPr>
              <a:t>Additions to the law of Moses and other false philosophies</a:t>
            </a:r>
          </a:p>
        </p:txBody>
      </p:sp>
      <p:sp>
        <p:nvSpPr>
          <p:cNvPr id="4" name="Rectángulo 3">
            <a:extLst>
              <a:ext uri="{FF2B5EF4-FFF2-40B4-BE49-F238E27FC236}">
                <a16:creationId xmlns:a16="http://schemas.microsoft.com/office/drawing/2014/main" id="{A75ED75E-FD2B-487E-8F9E-32100670FBD4}"/>
              </a:ext>
            </a:extLst>
          </p:cNvPr>
          <p:cNvSpPr/>
          <p:nvPr/>
        </p:nvSpPr>
        <p:spPr>
          <a:xfrm>
            <a:off x="5362466" y="1707082"/>
            <a:ext cx="1467068" cy="369332"/>
          </a:xfrm>
          <a:prstGeom prst="rect">
            <a:avLst/>
          </a:prstGeom>
        </p:spPr>
        <p:txBody>
          <a:bodyPr wrap="none">
            <a:spAutoFit/>
          </a:bodyPr>
          <a:lstStyle/>
          <a:p>
            <a:r>
              <a:rPr lang="en-US" i="1" dirty="0">
                <a:solidFill>
                  <a:srgbClr val="212225"/>
                </a:solidFill>
                <a:effectLst>
                  <a:outerShdw blurRad="38100" dist="38100" dir="2700000" algn="tl">
                    <a:srgbClr val="000000">
                      <a:alpha val="43137"/>
                    </a:srgbClr>
                  </a:outerShdw>
                </a:effectLst>
                <a:latin typeface="McKayldsLat-Italic"/>
              </a:rPr>
              <a:t>Law of Moses</a:t>
            </a:r>
            <a:endParaRPr lang="en-US" dirty="0">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3F55AC42-2882-4CDF-8D48-86A478E8B48F}"/>
              </a:ext>
            </a:extLst>
          </p:cNvPr>
          <p:cNvSpPr/>
          <p:nvPr/>
        </p:nvSpPr>
        <p:spPr>
          <a:xfrm>
            <a:off x="5549453" y="1766717"/>
            <a:ext cx="1107996"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Oral Law</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C819F37D-87DE-4F13-B3BD-FA659F31FE53}"/>
              </a:ext>
            </a:extLst>
          </p:cNvPr>
          <p:cNvSpPr/>
          <p:nvPr/>
        </p:nvSpPr>
        <p:spPr>
          <a:xfrm>
            <a:off x="1219199" y="2696818"/>
            <a:ext cx="6904383" cy="369332"/>
          </a:xfrm>
          <a:prstGeom prst="rect">
            <a:avLst/>
          </a:prstGeom>
        </p:spPr>
        <p:txBody>
          <a:bodyPr wrap="square">
            <a:spAutoFit/>
          </a:bodyPr>
          <a:lstStyle/>
          <a:p>
            <a:r>
              <a:rPr lang="en-US" i="1" dirty="0">
                <a:solidFill>
                  <a:srgbClr val="C00000"/>
                </a:solidFill>
                <a:effectLst>
                  <a:outerShdw blurRad="38100" dist="38100" dir="2700000" algn="tl">
                    <a:srgbClr val="000000">
                      <a:alpha val="43137"/>
                    </a:srgbClr>
                  </a:outerShdw>
                </a:effectLst>
                <a:latin typeface="McKayldsLat-Regular"/>
              </a:rPr>
              <a:t>Elder Bruce R. McConkie of the Quorum of the Twelve Apostles:</a:t>
            </a:r>
            <a:endParaRPr lang="en-US" i="1" dirty="0">
              <a:solidFill>
                <a:srgbClr val="C00000"/>
              </a:solidFill>
              <a:effectLst>
                <a:outerShdw blurRad="38100" dist="38100" dir="2700000" algn="tl">
                  <a:srgbClr val="000000">
                    <a:alpha val="43137"/>
                  </a:srgbClr>
                </a:outerShdw>
              </a:effectLst>
            </a:endParaRPr>
          </a:p>
        </p:txBody>
      </p:sp>
      <p:sp>
        <p:nvSpPr>
          <p:cNvPr id="9" name="Rectángulo 8">
            <a:extLst>
              <a:ext uri="{FF2B5EF4-FFF2-40B4-BE49-F238E27FC236}">
                <a16:creationId xmlns:a16="http://schemas.microsoft.com/office/drawing/2014/main" id="{BAE3A703-9607-4367-A506-12CE529BB727}"/>
              </a:ext>
            </a:extLst>
          </p:cNvPr>
          <p:cNvSpPr/>
          <p:nvPr/>
        </p:nvSpPr>
        <p:spPr>
          <a:xfrm>
            <a:off x="2206486" y="3112532"/>
            <a:ext cx="7123044" cy="1569660"/>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“They took the plain and simple things of pure religion and added to them a host of their own interpretations; they embellished them with added rites and performances; and they took a happy, joyous way of worship and turned it into a restrictive, curtailing, depressive system of rituals and performances. The living spirit of the Lord’s law became in their hands the dead letter of Jewish ritualism” (</a:t>
            </a:r>
            <a:r>
              <a:rPr lang="en-US" sz="1600" i="1" dirty="0">
                <a:solidFill>
                  <a:schemeClr val="bg1"/>
                </a:solidFill>
                <a:latin typeface="Arial" panose="020B0604020202020204" pitchFamily="34" charset="0"/>
                <a:cs typeface="Arial" panose="020B0604020202020204" pitchFamily="34" charset="0"/>
              </a:rPr>
              <a:t>The Mortal Messiah,</a:t>
            </a:r>
            <a:r>
              <a:rPr lang="en-US" sz="1600" dirty="0">
                <a:solidFill>
                  <a:schemeClr val="bg1"/>
                </a:solidFill>
                <a:latin typeface="Arial" panose="020B0604020202020204" pitchFamily="34" charset="0"/>
                <a:cs typeface="Arial" panose="020B0604020202020204" pitchFamily="34" charset="0"/>
              </a:rPr>
              <a:t> 4 vols. [1979–81], 1:238).</a:t>
            </a:r>
          </a:p>
        </p:txBody>
      </p:sp>
      <p:sp>
        <p:nvSpPr>
          <p:cNvPr id="10" name="Rectángulo 9">
            <a:extLst>
              <a:ext uri="{FF2B5EF4-FFF2-40B4-BE49-F238E27FC236}">
                <a16:creationId xmlns:a16="http://schemas.microsoft.com/office/drawing/2014/main" id="{4495102A-3585-449F-9D30-CDE2C0C52DC7}"/>
              </a:ext>
            </a:extLst>
          </p:cNvPr>
          <p:cNvSpPr/>
          <p:nvPr/>
        </p:nvSpPr>
        <p:spPr>
          <a:xfrm>
            <a:off x="1219198" y="4917854"/>
            <a:ext cx="950181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had the Jewish religious leaders done to God’s law with their added interpretations?</a:t>
            </a:r>
          </a:p>
        </p:txBody>
      </p:sp>
    </p:spTree>
    <p:extLst>
      <p:ext uri="{BB962C8B-B14F-4D97-AF65-F5344CB8AC3E}">
        <p14:creationId xmlns:p14="http://schemas.microsoft.com/office/powerpoint/2010/main" val="40003553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afterEffect">
                                  <p:stCondLst>
                                    <p:cond delay="750"/>
                                  </p:stCondLst>
                                  <p:childTnLst>
                                    <p:anim calcmode="lin" valueType="num">
                                      <p:cBhvr>
                                        <p:cTn id="6" dur="750"/>
                                        <p:tgtEl>
                                          <p:spTgt spid="4"/>
                                        </p:tgtEl>
                                        <p:attrNameLst>
                                          <p:attrName>ppt_w</p:attrName>
                                        </p:attrNameLst>
                                      </p:cBhvr>
                                      <p:tavLst>
                                        <p:tav tm="0">
                                          <p:val>
                                            <p:strVal val="ppt_w"/>
                                          </p:val>
                                        </p:tav>
                                        <p:tav tm="100000">
                                          <p:val>
                                            <p:fltVal val="0"/>
                                          </p:val>
                                        </p:tav>
                                      </p:tavLst>
                                    </p:anim>
                                    <p:anim calcmode="lin" valueType="num">
                                      <p:cBhvr>
                                        <p:cTn id="7" dur="750"/>
                                        <p:tgtEl>
                                          <p:spTgt spid="4"/>
                                        </p:tgtEl>
                                        <p:attrNameLst>
                                          <p:attrName>ppt_h</p:attrName>
                                        </p:attrNameLst>
                                      </p:cBhvr>
                                      <p:tavLst>
                                        <p:tav tm="0">
                                          <p:val>
                                            <p:strVal val="ppt_h"/>
                                          </p:val>
                                        </p:tav>
                                        <p:tav tm="100000">
                                          <p:val>
                                            <p:fltVal val="0"/>
                                          </p:val>
                                        </p:tav>
                                      </p:tavLst>
                                    </p:anim>
                                    <p:animEffect transition="out" filter="fade">
                                      <p:cBhvr>
                                        <p:cTn id="8" dur="750"/>
                                        <p:tgtEl>
                                          <p:spTgt spid="4"/>
                                        </p:tgtEl>
                                      </p:cBhvr>
                                    </p:animEffect>
                                    <p:set>
                                      <p:cBhvr>
                                        <p:cTn id="9" dur="1" fill="hold">
                                          <p:stCondLst>
                                            <p:cond delay="749"/>
                                          </p:stCondLst>
                                        </p:cTn>
                                        <p:tgtEl>
                                          <p:spTgt spid="4"/>
                                        </p:tgtEl>
                                        <p:attrNameLst>
                                          <p:attrName>style.visibility</p:attrName>
                                        </p:attrNameLst>
                                      </p:cBhvr>
                                      <p:to>
                                        <p:strVal val="hidden"/>
                                      </p:to>
                                    </p:set>
                                  </p:childTnLst>
                                </p:cTn>
                              </p:par>
                            </p:childTnLst>
                          </p:cTn>
                        </p:par>
                        <p:par>
                          <p:cTn id="10" fill="hold">
                            <p:stCondLst>
                              <p:cond delay="1500"/>
                            </p:stCondLst>
                            <p:childTnLst>
                              <p:par>
                                <p:cTn id="11" presetID="53" presetClass="exit" presetSubtype="32" fill="hold" grpId="0" nodeType="afterEffect">
                                  <p:stCondLst>
                                    <p:cond delay="750"/>
                                  </p:stCondLst>
                                  <p:childTnLst>
                                    <p:anim calcmode="lin" valueType="num">
                                      <p:cBhvr>
                                        <p:cTn id="12" dur="750"/>
                                        <p:tgtEl>
                                          <p:spTgt spid="5"/>
                                        </p:tgtEl>
                                        <p:attrNameLst>
                                          <p:attrName>ppt_w</p:attrName>
                                        </p:attrNameLst>
                                      </p:cBhvr>
                                      <p:tavLst>
                                        <p:tav tm="0">
                                          <p:val>
                                            <p:strVal val="ppt_w"/>
                                          </p:val>
                                        </p:tav>
                                        <p:tav tm="100000">
                                          <p:val>
                                            <p:fltVal val="0"/>
                                          </p:val>
                                        </p:tav>
                                      </p:tavLst>
                                    </p:anim>
                                    <p:anim calcmode="lin" valueType="num">
                                      <p:cBhvr>
                                        <p:cTn id="13" dur="750"/>
                                        <p:tgtEl>
                                          <p:spTgt spid="5"/>
                                        </p:tgtEl>
                                        <p:attrNameLst>
                                          <p:attrName>ppt_h</p:attrName>
                                        </p:attrNameLst>
                                      </p:cBhvr>
                                      <p:tavLst>
                                        <p:tav tm="0">
                                          <p:val>
                                            <p:strVal val="ppt_h"/>
                                          </p:val>
                                        </p:tav>
                                        <p:tav tm="100000">
                                          <p:val>
                                            <p:fltVal val="0"/>
                                          </p:val>
                                        </p:tav>
                                      </p:tavLst>
                                    </p:anim>
                                    <p:animEffect transition="out" filter="fade">
                                      <p:cBhvr>
                                        <p:cTn id="14" dur="750"/>
                                        <p:tgtEl>
                                          <p:spTgt spid="5"/>
                                        </p:tgtEl>
                                      </p:cBhvr>
                                    </p:animEffect>
                                    <p:set>
                                      <p:cBhvr>
                                        <p:cTn id="15" dur="1" fill="hold">
                                          <p:stCondLst>
                                            <p:cond delay="74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ppt_w/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0.70"/>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strVal val="#ppt_w*0.70"/>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Effect transition="in" filter="fade">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5" grpId="0" animBg="1"/>
      <p:bldP spid="4"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29E46AA1-5A3D-4298-BE38-2B57A555F4A7}"/>
              </a:ext>
            </a:extLst>
          </p:cNvPr>
          <p:cNvSpPr/>
          <p:nvPr/>
        </p:nvSpPr>
        <p:spPr>
          <a:xfrm>
            <a:off x="1114487" y="2145560"/>
            <a:ext cx="2343434"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B5A9C61C-C587-4DB1-9B52-0FF40F70686F}"/>
              </a:ext>
            </a:extLst>
          </p:cNvPr>
          <p:cNvSpPr/>
          <p:nvPr/>
        </p:nvSpPr>
        <p:spPr>
          <a:xfrm>
            <a:off x="1098996" y="792161"/>
            <a:ext cx="1749200"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B31E6679-A720-42C4-BB8B-D472619FD47A}"/>
              </a:ext>
            </a:extLst>
          </p:cNvPr>
          <p:cNvSpPr/>
          <p:nvPr/>
        </p:nvSpPr>
        <p:spPr>
          <a:xfrm>
            <a:off x="1113181" y="2608363"/>
            <a:ext cx="9754687" cy="576792"/>
          </a:xfrm>
          <a:prstGeom prst="roundRect">
            <a:avLst>
              <a:gd name="adj" fmla="val 947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17AB633D-4F7A-432D-9721-444BD71E95E4}"/>
              </a:ext>
            </a:extLst>
          </p:cNvPr>
          <p:cNvSpPr/>
          <p:nvPr/>
        </p:nvSpPr>
        <p:spPr>
          <a:xfrm>
            <a:off x="1113181" y="1176193"/>
            <a:ext cx="9754687" cy="316879"/>
          </a:xfrm>
          <a:prstGeom prst="roundRect">
            <a:avLst>
              <a:gd name="adj" fmla="val 947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5</a:t>
            </a:r>
          </a:p>
        </p:txBody>
      </p:sp>
      <p:sp>
        <p:nvSpPr>
          <p:cNvPr id="2" name="Rectángulo 1">
            <a:extLst>
              <a:ext uri="{FF2B5EF4-FFF2-40B4-BE49-F238E27FC236}">
                <a16:creationId xmlns:a16="http://schemas.microsoft.com/office/drawing/2014/main" id="{1EC75782-0403-4118-9EA4-E4674B7F9C4A}"/>
              </a:ext>
            </a:extLst>
          </p:cNvPr>
          <p:cNvSpPr/>
          <p:nvPr/>
        </p:nvSpPr>
        <p:spPr>
          <a:xfrm>
            <a:off x="1113182" y="783607"/>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12:14</a:t>
            </a:r>
          </a:p>
        </p:txBody>
      </p:sp>
      <p:sp>
        <p:nvSpPr>
          <p:cNvPr id="4" name="Rectángulo 3">
            <a:extLst>
              <a:ext uri="{FF2B5EF4-FFF2-40B4-BE49-F238E27FC236}">
                <a16:creationId xmlns:a16="http://schemas.microsoft.com/office/drawing/2014/main" id="{4531415E-F1D8-49C6-A73C-32F1A69B118A}"/>
              </a:ext>
            </a:extLst>
          </p:cNvPr>
          <p:cNvSpPr/>
          <p:nvPr/>
        </p:nvSpPr>
        <p:spPr>
          <a:xfrm>
            <a:off x="1113181" y="1152939"/>
            <a:ext cx="9594575"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Then the Pharisees went out, and held a council against him, how they might destroy him.</a:t>
            </a:r>
          </a:p>
        </p:txBody>
      </p:sp>
      <p:sp>
        <p:nvSpPr>
          <p:cNvPr id="5" name="Rectángulo 4">
            <a:extLst>
              <a:ext uri="{FF2B5EF4-FFF2-40B4-BE49-F238E27FC236}">
                <a16:creationId xmlns:a16="http://schemas.microsoft.com/office/drawing/2014/main" id="{D8E1F1FF-9BDE-457A-A4BE-F02574739F10}"/>
              </a:ext>
            </a:extLst>
          </p:cNvPr>
          <p:cNvSpPr/>
          <p:nvPr/>
        </p:nvSpPr>
        <p:spPr>
          <a:xfrm>
            <a:off x="1113181" y="1706937"/>
            <a:ext cx="6519734" cy="369332"/>
          </a:xfrm>
          <a:prstGeom prst="rect">
            <a:avLst/>
          </a:prstGeom>
        </p:spPr>
        <p:txBody>
          <a:bodyPr wrap="none">
            <a:spAutoFit/>
          </a:bodyPr>
          <a:lstStyle/>
          <a:p>
            <a:pPr algn="just"/>
            <a:r>
              <a:rPr lang="en-US" b="1" dirty="0">
                <a:solidFill>
                  <a:srgbClr val="212225"/>
                </a:solidFill>
                <a:latin typeface="Arial" panose="020B0604020202020204" pitchFamily="34" charset="0"/>
                <a:cs typeface="Arial" panose="020B0604020202020204" pitchFamily="34" charset="0"/>
              </a:rPr>
              <a:t>What did these religious leaders conspire to do to Jesus?</a:t>
            </a:r>
            <a:endParaRPr lang="en-US" b="1"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6142D7D0-DA94-47BB-BB7A-AF9D37345BDC}"/>
              </a:ext>
            </a:extLst>
          </p:cNvPr>
          <p:cNvSpPr/>
          <p:nvPr/>
        </p:nvSpPr>
        <p:spPr>
          <a:xfrm>
            <a:off x="1129477" y="2211663"/>
            <a:ext cx="23134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Corinthians 15:12</a:t>
            </a:r>
          </a:p>
        </p:txBody>
      </p:sp>
      <p:sp>
        <p:nvSpPr>
          <p:cNvPr id="7" name="Rectángulo 6">
            <a:extLst>
              <a:ext uri="{FF2B5EF4-FFF2-40B4-BE49-F238E27FC236}">
                <a16:creationId xmlns:a16="http://schemas.microsoft.com/office/drawing/2014/main" id="{C096557A-B720-4E3C-A203-ED9173421418}"/>
              </a:ext>
            </a:extLst>
          </p:cNvPr>
          <p:cNvSpPr/>
          <p:nvPr/>
        </p:nvSpPr>
        <p:spPr>
          <a:xfrm>
            <a:off x="1113181" y="2568804"/>
            <a:ext cx="942229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Now if Christ be preached that he rose from the dead, how say some among you that there is no resurrection of the dead?</a:t>
            </a:r>
          </a:p>
        </p:txBody>
      </p:sp>
      <p:sp>
        <p:nvSpPr>
          <p:cNvPr id="8" name="Rectángulo 7">
            <a:extLst>
              <a:ext uri="{FF2B5EF4-FFF2-40B4-BE49-F238E27FC236}">
                <a16:creationId xmlns:a16="http://schemas.microsoft.com/office/drawing/2014/main" id="{0774E211-3AA2-484A-969B-6F2DCE7A41D2}"/>
              </a:ext>
            </a:extLst>
          </p:cNvPr>
          <p:cNvSpPr/>
          <p:nvPr/>
        </p:nvSpPr>
        <p:spPr>
          <a:xfrm>
            <a:off x="3055904" y="3377422"/>
            <a:ext cx="6080191" cy="369332"/>
          </a:xfrm>
          <a:prstGeom prst="rect">
            <a:avLst/>
          </a:prstGeom>
        </p:spPr>
        <p:txBody>
          <a:bodyPr wrap="none">
            <a:spAutoFit/>
          </a:bodyPr>
          <a:lstStyle/>
          <a:p>
            <a:pPr fontAlgn="base"/>
            <a:r>
              <a:rPr lang="en-US" b="1" dirty="0">
                <a:solidFill>
                  <a:srgbClr val="212225"/>
                </a:solidFill>
                <a:latin typeface="ZoramldsLat-Semibold"/>
              </a:rPr>
              <a:t>Foreign rule and the expectation of a Messiah to deliver Israel</a:t>
            </a:r>
            <a:endParaRPr lang="en-US" b="1" i="0" dirty="0">
              <a:solidFill>
                <a:srgbClr val="212225"/>
              </a:solidFill>
              <a:effectLst/>
              <a:latin typeface="ZoramldsLat-Semibold"/>
            </a:endParaRPr>
          </a:p>
        </p:txBody>
      </p:sp>
      <p:sp>
        <p:nvSpPr>
          <p:cNvPr id="9" name="Rectángulo 8">
            <a:extLst>
              <a:ext uri="{FF2B5EF4-FFF2-40B4-BE49-F238E27FC236}">
                <a16:creationId xmlns:a16="http://schemas.microsoft.com/office/drawing/2014/main" id="{3A351054-FE8E-4879-B767-7E748C7A70E1}"/>
              </a:ext>
            </a:extLst>
          </p:cNvPr>
          <p:cNvSpPr/>
          <p:nvPr/>
        </p:nvSpPr>
        <p:spPr>
          <a:xfrm>
            <a:off x="3180015" y="4115780"/>
            <a:ext cx="5288627" cy="369332"/>
          </a:xfrm>
          <a:prstGeom prst="rect">
            <a:avLst/>
          </a:prstGeom>
        </p:spPr>
        <p:txBody>
          <a:bodyPr wrap="none">
            <a:spAutoFit/>
          </a:bodyPr>
          <a:lstStyle/>
          <a:p>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Babylon, Persia, Macedonia (Greece), and Rome.</a:t>
            </a:r>
          </a:p>
        </p:txBody>
      </p:sp>
      <p:sp>
        <p:nvSpPr>
          <p:cNvPr id="10" name="Rectángulo 9">
            <a:extLst>
              <a:ext uri="{FF2B5EF4-FFF2-40B4-BE49-F238E27FC236}">
                <a16:creationId xmlns:a16="http://schemas.microsoft.com/office/drawing/2014/main" id="{C6785FB4-BF46-4CE4-9E6F-30F69F32B06B}"/>
              </a:ext>
            </a:extLst>
          </p:cNvPr>
          <p:cNvSpPr/>
          <p:nvPr/>
        </p:nvSpPr>
        <p:spPr>
          <a:xfrm>
            <a:off x="1098996" y="4966397"/>
            <a:ext cx="56348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these ancient empires have in common?</a:t>
            </a:r>
          </a:p>
        </p:txBody>
      </p:sp>
    </p:spTree>
    <p:extLst>
      <p:ext uri="{BB962C8B-B14F-4D97-AF65-F5344CB8AC3E}">
        <p14:creationId xmlns:p14="http://schemas.microsoft.com/office/powerpoint/2010/main" val="302657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Right)">
                                      <p:cBhvr>
                                        <p:cTn id="25" dur="500"/>
                                        <p:tgtEl>
                                          <p:spTgt spid="15"/>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Right)">
                                      <p:cBhvr>
                                        <p:cTn id="28" dur="500"/>
                                        <p:tgtEl>
                                          <p:spTgt spid="13"/>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Right)">
                                      <p:cBhvr>
                                        <p:cTn id="31" dur="500"/>
                                        <p:tgtEl>
                                          <p:spTgt spid="6"/>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strips(downRigh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3"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
                                        <p:tgtEl>
                                          <p:spTgt spid="10"/>
                                        </p:tgtEl>
                                      </p:cBhvr>
                                    </p:animEffect>
                                    <p:anim calcmode="lin" valueType="num">
                                      <p:cBhvr>
                                        <p:cTn id="52" dur="400" fill="hold"/>
                                        <p:tgtEl>
                                          <p:spTgt spid="10"/>
                                        </p:tgtEl>
                                        <p:attrNameLst>
                                          <p:attrName>ppt_x</p:attrName>
                                        </p:attrNameLst>
                                      </p:cBhvr>
                                      <p:tavLst>
                                        <p:tav tm="0">
                                          <p:val>
                                            <p:strVal val="#ppt_x"/>
                                          </p:val>
                                        </p:tav>
                                        <p:tav tm="100000">
                                          <p:val>
                                            <p:strVal val="#ppt_x"/>
                                          </p:val>
                                        </p:tav>
                                      </p:tavLst>
                                    </p:anim>
                                    <p:anim calcmode="lin" valueType="num">
                                      <p:cBhvr>
                                        <p:cTn id="53" dur="400" fill="hold"/>
                                        <p:tgtEl>
                                          <p:spTgt spid="10"/>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468A80C-816A-4770-892D-F6392E4EDFA4}"/>
              </a:ext>
            </a:extLst>
          </p:cNvPr>
          <p:cNvSpPr/>
          <p:nvPr/>
        </p:nvSpPr>
        <p:spPr>
          <a:xfrm>
            <a:off x="1113182" y="3769994"/>
            <a:ext cx="62376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many Jews expect from the coming Messiah?</a:t>
            </a:r>
          </a:p>
        </p:txBody>
      </p:sp>
      <p:sp>
        <p:nvSpPr>
          <p:cNvPr id="6" name="Rectángulo: esquinas superiores redondeadas 5">
            <a:extLst>
              <a:ext uri="{FF2B5EF4-FFF2-40B4-BE49-F238E27FC236}">
                <a16:creationId xmlns:a16="http://schemas.microsoft.com/office/drawing/2014/main" id="{72344819-DEFF-496A-AB41-07E4A5078A29}"/>
              </a:ext>
            </a:extLst>
          </p:cNvPr>
          <p:cNvSpPr/>
          <p:nvPr/>
        </p:nvSpPr>
        <p:spPr>
          <a:xfrm rot="10800000">
            <a:off x="1009771" y="1278420"/>
            <a:ext cx="9814648" cy="2256903"/>
          </a:xfrm>
          <a:prstGeom prst="round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5</a:t>
            </a:r>
          </a:p>
        </p:txBody>
      </p:sp>
      <p:sp>
        <p:nvSpPr>
          <p:cNvPr id="2" name="Rectángulo 1">
            <a:extLst>
              <a:ext uri="{FF2B5EF4-FFF2-40B4-BE49-F238E27FC236}">
                <a16:creationId xmlns:a16="http://schemas.microsoft.com/office/drawing/2014/main" id="{616C7DE5-E11F-4C87-9488-29D81A56B3FF}"/>
              </a:ext>
            </a:extLst>
          </p:cNvPr>
          <p:cNvSpPr/>
          <p:nvPr/>
        </p:nvSpPr>
        <p:spPr>
          <a:xfrm>
            <a:off x="1113182" y="1278421"/>
            <a:ext cx="9607826" cy="2308324"/>
          </a:xfrm>
          <a:prstGeom prst="rect">
            <a:avLst/>
          </a:prstGeom>
        </p:spPr>
        <p:txBody>
          <a:bodyPr wrap="square">
            <a:spAutoFit/>
          </a:bodyPr>
          <a:lstStyle/>
          <a:p>
            <a:pPr algn="ctr"/>
            <a:r>
              <a:rPr lang="en-US" i="1" dirty="0">
                <a:solidFill>
                  <a:schemeClr val="accent1"/>
                </a:solidFill>
                <a:latin typeface="Franklin Gothic Medium" panose="020B0603020102020204" pitchFamily="34" charset="0"/>
              </a:rPr>
              <a:t>Except for one period of independence, by New Testament times the Jews had lived as a conquered people for over 500 years. A revolt led by the Maccabees, a family of Jewish patriots, led to independence about 160 years before Christ’s birth. However, by the time of Christ’s birth, Rome had conquered Israel. King Herod (also known as Herod the Great), who had married into the Maccabee family, was appointed by Rome to rule over Israel. The Jews resented Roman rule and eagerly looked forward to a promised Messiah who they believed would deliver them from the Romans. Because many Jews expected a Messiah who would deliver them from foreign rule, they rejected Jesus Christ as their Savior.</a:t>
            </a:r>
          </a:p>
        </p:txBody>
      </p:sp>
      <p:sp>
        <p:nvSpPr>
          <p:cNvPr id="5" name="Rectángulo 4">
            <a:extLst>
              <a:ext uri="{FF2B5EF4-FFF2-40B4-BE49-F238E27FC236}">
                <a16:creationId xmlns:a16="http://schemas.microsoft.com/office/drawing/2014/main" id="{0D1F3B28-2DDE-4796-9728-D29369C6FAAB}"/>
              </a:ext>
            </a:extLst>
          </p:cNvPr>
          <p:cNvSpPr/>
          <p:nvPr/>
        </p:nvSpPr>
        <p:spPr>
          <a:xfrm>
            <a:off x="1113182" y="4425417"/>
            <a:ext cx="9488557"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do you think this false expectation led many Jews to reject Jesus as the Messiah?</a:t>
            </a:r>
          </a:p>
        </p:txBody>
      </p:sp>
    </p:spTree>
    <p:extLst>
      <p:ext uri="{BB962C8B-B14F-4D97-AF65-F5344CB8AC3E}">
        <p14:creationId xmlns:p14="http://schemas.microsoft.com/office/powerpoint/2010/main" val="57831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AE79A06-9F78-47E2-B0D9-9A5CBD193A01}"/>
              </a:ext>
            </a:extLst>
          </p:cNvPr>
          <p:cNvSpPr/>
          <p:nvPr/>
        </p:nvSpPr>
        <p:spPr>
          <a:xfrm>
            <a:off x="1113182" y="956317"/>
            <a:ext cx="1749200"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DBA5DE08-A79F-47B8-BB27-B1CB323C91B5}"/>
              </a:ext>
            </a:extLst>
          </p:cNvPr>
          <p:cNvSpPr/>
          <p:nvPr/>
        </p:nvSpPr>
        <p:spPr>
          <a:xfrm>
            <a:off x="1113182" y="1325649"/>
            <a:ext cx="9754687" cy="3077766"/>
          </a:xfrm>
          <a:prstGeom prst="roundRect">
            <a:avLst>
              <a:gd name="adj" fmla="val 947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5</a:t>
            </a:r>
          </a:p>
        </p:txBody>
      </p:sp>
      <p:sp>
        <p:nvSpPr>
          <p:cNvPr id="2" name="Rectángulo 1">
            <a:extLst>
              <a:ext uri="{FF2B5EF4-FFF2-40B4-BE49-F238E27FC236}">
                <a16:creationId xmlns:a16="http://schemas.microsoft.com/office/drawing/2014/main" id="{CEBF4317-B52F-478A-B70F-ACF8D7CDBBC6}"/>
              </a:ext>
            </a:extLst>
          </p:cNvPr>
          <p:cNvSpPr/>
          <p:nvPr/>
        </p:nvSpPr>
        <p:spPr>
          <a:xfrm>
            <a:off x="1113182" y="968273"/>
            <a:ext cx="1582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Luke 2:25-33</a:t>
            </a:r>
          </a:p>
        </p:txBody>
      </p:sp>
      <p:sp>
        <p:nvSpPr>
          <p:cNvPr id="4" name="Rectángulo 3">
            <a:extLst>
              <a:ext uri="{FF2B5EF4-FFF2-40B4-BE49-F238E27FC236}">
                <a16:creationId xmlns:a16="http://schemas.microsoft.com/office/drawing/2014/main" id="{886D09EA-6815-40B6-A62C-60E53AD32D82}"/>
              </a:ext>
            </a:extLst>
          </p:cNvPr>
          <p:cNvSpPr/>
          <p:nvPr/>
        </p:nvSpPr>
        <p:spPr>
          <a:xfrm>
            <a:off x="1113182" y="1325649"/>
            <a:ext cx="9594575" cy="307776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And, behold, there was a man in Jerusalem, whose name was Simeon; and the same man was just and devout, waiting for the consolation of Israel: and the Holy Ghost was upon him.</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And it was revealed unto him by the Holy Ghost, that he should not see death, before he had seen the Lord’s Christ.</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he came by the Spirit into the temple: and when the parents brought in the child Jesus, to do for him after the custom of the law,</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Then took he him up in his arms, and blessed God, and said,</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Lord, now lettest thou thy servant depart in peace, according to thy word:</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For mine eyes have seen thy salvation,</a:t>
            </a:r>
          </a:p>
          <a:p>
            <a:pPr algn="just" fontAlgn="base"/>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Which thou hast prepared before the face of all people;</a:t>
            </a:r>
          </a:p>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A light to lighten the Gentiles, and the glory of thy people Israel.</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And Joseph and his mother marvelled at those things which were spoken of him.</a:t>
            </a:r>
            <a:endParaRPr lang="en-US" sz="1600" b="0" dirty="0">
              <a:solidFill>
                <a:schemeClr val="bg1"/>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DCFD1AA-96BC-4DB7-9296-A343985BF15D}"/>
              </a:ext>
            </a:extLst>
          </p:cNvPr>
          <p:cNvSpPr/>
          <p:nvPr/>
        </p:nvSpPr>
        <p:spPr>
          <a:xfrm>
            <a:off x="1113182" y="4609021"/>
            <a:ext cx="35445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was Jesus sent to earth? </a:t>
            </a:r>
          </a:p>
        </p:txBody>
      </p:sp>
      <p:sp>
        <p:nvSpPr>
          <p:cNvPr id="6" name="Rectángulo 5">
            <a:extLst>
              <a:ext uri="{FF2B5EF4-FFF2-40B4-BE49-F238E27FC236}">
                <a16:creationId xmlns:a16="http://schemas.microsoft.com/office/drawing/2014/main" id="{C02DBDC5-FDD4-4652-B3DB-48BA007E78D6}"/>
              </a:ext>
            </a:extLst>
          </p:cNvPr>
          <p:cNvSpPr/>
          <p:nvPr/>
        </p:nvSpPr>
        <p:spPr>
          <a:xfrm>
            <a:off x="3391992" y="4978353"/>
            <a:ext cx="5609228" cy="369332"/>
          </a:xfrm>
          <a:prstGeom prst="rect">
            <a:avLst/>
          </a:prstGeom>
        </p:spPr>
        <p:txBody>
          <a:bodyPr wrap="none">
            <a:spAutoFit/>
          </a:bodyPr>
          <a:lstStyle/>
          <a:p>
            <a:pPr algn="just"/>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was sent to bring salvation to all people.</a:t>
            </a:r>
          </a:p>
        </p:txBody>
      </p:sp>
      <p:sp>
        <p:nvSpPr>
          <p:cNvPr id="7" name="Rectángulo 6">
            <a:extLst>
              <a:ext uri="{FF2B5EF4-FFF2-40B4-BE49-F238E27FC236}">
                <a16:creationId xmlns:a16="http://schemas.microsoft.com/office/drawing/2014/main" id="{3F3DCA33-6F8D-4EC6-8106-E49EC95722D0}"/>
              </a:ext>
            </a:extLst>
          </p:cNvPr>
          <p:cNvSpPr/>
          <p:nvPr/>
        </p:nvSpPr>
        <p:spPr>
          <a:xfrm>
            <a:off x="1113182" y="5553291"/>
            <a:ext cx="64812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Jesus Christ do to allow all people to be saved?</a:t>
            </a:r>
          </a:p>
        </p:txBody>
      </p:sp>
    </p:spTree>
    <p:extLst>
      <p:ext uri="{BB962C8B-B14F-4D97-AF65-F5344CB8AC3E}">
        <p14:creationId xmlns:p14="http://schemas.microsoft.com/office/powerpoint/2010/main" val="112385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3">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5</a:t>
            </a:r>
          </a:p>
        </p:txBody>
      </p:sp>
      <p:sp>
        <p:nvSpPr>
          <p:cNvPr id="2" name="Rectángulo 1">
            <a:extLst>
              <a:ext uri="{FF2B5EF4-FFF2-40B4-BE49-F238E27FC236}">
                <a16:creationId xmlns:a16="http://schemas.microsoft.com/office/drawing/2014/main" id="{9366A482-177C-46B4-8F58-E7696E45DC6C}"/>
              </a:ext>
            </a:extLst>
          </p:cNvPr>
          <p:cNvSpPr/>
          <p:nvPr/>
        </p:nvSpPr>
        <p:spPr>
          <a:xfrm>
            <a:off x="4192721" y="797723"/>
            <a:ext cx="3806555" cy="369332"/>
          </a:xfrm>
          <a:prstGeom prst="rect">
            <a:avLst/>
          </a:prstGeom>
        </p:spPr>
        <p:txBody>
          <a:bodyPr wrap="none">
            <a:spAutoFit/>
          </a:bodyPr>
          <a:lstStyle/>
          <a:p>
            <a:pPr fontAlgn="base"/>
            <a:r>
              <a:rPr lang="en-US" b="1" dirty="0">
                <a:solidFill>
                  <a:schemeClr val="accent1"/>
                </a:solidFill>
                <a:latin typeface="ZoramldsLat-Bold"/>
              </a:rPr>
              <a:t>A brief preview of the New Testament</a:t>
            </a:r>
            <a:endParaRPr lang="en-US" b="1" i="0" dirty="0">
              <a:solidFill>
                <a:schemeClr val="accent1"/>
              </a:solidFill>
              <a:effectLst/>
              <a:latin typeface="ZoramldsLat-Bold"/>
            </a:endParaRPr>
          </a:p>
        </p:txBody>
      </p:sp>
      <p:pic>
        <p:nvPicPr>
          <p:cNvPr id="5" name="Imagen 4">
            <a:extLst>
              <a:ext uri="{FF2B5EF4-FFF2-40B4-BE49-F238E27FC236}">
                <a16:creationId xmlns:a16="http://schemas.microsoft.com/office/drawing/2014/main" id="{03368879-9073-4B32-8C9C-FC1425004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492" y="1337605"/>
            <a:ext cx="5837016" cy="3565699"/>
          </a:xfrm>
          <a:prstGeom prst="rect">
            <a:avLst/>
          </a:prstGeom>
        </p:spPr>
      </p:pic>
      <p:sp>
        <p:nvSpPr>
          <p:cNvPr id="6" name="Rectángulo 5">
            <a:extLst>
              <a:ext uri="{FF2B5EF4-FFF2-40B4-BE49-F238E27FC236}">
                <a16:creationId xmlns:a16="http://schemas.microsoft.com/office/drawing/2014/main" id="{C938DC67-49B6-4C0D-9D7D-536D1D93199A}"/>
              </a:ext>
            </a:extLst>
          </p:cNvPr>
          <p:cNvSpPr/>
          <p:nvPr/>
        </p:nvSpPr>
        <p:spPr>
          <a:xfrm>
            <a:off x="1167396" y="5054962"/>
            <a:ext cx="38651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your descriptions differ?</a:t>
            </a:r>
          </a:p>
        </p:txBody>
      </p:sp>
      <p:sp>
        <p:nvSpPr>
          <p:cNvPr id="7" name="Rectángulo 6">
            <a:extLst>
              <a:ext uri="{FF2B5EF4-FFF2-40B4-BE49-F238E27FC236}">
                <a16:creationId xmlns:a16="http://schemas.microsoft.com/office/drawing/2014/main" id="{A11EAC38-D0AD-480E-B528-7FD0AAF04C0E}"/>
              </a:ext>
            </a:extLst>
          </p:cNvPr>
          <p:cNvSpPr/>
          <p:nvPr/>
        </p:nvSpPr>
        <p:spPr>
          <a:xfrm>
            <a:off x="1167396" y="5690945"/>
            <a:ext cx="68146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is it helpful to have more than one witness of an event?</a:t>
            </a:r>
          </a:p>
        </p:txBody>
      </p:sp>
    </p:spTree>
    <p:extLst>
      <p:ext uri="{BB962C8B-B14F-4D97-AF65-F5344CB8AC3E}">
        <p14:creationId xmlns:p14="http://schemas.microsoft.com/office/powerpoint/2010/main" val="8109439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28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500" fill="hold"/>
                                        <p:tgtEl>
                                          <p:spTgt spid="5"/>
                                        </p:tgtEl>
                                        <p:attrNameLst>
                                          <p:attrName>ppt_w</p:attrName>
                                        </p:attrNameLst>
                                      </p:cBhvr>
                                      <p:tavLst>
                                        <p:tav tm="0">
                                          <p:val>
                                            <p:strVal val="4/3*#ppt_w"/>
                                          </p:val>
                                        </p:tav>
                                        <p:tav tm="100000">
                                          <p:val>
                                            <p:strVal val="#ppt_w"/>
                                          </p:val>
                                        </p:tav>
                                      </p:tavLst>
                                    </p:anim>
                                    <p:anim calcmode="lin" valueType="num">
                                      <p:cBhvr>
                                        <p:cTn id="17" dur="1500" fill="hold"/>
                                        <p:tgtEl>
                                          <p:spTgt spid="5"/>
                                        </p:tgtEl>
                                        <p:attrNameLst>
                                          <p:attrName>ppt_h</p:attrName>
                                        </p:attrNameLst>
                                      </p:cBhvr>
                                      <p:tavLst>
                                        <p:tav tm="0">
                                          <p:val>
                                            <p:strVal val="4/3*#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style.rotation</p:attrName>
                                        </p:attrNameLst>
                                      </p:cBhvr>
                                      <p:tavLst>
                                        <p:tav tm="0">
                                          <p:val>
                                            <p:fltVal val="720"/>
                                          </p:val>
                                        </p:tav>
                                        <p:tav tm="100000">
                                          <p:val>
                                            <p:fltVal val="0"/>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 calcmode="lin" valueType="num">
                                      <p:cBhvr>
                                        <p:cTn id="3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540</Words>
  <Application>Microsoft Office PowerPoint</Application>
  <PresentationFormat>Panorámica</PresentationFormat>
  <Paragraphs>61</Paragraphs>
  <Slides>10</Slides>
  <Notes>0</Notes>
  <HiddenSlides>0</HiddenSlides>
  <MMClips>1</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Arial</vt:lpstr>
      <vt:lpstr>Arial Black</vt:lpstr>
      <vt:lpstr>Calibri</vt:lpstr>
      <vt:lpstr>Century Gothic</vt:lpstr>
      <vt:lpstr>Franklin Gothic Medium</vt:lpstr>
      <vt:lpstr>McKayldsLat-Italic</vt:lpstr>
      <vt:lpstr>McKayldsLat-Regular</vt:lpstr>
      <vt:lpstr>MV Boli</vt:lpstr>
      <vt:lpstr>Rockwell</vt:lpstr>
      <vt:lpstr>Wingdings 3</vt:lpstr>
      <vt:lpstr>ZoramldsLat-Bold</vt:lpstr>
      <vt:lpstr>ZoramldsLat-Semibold</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5402</cp:revision>
  <dcterms:created xsi:type="dcterms:W3CDTF">2018-08-29T04:26:39Z</dcterms:created>
  <dcterms:modified xsi:type="dcterms:W3CDTF">2019-06-24T21:44:32Z</dcterms:modified>
</cp:coreProperties>
</file>