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1"/>
  </p:notesMasterIdLst>
  <p:sldIdLst>
    <p:sldId id="296" r:id="rId2"/>
    <p:sldId id="469" r:id="rId3"/>
    <p:sldId id="456" r:id="rId4"/>
    <p:sldId id="457" r:id="rId5"/>
    <p:sldId id="458" r:id="rId6"/>
    <p:sldId id="459" r:id="rId7"/>
    <p:sldId id="460" r:id="rId8"/>
    <p:sldId id="461" r:id="rId9"/>
    <p:sldId id="4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59C7E9"/>
    <a:srgbClr val="D88028"/>
    <a:srgbClr val="6F7CBF"/>
    <a:srgbClr val="B9DF63"/>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illennialstar.org/2009/10/page/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l="-6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7JjwhVAPXtc?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pugzo2AkpB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67306"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bg2">
                    <a:lumMod val="75000"/>
                  </a:schemeClr>
                </a:solidFill>
                <a:effectLst>
                  <a:outerShdw blurRad="38100" dist="38100" dir="2700000" algn="tl">
                    <a:srgbClr val="000000">
                      <a:alpha val="43137"/>
                    </a:srgbClr>
                  </a:outerShdw>
                </a:effectLst>
                <a:latin typeface="Blackadder ITC" panose="04020505050007020D02" pitchFamily="82"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2" name="Rectángulo 1">
            <a:extLst>
              <a:ext uri="{FF2B5EF4-FFF2-40B4-BE49-F238E27FC236}">
                <a16:creationId xmlns:a16="http://schemas.microsoft.com/office/drawing/2014/main" id="{722C046F-0E5E-4020-8252-8FBB8D332528}"/>
              </a:ext>
            </a:extLst>
          </p:cNvPr>
          <p:cNvSpPr/>
          <p:nvPr/>
        </p:nvSpPr>
        <p:spPr>
          <a:xfrm>
            <a:off x="3092197" y="3013501"/>
            <a:ext cx="6104813" cy="830997"/>
          </a:xfrm>
          <a:prstGeom prst="rect">
            <a:avLst/>
          </a:prstGeom>
        </p:spPr>
        <p:txBody>
          <a:bodyPr wrap="none">
            <a:spAutoFit/>
          </a:bodyPr>
          <a:lstStyle/>
          <a:p>
            <a:pPr fontAlgn="base"/>
            <a:r>
              <a:rPr lang="en-US" sz="4800" b="1" i="1" dirty="0">
                <a:solidFill>
                  <a:schemeClr val="accent5">
                    <a:lumMod val="75000"/>
                  </a:schemeClr>
                </a:solidFill>
                <a:latin typeface="ZoramldsLat-Bold"/>
              </a:rPr>
              <a:t>Studying the Scriptures</a:t>
            </a:r>
            <a:endParaRPr lang="en-US" sz="4800" b="1" i="1" dirty="0">
              <a:solidFill>
                <a:schemeClr val="accent5">
                  <a:lumMod val="75000"/>
                </a:schemeClr>
              </a:solidFill>
              <a:effectLst/>
              <a:latin typeface="ZoramldsLat-Bold"/>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esquinas superiores redondeadas 8">
            <a:extLst>
              <a:ext uri="{FF2B5EF4-FFF2-40B4-BE49-F238E27FC236}">
                <a16:creationId xmlns:a16="http://schemas.microsoft.com/office/drawing/2014/main" id="{24E5E333-2445-41FB-828C-906FC289FBB3}"/>
              </a:ext>
            </a:extLst>
          </p:cNvPr>
          <p:cNvSpPr/>
          <p:nvPr/>
        </p:nvSpPr>
        <p:spPr>
          <a:xfrm>
            <a:off x="1669773" y="2136338"/>
            <a:ext cx="8852451" cy="2585323"/>
          </a:xfrm>
          <a:prstGeom prst="round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4" name="Rectángulo 3">
            <a:extLst>
              <a:ext uri="{FF2B5EF4-FFF2-40B4-BE49-F238E27FC236}">
                <a16:creationId xmlns:a16="http://schemas.microsoft.com/office/drawing/2014/main" id="{FA38E94A-5667-44D0-BF2E-6350E07260A8}"/>
              </a:ext>
            </a:extLst>
          </p:cNvPr>
          <p:cNvSpPr/>
          <p:nvPr/>
        </p:nvSpPr>
        <p:spPr>
          <a:xfrm>
            <a:off x="3963685" y="810976"/>
            <a:ext cx="4264629" cy="369332"/>
          </a:xfrm>
          <a:prstGeom prst="rect">
            <a:avLst/>
          </a:prstGeom>
        </p:spPr>
        <p:txBody>
          <a:bodyPr wrap="none">
            <a:spAutoFit/>
          </a:bodyPr>
          <a:lstStyle/>
          <a:p>
            <a:pPr fontAlgn="base"/>
            <a:r>
              <a:rPr lang="en-US" b="1" i="1" dirty="0">
                <a:solidFill>
                  <a:schemeClr val="accent2">
                    <a:lumMod val="75000"/>
                  </a:schemeClr>
                </a:solidFill>
                <a:latin typeface="ZoramldsLat-Bold"/>
              </a:rPr>
              <a:t>The need for effective daily scripture study</a:t>
            </a:r>
            <a:endParaRPr lang="en-US" b="1" i="1" dirty="0">
              <a:solidFill>
                <a:schemeClr val="accent2">
                  <a:lumMod val="75000"/>
                </a:schemeClr>
              </a:solidFill>
              <a:effectLst/>
              <a:latin typeface="ZoramldsLat-Bold"/>
            </a:endParaRPr>
          </a:p>
        </p:txBody>
      </p:sp>
      <p:sp>
        <p:nvSpPr>
          <p:cNvPr id="5" name="Rectángulo 4">
            <a:extLst>
              <a:ext uri="{FF2B5EF4-FFF2-40B4-BE49-F238E27FC236}">
                <a16:creationId xmlns:a16="http://schemas.microsoft.com/office/drawing/2014/main" id="{A794BE76-B4E3-4D8E-B026-76DF7154698D}"/>
              </a:ext>
            </a:extLst>
          </p:cNvPr>
          <p:cNvSpPr/>
          <p:nvPr/>
        </p:nvSpPr>
        <p:spPr>
          <a:xfrm>
            <a:off x="904997" y="1534803"/>
            <a:ext cx="6413166"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a:t>
            </a:r>
          </a:p>
        </p:txBody>
      </p:sp>
      <p:sp>
        <p:nvSpPr>
          <p:cNvPr id="6" name="Rectángulo 5">
            <a:extLst>
              <a:ext uri="{FF2B5EF4-FFF2-40B4-BE49-F238E27FC236}">
                <a16:creationId xmlns:a16="http://schemas.microsoft.com/office/drawing/2014/main" id="{C6355B01-C313-436D-824E-0FE88BB62860}"/>
              </a:ext>
            </a:extLst>
          </p:cNvPr>
          <p:cNvSpPr/>
          <p:nvPr/>
        </p:nvSpPr>
        <p:spPr>
          <a:xfrm>
            <a:off x="1669773" y="2136338"/>
            <a:ext cx="8852451" cy="2585323"/>
          </a:xfrm>
          <a:prstGeom prst="rect">
            <a:avLst/>
          </a:prstGeom>
        </p:spPr>
        <p:txBody>
          <a:bodyPr wrap="square">
            <a:spAutoFit/>
          </a:bodyPr>
          <a:lstStyle/>
          <a:p>
            <a:pPr algn="ctr" fontAlgn="base"/>
            <a:r>
              <a:rPr lang="en-US" dirty="0">
                <a:solidFill>
                  <a:schemeClr val="bg1"/>
                </a:solidFill>
                <a:latin typeface="Arial" panose="020B0604020202020204" pitchFamily="34" charset="0"/>
                <a:cs typeface="Arial" panose="020B0604020202020204" pitchFamily="34" charset="0"/>
              </a:rPr>
              <a:t>“The scriptures contain the words of Christ and are a reservoir of living water to which we have ready access and from which we can drink deeply and long. …</a:t>
            </a:r>
          </a:p>
          <a:p>
            <a:pPr algn="ctr" fontAlgn="base"/>
            <a:r>
              <a:rPr lang="en-US" dirty="0">
                <a:solidFill>
                  <a:schemeClr val="bg1"/>
                </a:solidFill>
                <a:latin typeface="Arial" panose="020B0604020202020204" pitchFamily="34" charset="0"/>
                <a:cs typeface="Arial" panose="020B0604020202020204" pitchFamily="34" charset="0"/>
              </a:rPr>
              <a:t>“Through normal activity each day, you and I lose a substantial amount of the water that constitutes so much of our physical bodies. Thirst is a demand by the cells of the body for water, and the water in our bodies must be replenished daily. It frankly does not make sense to occasionally ‘fill up’ with water, with long periods of dehydration in between. The same thing is true spiritually. Spiritual thirst is a need for living water. A constant flow of living water is far superior to sporadic sipping” (“A Reservoir of Living Water” [Church Educational System fireside, Feb. 4, 2007], 1, 7, broadcast.lds.org).</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0D1A545-81CC-4A27-B281-F0C951A58F7F}"/>
              </a:ext>
            </a:extLst>
          </p:cNvPr>
          <p:cNvSpPr/>
          <p:nvPr/>
        </p:nvSpPr>
        <p:spPr>
          <a:xfrm>
            <a:off x="904997" y="4861099"/>
            <a:ext cx="96172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Elder Bednar about what we can receive from daily scripture study?</a:t>
            </a:r>
          </a:p>
        </p:txBody>
      </p:sp>
      <p:sp>
        <p:nvSpPr>
          <p:cNvPr id="8" name="Rectángulo 7">
            <a:extLst>
              <a:ext uri="{FF2B5EF4-FFF2-40B4-BE49-F238E27FC236}">
                <a16:creationId xmlns:a16="http://schemas.microsoft.com/office/drawing/2014/main" id="{BCCE1811-4701-4923-AF3E-1712C7142A26}"/>
              </a:ext>
            </a:extLst>
          </p:cNvPr>
          <p:cNvSpPr/>
          <p:nvPr/>
        </p:nvSpPr>
        <p:spPr>
          <a:xfrm>
            <a:off x="2924079" y="5677691"/>
            <a:ext cx="6131807" cy="369332"/>
          </a:xfrm>
          <a:prstGeom prst="rect">
            <a:avLst/>
          </a:prstGeom>
        </p:spPr>
        <p:txBody>
          <a:bodyPr wrap="none">
            <a:spAutoFit/>
          </a:bodyPr>
          <a:lstStyle/>
          <a:p>
            <a:r>
              <a:rPr lang="en-US" b="1" i="1" dirty="0">
                <a:solidFill>
                  <a:schemeClr val="bg2">
                    <a:lumMod val="75000"/>
                  </a:schemeClr>
                </a:solidFill>
                <a:latin typeface="Dubai" panose="020B0503030403030204" pitchFamily="34" charset="-78"/>
                <a:cs typeface="Dubai" panose="020B0503030403030204" pitchFamily="34" charset="-78"/>
              </a:rPr>
              <a:t>As we study the scriptures daily, we receive the “living water” </a:t>
            </a:r>
            <a:endParaRPr lang="en-US" i="1" dirty="0">
              <a:solidFill>
                <a:schemeClr val="bg2">
                  <a:lumMod val="75000"/>
                </a:schemeClr>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5">
                                            <p:txEl>
                                              <p:pRg st="0" end="0"/>
                                            </p:txEl>
                                          </p:spTgt>
                                        </p:tgtEl>
                                        <p:attrNameLst>
                                          <p:attrName>ppt_w</p:attrName>
                                        </p:attrNameLst>
                                      </p:cBhvr>
                                    </p:anim>
                                    <p:anim by="(#ppt_w*0.50)" calcmode="lin" valueType="num">
                                      <p:cBhvr>
                                        <p:cTn id="8" dur="125" decel="50000" autoRev="1" fill="hold">
                                          <p:stCondLst>
                                            <p:cond delay="0"/>
                                          </p:stCondLst>
                                        </p:cTn>
                                        <p:tgtEl>
                                          <p:spTgt spid="5">
                                            <p:txEl>
                                              <p:pRg st="0" end="0"/>
                                            </p:txEl>
                                          </p:spTgt>
                                        </p:tgtEl>
                                        <p:attrNameLst>
                                          <p:attrName>ppt_x</p:attrName>
                                        </p:attrNameLst>
                                      </p:cBhvr>
                                    </p:anim>
                                    <p:anim from="(-#ppt_h/2)" to="(#ppt_y)" calcmode="lin" valueType="num">
                                      <p:cBhvr>
                                        <p:cTn id="9" dur="250" fill="hold">
                                          <p:stCondLst>
                                            <p:cond delay="0"/>
                                          </p:stCondLst>
                                        </p:cTn>
                                        <p:tgtEl>
                                          <p:spTgt spid="5">
                                            <p:txEl>
                                              <p:pRg st="0" end="0"/>
                                            </p:txEl>
                                          </p:spTgt>
                                        </p:tgtEl>
                                        <p:attrNameLst>
                                          <p:attrName>ppt_y</p:attrName>
                                        </p:attrNameLst>
                                      </p:cBhvr>
                                    </p:anim>
                                    <p:animRot by="21600000">
                                      <p:cBhvr>
                                        <p:cTn id="10" dur="250" fill="hold">
                                          <p:stCondLst>
                                            <p:cond delay="0"/>
                                          </p:stCondLst>
                                        </p:cTn>
                                        <p:tgtEl>
                                          <p:spTgt spid="5">
                                            <p:txEl>
                                              <p:pRg st="0" end="0"/>
                                            </p:txEl>
                                          </p:spTgt>
                                        </p:tgtEl>
                                        <p:attrNameLst>
                                          <p:attrName>r</p:attrName>
                                        </p:attrNameLst>
                                      </p:cBhvr>
                                    </p:animRot>
                                  </p:childTnLst>
                                </p:cTn>
                              </p:par>
                              <p:par>
                                <p:cTn id="11" presetID="17"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ppt_w/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ppt_w/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2" name="Rectángulo 1">
            <a:extLst>
              <a:ext uri="{FF2B5EF4-FFF2-40B4-BE49-F238E27FC236}">
                <a16:creationId xmlns:a16="http://schemas.microsoft.com/office/drawing/2014/main" id="{869D1F12-A121-4009-BF94-6D4F94BDDD5B}"/>
              </a:ext>
            </a:extLst>
          </p:cNvPr>
          <p:cNvSpPr/>
          <p:nvPr/>
        </p:nvSpPr>
        <p:spPr>
          <a:xfrm>
            <a:off x="4000618" y="783607"/>
            <a:ext cx="4190763" cy="369332"/>
          </a:xfrm>
          <a:prstGeom prst="rect">
            <a:avLst/>
          </a:prstGeom>
        </p:spPr>
        <p:txBody>
          <a:bodyPr wrap="none">
            <a:spAutoFit/>
          </a:bodyPr>
          <a:lstStyle/>
          <a:p>
            <a:pPr fontAlgn="base"/>
            <a:r>
              <a:rPr lang="en-US" b="1" dirty="0">
                <a:solidFill>
                  <a:srgbClr val="212225"/>
                </a:solidFill>
                <a:latin typeface="ZoramldsLat-Bold"/>
              </a:rPr>
              <a:t>The value of the holy scriptures in our day</a:t>
            </a:r>
            <a:endParaRPr lang="en-US" b="1" i="0" dirty="0">
              <a:solidFill>
                <a:srgbClr val="212225"/>
              </a:solidFill>
              <a:effectLst/>
              <a:latin typeface="ZoramldsLat-Bold"/>
            </a:endParaRPr>
          </a:p>
        </p:txBody>
      </p:sp>
      <p:pic>
        <p:nvPicPr>
          <p:cNvPr id="4" name="Elementos multimedia en línea 3" title="The Blessings of Scripture-400th Anniversary of the KJV Bible">
            <a:hlinkClick r:id="" action="ppaction://media"/>
            <a:extLst>
              <a:ext uri="{FF2B5EF4-FFF2-40B4-BE49-F238E27FC236}">
                <a16:creationId xmlns:a16="http://schemas.microsoft.com/office/drawing/2014/main" id="{D2B3621B-850E-4A91-AF5E-9A1D33710135}"/>
              </a:ext>
            </a:extLst>
          </p:cNvPr>
          <p:cNvPicPr>
            <a:picLocks noRot="1" noChangeAspect="1"/>
          </p:cNvPicPr>
          <p:nvPr>
            <a:videoFile r:link="rId1"/>
          </p:nvPr>
        </p:nvPicPr>
        <p:blipFill>
          <a:blip r:embed="rId3"/>
          <a:stretch>
            <a:fillRect/>
          </a:stretch>
        </p:blipFill>
        <p:spPr>
          <a:xfrm>
            <a:off x="1900952" y="1441102"/>
            <a:ext cx="8236962" cy="46332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208439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una redondeada y la otra cortada 7">
            <a:extLst>
              <a:ext uri="{FF2B5EF4-FFF2-40B4-BE49-F238E27FC236}">
                <a16:creationId xmlns:a16="http://schemas.microsoft.com/office/drawing/2014/main" id="{2CF4D910-40E1-46BC-A969-1BEAF9106869}"/>
              </a:ext>
            </a:extLst>
          </p:cNvPr>
          <p:cNvSpPr/>
          <p:nvPr/>
        </p:nvSpPr>
        <p:spPr>
          <a:xfrm>
            <a:off x="1007165" y="1344307"/>
            <a:ext cx="9806607" cy="2856631"/>
          </a:xfrm>
          <a:prstGeom prst="snipRoundRect">
            <a:avLst>
              <a:gd name="adj1" fmla="val 16667"/>
              <a:gd name="adj2" fmla="val 991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2" name="Rectángulo 1">
            <a:extLst>
              <a:ext uri="{FF2B5EF4-FFF2-40B4-BE49-F238E27FC236}">
                <a16:creationId xmlns:a16="http://schemas.microsoft.com/office/drawing/2014/main" id="{EFFF4F85-5CE0-4171-B1F5-C5577F79DE48}"/>
              </a:ext>
            </a:extLst>
          </p:cNvPr>
          <p:cNvSpPr/>
          <p:nvPr/>
        </p:nvSpPr>
        <p:spPr>
          <a:xfrm>
            <a:off x="1113182" y="783607"/>
            <a:ext cx="6182077" cy="369332"/>
          </a:xfrm>
          <a:prstGeom prst="rect">
            <a:avLst/>
          </a:prstGeom>
        </p:spPr>
        <p:txBody>
          <a:bodyPr wrap="non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Christofferson of the Quorum of the Twelve Apostles:</a:t>
            </a:r>
          </a:p>
        </p:txBody>
      </p:sp>
      <p:sp>
        <p:nvSpPr>
          <p:cNvPr id="4" name="Rectángulo 3">
            <a:extLst>
              <a:ext uri="{FF2B5EF4-FFF2-40B4-BE49-F238E27FC236}">
                <a16:creationId xmlns:a16="http://schemas.microsoft.com/office/drawing/2014/main" id="{D03B0BF1-10DC-4E9A-AD30-675B78BB4F64}"/>
              </a:ext>
            </a:extLst>
          </p:cNvPr>
          <p:cNvSpPr/>
          <p:nvPr/>
        </p:nvSpPr>
        <p:spPr>
          <a:xfrm>
            <a:off x="1199258" y="1344308"/>
            <a:ext cx="9468741" cy="2893100"/>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“On October 6, in the year 1536, a pitiful figure was led from a dungeon in Vilvorde Castle near Brussels, Belgium. For nearly a year and a half, the man had suffered isolation in a dark, damp cell. Now outside the castle wall, the prisoner was fastened to a post. He had time to utter aloud his final prayer, ‘Lord! open the king of England’s eyes,’ and then he was strangled. Immediately, his body was burned at the stake. Who was this man, and what was the offense … ?” (“The Blessing of Scripture,”</a:t>
            </a:r>
            <a:r>
              <a:rPr lang="en-US" sz="1400" i="1" dirty="0">
                <a:solidFill>
                  <a:schemeClr val="bg1"/>
                </a:solidFill>
                <a:latin typeface="Arial" panose="020B0604020202020204" pitchFamily="34" charset="0"/>
                <a:cs typeface="Arial" panose="020B0604020202020204" pitchFamily="34" charset="0"/>
              </a:rPr>
              <a:t> Ensign</a:t>
            </a:r>
            <a:r>
              <a:rPr lang="en-US" sz="1400" dirty="0">
                <a:solidFill>
                  <a:schemeClr val="bg1"/>
                </a:solidFill>
                <a:latin typeface="Arial" panose="020B0604020202020204" pitchFamily="34" charset="0"/>
                <a:cs typeface="Arial" panose="020B0604020202020204" pitchFamily="34" charset="0"/>
              </a:rPr>
              <a:t> or </a:t>
            </a:r>
            <a:r>
              <a:rPr lang="en-US" sz="1400" i="1" dirty="0">
                <a:solidFill>
                  <a:schemeClr val="bg1"/>
                </a:solidFill>
                <a:latin typeface="Arial" panose="020B0604020202020204" pitchFamily="34" charset="0"/>
                <a:cs typeface="Arial" panose="020B0604020202020204" pitchFamily="34" charset="0"/>
              </a:rPr>
              <a:t>Liahona,</a:t>
            </a:r>
            <a:r>
              <a:rPr lang="en-US" sz="1400" dirty="0">
                <a:solidFill>
                  <a:schemeClr val="bg1"/>
                </a:solidFill>
                <a:latin typeface="Arial" panose="020B0604020202020204" pitchFamily="34" charset="0"/>
                <a:cs typeface="Arial" panose="020B0604020202020204" pitchFamily="34" charset="0"/>
              </a:rPr>
              <a:t> May 2010, 32).</a:t>
            </a:r>
          </a:p>
          <a:p>
            <a:pPr algn="just" fontAlgn="base"/>
            <a:r>
              <a:rPr lang="en-US" sz="1400" b="1"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“His name was William Tyndale, and his crime was to have translated and published the Bible in English.</a:t>
            </a:r>
          </a:p>
          <a:p>
            <a:pPr algn="just" fontAlgn="base"/>
            <a:r>
              <a:rPr lang="en-US" sz="1400" dirty="0">
                <a:solidFill>
                  <a:schemeClr val="bg1"/>
                </a:solidFill>
                <a:latin typeface="Arial" panose="020B0604020202020204" pitchFamily="34" charset="0"/>
                <a:cs typeface="Arial" panose="020B0604020202020204" pitchFamily="34" charset="0"/>
              </a:rPr>
              <a:t>“… In a heated exchange with a cleric who argued against putting scripture in the hands of the common man, Tyndale vowed, ‘If God spare my life, ere many years I will cause a boy that driveth the plough, shall know more of the Scripture than thou dost!’ …</a:t>
            </a:r>
          </a:p>
          <a:p>
            <a:pPr algn="just" fontAlgn="base"/>
            <a:r>
              <a:rPr lang="en-US" sz="1400" dirty="0">
                <a:solidFill>
                  <a:schemeClr val="bg1"/>
                </a:solidFill>
                <a:latin typeface="Arial" panose="020B0604020202020204" pitchFamily="34" charset="0"/>
                <a:cs typeface="Arial" panose="020B0604020202020204" pitchFamily="34" charset="0"/>
              </a:rPr>
              <a:t>“William Tyndale was not the first, nor the last, of those who in many countries and languages have sacrificed, even to the point of death, to bring the word of God out of obscurity. … What did they know about the importance of scriptures that we also need to know? What did people in 16th-century England, who paid enormous sums and ran grave personal risks for access to a Bible, understand that we should also understand?” (“The Blessing of Scripture,” 32).</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D5F354E-4B64-4AAA-A3B5-40321B8D7E79}"/>
              </a:ext>
            </a:extLst>
          </p:cNvPr>
          <p:cNvSpPr/>
          <p:nvPr/>
        </p:nvSpPr>
        <p:spPr>
          <a:xfrm>
            <a:off x="1199257" y="4392306"/>
            <a:ext cx="961451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people made such great sacrifices to have access to the scriptures?</a:t>
            </a:r>
          </a:p>
        </p:txBody>
      </p:sp>
    </p:spTree>
    <p:extLst>
      <p:ext uri="{BB962C8B-B14F-4D97-AF65-F5344CB8AC3E}">
        <p14:creationId xmlns:p14="http://schemas.microsoft.com/office/powerpoint/2010/main" val="9792479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0-#ppt_w/2"/>
                                          </p:val>
                                        </p:tav>
                                        <p:tav tm="100000">
                                          <p:val>
                                            <p:strVal val="#ppt_x"/>
                                          </p:val>
                                        </p:tav>
                                      </p:tavLst>
                                    </p:anim>
                                    <p:anim calcmode="lin" valueType="num">
                                      <p:cBhvr additive="base">
                                        <p:cTn id="20"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una redondeada y la otra cortada 7">
            <a:extLst>
              <a:ext uri="{FF2B5EF4-FFF2-40B4-BE49-F238E27FC236}">
                <a16:creationId xmlns:a16="http://schemas.microsoft.com/office/drawing/2014/main" id="{7D4B7355-740A-47EF-834B-6D2905A657B5}"/>
              </a:ext>
            </a:extLst>
          </p:cNvPr>
          <p:cNvSpPr/>
          <p:nvPr/>
        </p:nvSpPr>
        <p:spPr>
          <a:xfrm>
            <a:off x="1146378" y="1152938"/>
            <a:ext cx="9521622" cy="1077217"/>
          </a:xfrm>
          <a:prstGeom prst="snipRoundRect">
            <a:avLst>
              <a:gd name="adj1" fmla="val 16667"/>
              <a:gd name="adj2" fmla="val 2467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superiores, una redondeada y la otra cortada 8">
            <a:extLst>
              <a:ext uri="{FF2B5EF4-FFF2-40B4-BE49-F238E27FC236}">
                <a16:creationId xmlns:a16="http://schemas.microsoft.com/office/drawing/2014/main" id="{52382691-371A-44F9-9D55-019DBC5B65F8}"/>
              </a:ext>
            </a:extLst>
          </p:cNvPr>
          <p:cNvSpPr/>
          <p:nvPr/>
        </p:nvSpPr>
        <p:spPr>
          <a:xfrm>
            <a:off x="1199257" y="2943237"/>
            <a:ext cx="9521622" cy="1024371"/>
          </a:xfrm>
          <a:prstGeom prst="snipRoundRect">
            <a:avLst>
              <a:gd name="adj1" fmla="val 16667"/>
              <a:gd name="adj2" fmla="val 2467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4" name="Rectángulo 3">
            <a:extLst>
              <a:ext uri="{FF2B5EF4-FFF2-40B4-BE49-F238E27FC236}">
                <a16:creationId xmlns:a16="http://schemas.microsoft.com/office/drawing/2014/main" id="{86477920-960F-456A-B833-4440593A5CEF}"/>
              </a:ext>
            </a:extLst>
          </p:cNvPr>
          <p:cNvSpPr/>
          <p:nvPr/>
        </p:nvSpPr>
        <p:spPr>
          <a:xfrm>
            <a:off x="1199259" y="1152939"/>
            <a:ext cx="9468740" cy="107721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“In Tyndale’s day, scriptural ignorance abounded because people lacked access to the Bible, especially in a language they could understand. Today the Bible and other scripture are readily at hand, yet there is a growing scriptural illiteracy because people will not open the books. Consequently they have forgotten things their grandparents knew” (“The Blessing of Scripture,” 33).</a:t>
            </a:r>
          </a:p>
        </p:txBody>
      </p:sp>
      <p:sp>
        <p:nvSpPr>
          <p:cNvPr id="5" name="Rectángulo 4">
            <a:extLst>
              <a:ext uri="{FF2B5EF4-FFF2-40B4-BE49-F238E27FC236}">
                <a16:creationId xmlns:a16="http://schemas.microsoft.com/office/drawing/2014/main" id="{9D73D135-377D-49DA-9BEF-07A771F9F05A}"/>
              </a:ext>
            </a:extLst>
          </p:cNvPr>
          <p:cNvSpPr/>
          <p:nvPr/>
        </p:nvSpPr>
        <p:spPr>
          <a:xfrm>
            <a:off x="1199259" y="2296908"/>
            <a:ext cx="93958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some people in our day are not reading the scriptures as they should?</a:t>
            </a:r>
          </a:p>
        </p:txBody>
      </p:sp>
      <p:sp>
        <p:nvSpPr>
          <p:cNvPr id="2" name="Rectángulo 1">
            <a:extLst>
              <a:ext uri="{FF2B5EF4-FFF2-40B4-BE49-F238E27FC236}">
                <a16:creationId xmlns:a16="http://schemas.microsoft.com/office/drawing/2014/main" id="{3E4757C5-73EA-4755-BF8E-EBAF0D8D197C}"/>
              </a:ext>
            </a:extLst>
          </p:cNvPr>
          <p:cNvSpPr/>
          <p:nvPr/>
        </p:nvSpPr>
        <p:spPr>
          <a:xfrm>
            <a:off x="1199258" y="2943239"/>
            <a:ext cx="9395853"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4. “Consider the magnitude of our blessing to have the Holy Bible and some 900 additional pages of scripture, including the Book of Mormon, the Doctrine and Covenants, and the Pearl of Great Price. … Surely with this blessing the Lord is telling us that our need for constant recourse to the scriptures is greater than in any previous time” (“The Blessing of Scripture,” 35).</a:t>
            </a:r>
          </a:p>
        </p:txBody>
      </p:sp>
      <p:sp>
        <p:nvSpPr>
          <p:cNvPr id="6" name="Rectángulo 5">
            <a:extLst>
              <a:ext uri="{FF2B5EF4-FFF2-40B4-BE49-F238E27FC236}">
                <a16:creationId xmlns:a16="http://schemas.microsoft.com/office/drawing/2014/main" id="{6AFA8C4B-F612-4C4E-847C-6177812322A0}"/>
              </a:ext>
            </a:extLst>
          </p:cNvPr>
          <p:cNvSpPr/>
          <p:nvPr/>
        </p:nvSpPr>
        <p:spPr>
          <a:xfrm>
            <a:off x="1199258" y="4087208"/>
            <a:ext cx="7480916" cy="369332"/>
          </a:xfrm>
          <a:prstGeom prst="rect">
            <a:avLst/>
          </a:prstGeom>
        </p:spPr>
        <p:txBody>
          <a:bodyPr wrap="squar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need for the scriptures is greater today than in any previous time.</a:t>
            </a:r>
          </a:p>
        </p:txBody>
      </p:sp>
      <p:sp>
        <p:nvSpPr>
          <p:cNvPr id="7" name="Rectángulo 6">
            <a:extLst>
              <a:ext uri="{FF2B5EF4-FFF2-40B4-BE49-F238E27FC236}">
                <a16:creationId xmlns:a16="http://schemas.microsoft.com/office/drawing/2014/main" id="{F6019ABD-8C8F-40A6-A28B-083DFE7C1CB3}"/>
              </a:ext>
            </a:extLst>
          </p:cNvPr>
          <p:cNvSpPr/>
          <p:nvPr/>
        </p:nvSpPr>
        <p:spPr>
          <a:xfrm>
            <a:off x="1199257" y="4523291"/>
            <a:ext cx="93958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that our need for the scriptures is greater today than in any previous time?</a:t>
            </a:r>
          </a:p>
        </p:txBody>
      </p:sp>
    </p:spTree>
    <p:extLst>
      <p:ext uri="{BB962C8B-B14F-4D97-AF65-F5344CB8AC3E}">
        <p14:creationId xmlns:p14="http://schemas.microsoft.com/office/powerpoint/2010/main" val="1451826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2"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AB2711F-1F6C-40C3-8419-C965B9B5789A}"/>
              </a:ext>
            </a:extLst>
          </p:cNvPr>
          <p:cNvSpPr/>
          <p:nvPr/>
        </p:nvSpPr>
        <p:spPr>
          <a:xfrm>
            <a:off x="1020416" y="4178232"/>
            <a:ext cx="2129753" cy="70322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4DEEF2BF-5F62-450F-9179-F4567A63FC6E}"/>
              </a:ext>
            </a:extLst>
          </p:cNvPr>
          <p:cNvSpPr/>
          <p:nvPr/>
        </p:nvSpPr>
        <p:spPr>
          <a:xfrm>
            <a:off x="1007164" y="824397"/>
            <a:ext cx="2364008" cy="70322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EECE1B8-49D7-4226-958B-AD65E0A6A2C2}"/>
              </a:ext>
            </a:extLst>
          </p:cNvPr>
          <p:cNvSpPr/>
          <p:nvPr/>
        </p:nvSpPr>
        <p:spPr>
          <a:xfrm>
            <a:off x="1015227" y="4497363"/>
            <a:ext cx="9785295" cy="198398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C31674B7-3A4D-49AB-A5DD-506E78ECBFC0}"/>
              </a:ext>
            </a:extLst>
          </p:cNvPr>
          <p:cNvSpPr/>
          <p:nvPr/>
        </p:nvSpPr>
        <p:spPr>
          <a:xfrm>
            <a:off x="1007164" y="1137973"/>
            <a:ext cx="9488557" cy="220018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2" name="Rectángulo 1">
            <a:extLst>
              <a:ext uri="{FF2B5EF4-FFF2-40B4-BE49-F238E27FC236}">
                <a16:creationId xmlns:a16="http://schemas.microsoft.com/office/drawing/2014/main" id="{3B46CF17-86B4-4FC7-818A-465DC6EC0915}"/>
              </a:ext>
            </a:extLst>
          </p:cNvPr>
          <p:cNvSpPr/>
          <p:nvPr/>
        </p:nvSpPr>
        <p:spPr>
          <a:xfrm>
            <a:off x="1113182" y="783607"/>
            <a:ext cx="22579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Timothy 3:1-5, 13</a:t>
            </a:r>
          </a:p>
        </p:txBody>
      </p:sp>
      <p:sp>
        <p:nvSpPr>
          <p:cNvPr id="4" name="Rectángulo 3">
            <a:extLst>
              <a:ext uri="{FF2B5EF4-FFF2-40B4-BE49-F238E27FC236}">
                <a16:creationId xmlns:a16="http://schemas.microsoft.com/office/drawing/2014/main" id="{75880908-E344-41A5-B91A-8F8F5DBF6B22}"/>
              </a:ext>
            </a:extLst>
          </p:cNvPr>
          <p:cNvSpPr/>
          <p:nvPr/>
        </p:nvSpPr>
        <p:spPr>
          <a:xfrm>
            <a:off x="1007164" y="1152939"/>
            <a:ext cx="9488557"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This know also, that in the last days perilous time	s shall come.</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For men shall be lovers of their own selves, covetous, boasters, proud, blasphemers, disobedient to parents, unthankful, unholy,</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Without natural affection, trucebreakers, false accusers, incontinent, fierce, despisers of those that are good,</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Traitors, heady, highminded, lovers of pleasures more than lovers of God;</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Having a form of godliness, but denying the power thereof: from such turn away.</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But evil men and seducers shall wax worse and worse, deceiving, and being deceived.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FC61FB1-A493-4790-ACBD-FACF61923A59}"/>
              </a:ext>
            </a:extLst>
          </p:cNvPr>
          <p:cNvSpPr/>
          <p:nvPr/>
        </p:nvSpPr>
        <p:spPr>
          <a:xfrm>
            <a:off x="1060172" y="3429000"/>
            <a:ext cx="93825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sins and attitudes listed in these verses that you have witnessed in our society today?</a:t>
            </a:r>
          </a:p>
        </p:txBody>
      </p:sp>
      <p:sp>
        <p:nvSpPr>
          <p:cNvPr id="6" name="Rectángulo 5">
            <a:extLst>
              <a:ext uri="{FF2B5EF4-FFF2-40B4-BE49-F238E27FC236}">
                <a16:creationId xmlns:a16="http://schemas.microsoft.com/office/drawing/2014/main" id="{D7D647DE-D81A-4F37-8017-B18540D3DEDC}"/>
              </a:ext>
            </a:extLst>
          </p:cNvPr>
          <p:cNvSpPr/>
          <p:nvPr/>
        </p:nvSpPr>
        <p:spPr>
          <a:xfrm>
            <a:off x="1046920" y="4166178"/>
            <a:ext cx="2129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Timothy 3:14-17</a:t>
            </a:r>
          </a:p>
        </p:txBody>
      </p:sp>
      <p:sp>
        <p:nvSpPr>
          <p:cNvPr id="7" name="Rectángulo 6">
            <a:extLst>
              <a:ext uri="{FF2B5EF4-FFF2-40B4-BE49-F238E27FC236}">
                <a16:creationId xmlns:a16="http://schemas.microsoft.com/office/drawing/2014/main" id="{B49C6B5D-C80F-4E0F-A983-33A93DDCF8B3}"/>
              </a:ext>
            </a:extLst>
          </p:cNvPr>
          <p:cNvSpPr/>
          <p:nvPr/>
        </p:nvSpPr>
        <p:spPr>
          <a:xfrm>
            <a:off x="1033668" y="4450018"/>
            <a:ext cx="976685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But continue thou in the things which thou hast learned and hast been assured of, knowing of whom thou hast learned them;</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that from a child thou hast known the holy scriptures, which are able to make thee wise unto salvation through faith which is in Christ Jesus.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All scripture is given by inspiration of God, and is profitable for doctrine, for reproof, for correction, for instruction in righteousness: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That the man of God may be perfect, throughly furnished unto all good works.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5404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strVal val="4/3*#ppt_w"/>
                                          </p:val>
                                        </p:tav>
                                        <p:tav tm="100000">
                                          <p:val>
                                            <p:strVal val="#ppt_w"/>
                                          </p:val>
                                        </p:tav>
                                      </p:tavLst>
                                    </p:anim>
                                    <p:anim calcmode="lin" valueType="num">
                                      <p:cBhvr>
                                        <p:cTn id="17" dur="750" fill="hold"/>
                                        <p:tgtEl>
                                          <p:spTgt spid="11"/>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strVal val="4/3*#ppt_w"/>
                                          </p:val>
                                        </p:tav>
                                        <p:tav tm="100000">
                                          <p:val>
                                            <p:strVal val="#ppt_w"/>
                                          </p:val>
                                        </p:tav>
                                      </p:tavLst>
                                    </p:anim>
                                    <p:anim calcmode="lin" valueType="num">
                                      <p:cBhvr>
                                        <p:cTn id="21" dur="750" fill="hold"/>
                                        <p:tgtEl>
                                          <p:spTgt spid="9"/>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750" fill="hold"/>
                                        <p:tgtEl>
                                          <p:spTgt spid="6"/>
                                        </p:tgtEl>
                                        <p:attrNameLst>
                                          <p:attrName>ppt_w</p:attrName>
                                        </p:attrNameLst>
                                      </p:cBhvr>
                                      <p:tavLst>
                                        <p:tav tm="0">
                                          <p:val>
                                            <p:strVal val="4/3*#ppt_w"/>
                                          </p:val>
                                        </p:tav>
                                        <p:tav tm="100000">
                                          <p:val>
                                            <p:strVal val="#ppt_w"/>
                                          </p:val>
                                        </p:tav>
                                      </p:tavLst>
                                    </p:anim>
                                    <p:anim calcmode="lin" valueType="num">
                                      <p:cBhvr>
                                        <p:cTn id="25" dur="750" fill="hold"/>
                                        <p:tgtEl>
                                          <p:spTgt spid="6"/>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750" fill="hold"/>
                                        <p:tgtEl>
                                          <p:spTgt spid="7"/>
                                        </p:tgtEl>
                                        <p:attrNameLst>
                                          <p:attrName>ppt_w</p:attrName>
                                        </p:attrNameLst>
                                      </p:cBhvr>
                                      <p:tavLst>
                                        <p:tav tm="0">
                                          <p:val>
                                            <p:strVal val="4/3*#ppt_w"/>
                                          </p:val>
                                        </p:tav>
                                        <p:tav tm="100000">
                                          <p:val>
                                            <p:strVal val="#ppt_w"/>
                                          </p:val>
                                        </p:tav>
                                      </p:tavLst>
                                    </p:anim>
                                    <p:anim calcmode="lin" valueType="num">
                                      <p:cBhvr>
                                        <p:cTn id="29"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BF5505D-EA8D-4D75-A26C-A5B63A8AF190}"/>
              </a:ext>
            </a:extLst>
          </p:cNvPr>
          <p:cNvSpPr/>
          <p:nvPr/>
        </p:nvSpPr>
        <p:spPr>
          <a:xfrm>
            <a:off x="958361" y="4010106"/>
            <a:ext cx="96698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we can receive wisdom, correction, and instruction as we study the scriptures?</a:t>
            </a:r>
          </a:p>
        </p:txBody>
      </p:sp>
      <p:sp>
        <p:nvSpPr>
          <p:cNvPr id="14" name="Rectángulo 13">
            <a:extLst>
              <a:ext uri="{FF2B5EF4-FFF2-40B4-BE49-F238E27FC236}">
                <a16:creationId xmlns:a16="http://schemas.microsoft.com/office/drawing/2014/main" id="{5C8A9AFA-8D4B-4B49-9490-F6DCA9F85AE9}"/>
              </a:ext>
            </a:extLst>
          </p:cNvPr>
          <p:cNvSpPr/>
          <p:nvPr/>
        </p:nvSpPr>
        <p:spPr>
          <a:xfrm>
            <a:off x="842944" y="2172493"/>
            <a:ext cx="2129753" cy="70322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7ACA241D-FE5E-41B2-B128-2279C7C8205C}"/>
              </a:ext>
            </a:extLst>
          </p:cNvPr>
          <p:cNvSpPr/>
          <p:nvPr/>
        </p:nvSpPr>
        <p:spPr>
          <a:xfrm>
            <a:off x="842946" y="2541824"/>
            <a:ext cx="9785295" cy="1379665"/>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sp>
        <p:nvSpPr>
          <p:cNvPr id="2" name="Rectángulo 1">
            <a:extLst>
              <a:ext uri="{FF2B5EF4-FFF2-40B4-BE49-F238E27FC236}">
                <a16:creationId xmlns:a16="http://schemas.microsoft.com/office/drawing/2014/main" id="{E789DEF5-A2CA-4771-8D22-88AFCAA245CA}"/>
              </a:ext>
            </a:extLst>
          </p:cNvPr>
          <p:cNvSpPr/>
          <p:nvPr/>
        </p:nvSpPr>
        <p:spPr>
          <a:xfrm>
            <a:off x="842946" y="783607"/>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find safety in these perilous times?</a:t>
            </a:r>
          </a:p>
        </p:txBody>
      </p:sp>
      <p:sp>
        <p:nvSpPr>
          <p:cNvPr id="4" name="Rectángulo 3">
            <a:extLst>
              <a:ext uri="{FF2B5EF4-FFF2-40B4-BE49-F238E27FC236}">
                <a16:creationId xmlns:a16="http://schemas.microsoft.com/office/drawing/2014/main" id="{9DDCC250-F8D1-4DDB-AE2F-017168BACA43}"/>
              </a:ext>
            </a:extLst>
          </p:cNvPr>
          <p:cNvSpPr/>
          <p:nvPr/>
        </p:nvSpPr>
        <p:spPr>
          <a:xfrm>
            <a:off x="958362" y="1336021"/>
            <a:ext cx="4608954" cy="369332"/>
          </a:xfrm>
          <a:prstGeom prst="rect">
            <a:avLst/>
          </a:prstGeom>
        </p:spPr>
        <p:txBody>
          <a:bodyPr wrap="non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study the scriptures, we can receive </a:t>
            </a:r>
            <a:endPar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6DD2D35-9ADD-429D-9011-B8AD6F47F26C}"/>
              </a:ext>
            </a:extLst>
          </p:cNvPr>
          <p:cNvSpPr/>
          <p:nvPr/>
        </p:nvSpPr>
        <p:spPr>
          <a:xfrm>
            <a:off x="842947" y="2172493"/>
            <a:ext cx="212975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Timothy 3:15-17</a:t>
            </a:r>
          </a:p>
        </p:txBody>
      </p:sp>
      <p:sp>
        <p:nvSpPr>
          <p:cNvPr id="6" name="Rectángulo 5">
            <a:extLst>
              <a:ext uri="{FF2B5EF4-FFF2-40B4-BE49-F238E27FC236}">
                <a16:creationId xmlns:a16="http://schemas.microsoft.com/office/drawing/2014/main" id="{6D134808-15D0-40BC-8DB2-C94D7FF4DE26}"/>
              </a:ext>
            </a:extLst>
          </p:cNvPr>
          <p:cNvSpPr/>
          <p:nvPr/>
        </p:nvSpPr>
        <p:spPr>
          <a:xfrm>
            <a:off x="842946" y="2444162"/>
            <a:ext cx="978529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that from a child thou hast known the holy scriptures, which are able to make thee wise unto salvation through faith which is in Christ Jesus.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All scripture is given by inspiration of God, and is profitable for doctrine, for reproof, for correction, for instruction in righteousness: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That the man of God may be perfect, throughly furnished unto all good works.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71AACF8-CF72-419F-96DE-90AC311E81B8}"/>
              </a:ext>
            </a:extLst>
          </p:cNvPr>
          <p:cNvSpPr/>
          <p:nvPr/>
        </p:nvSpPr>
        <p:spPr>
          <a:xfrm>
            <a:off x="5433966" y="1339883"/>
            <a:ext cx="4495084"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McKayldsLat-Bold"/>
              </a:rPr>
              <a:t>wisdom, correction, and instruction that will</a:t>
            </a:r>
            <a:endParaRPr lang="en-US" i="1" dirty="0">
              <a:solidFill>
                <a:schemeClr val="accent1"/>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9D9CB909-950E-4163-A6D2-D06D1D13CFEA}"/>
              </a:ext>
            </a:extLst>
          </p:cNvPr>
          <p:cNvSpPr/>
          <p:nvPr/>
        </p:nvSpPr>
        <p:spPr>
          <a:xfrm>
            <a:off x="5320096" y="1336021"/>
            <a:ext cx="415498" cy="369332"/>
          </a:xfrm>
          <a:prstGeom prst="rect">
            <a:avLst/>
          </a:prstGeom>
        </p:spPr>
        <p:txBody>
          <a:bodyPr wrap="none">
            <a:spAutoFi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solidFill>
                <a:schemeClr val="accent1"/>
              </a:solidFill>
            </a:endParaRPr>
          </a:p>
        </p:txBody>
      </p:sp>
      <p:sp>
        <p:nvSpPr>
          <p:cNvPr id="9" name="Rectángulo 8">
            <a:extLst>
              <a:ext uri="{FF2B5EF4-FFF2-40B4-BE49-F238E27FC236}">
                <a16:creationId xmlns:a16="http://schemas.microsoft.com/office/drawing/2014/main" id="{E4529EF0-A69B-4843-9323-8BE80D4B6F4E}"/>
              </a:ext>
            </a:extLst>
          </p:cNvPr>
          <p:cNvSpPr/>
          <p:nvPr/>
        </p:nvSpPr>
        <p:spPr>
          <a:xfrm>
            <a:off x="4274649" y="1705353"/>
            <a:ext cx="2223686"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 us to salvation.</a:t>
            </a:r>
          </a:p>
        </p:txBody>
      </p:sp>
      <p:sp>
        <p:nvSpPr>
          <p:cNvPr id="11" name="Rectángulo 10">
            <a:extLst>
              <a:ext uri="{FF2B5EF4-FFF2-40B4-BE49-F238E27FC236}">
                <a16:creationId xmlns:a16="http://schemas.microsoft.com/office/drawing/2014/main" id="{CB3CF521-7DB2-4BAE-9D20-CF54CACD4CCA}"/>
              </a:ext>
            </a:extLst>
          </p:cNvPr>
          <p:cNvSpPr/>
          <p:nvPr/>
        </p:nvSpPr>
        <p:spPr>
          <a:xfrm>
            <a:off x="958360" y="4656437"/>
            <a:ext cx="96698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you received wisdom, correction, or instruction as a result of studying the scriptures?</a:t>
            </a:r>
          </a:p>
        </p:txBody>
      </p:sp>
      <p:sp>
        <p:nvSpPr>
          <p:cNvPr id="12" name="Rectángulo 11">
            <a:extLst>
              <a:ext uri="{FF2B5EF4-FFF2-40B4-BE49-F238E27FC236}">
                <a16:creationId xmlns:a16="http://schemas.microsoft.com/office/drawing/2014/main" id="{4C069DF0-4297-45ED-AB0F-743FBD5D40F3}"/>
              </a:ext>
            </a:extLst>
          </p:cNvPr>
          <p:cNvSpPr/>
          <p:nvPr/>
        </p:nvSpPr>
        <p:spPr>
          <a:xfrm>
            <a:off x="958360" y="5302768"/>
            <a:ext cx="96698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relate this activity to our goal of reading the entire New Testament during this course of study? </a:t>
            </a:r>
          </a:p>
        </p:txBody>
      </p:sp>
    </p:spTree>
    <p:extLst>
      <p:ext uri="{BB962C8B-B14F-4D97-AF65-F5344CB8AC3E}">
        <p14:creationId xmlns:p14="http://schemas.microsoft.com/office/powerpoint/2010/main" val="950780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edge">
                                      <p:cBhvr>
                                        <p:cTn id="24" dur="2000"/>
                                        <p:tgtEl>
                                          <p:spTgt spid="14"/>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edge">
                                      <p:cBhvr>
                                        <p:cTn id="30" dur="2000"/>
                                        <p:tgtEl>
                                          <p:spTgt spid="5"/>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ppt_w</p:attrName>
                                        </p:attrNameLst>
                                      </p:cBhvr>
                                      <p:tavLst>
                                        <p:tav tm="0" fmla="#ppt_w*sin(2.5*pi*$)">
                                          <p:val>
                                            <p:fltVal val="0"/>
                                          </p:val>
                                        </p:tav>
                                        <p:tav tm="100000">
                                          <p:val>
                                            <p:fltVal val="1"/>
                                          </p:val>
                                        </p:tav>
                                      </p:tavLst>
                                    </p:anim>
                                    <p:anim calcmode="lin" valueType="num">
                                      <p:cBhvr>
                                        <p:cTn id="4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3" grpId="0" animBg="1"/>
      <p:bldP spid="4" grpId="0"/>
      <p:bldP spid="5" grpId="0"/>
      <p:bldP spid="6" grpId="0"/>
      <p:bldP spid="7"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4</a:t>
            </a:r>
          </a:p>
        </p:txBody>
      </p:sp>
      <p:pic>
        <p:nvPicPr>
          <p:cNvPr id="2" name="Elementos multimedia en línea 1" title="4 SCRIPTURE STUDY TIPS - #LDSBC">
            <a:hlinkClick r:id="" action="ppaction://media"/>
            <a:extLst>
              <a:ext uri="{FF2B5EF4-FFF2-40B4-BE49-F238E27FC236}">
                <a16:creationId xmlns:a16="http://schemas.microsoft.com/office/drawing/2014/main" id="{EBF54D04-04AC-439A-B593-544BAC3D790F}"/>
              </a:ext>
            </a:extLst>
          </p:cNvPr>
          <p:cNvPicPr>
            <a:picLocks noRot="1" noChangeAspect="1"/>
          </p:cNvPicPr>
          <p:nvPr>
            <a:videoFile r:link="rId1"/>
          </p:nvPr>
        </p:nvPicPr>
        <p:blipFill>
          <a:blip r:embed="rId3"/>
          <a:stretch>
            <a:fillRect/>
          </a:stretch>
        </p:blipFill>
        <p:spPr>
          <a:xfrm>
            <a:off x="1656521" y="1152939"/>
            <a:ext cx="8375374" cy="47111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87994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449</Words>
  <Application>Microsoft Office PowerPoint</Application>
  <PresentationFormat>Panorámica</PresentationFormat>
  <Paragraphs>54</Paragraphs>
  <Slides>9</Slides>
  <Notes>0</Notes>
  <HiddenSlides>0</HiddenSlides>
  <MMClips>2</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9</vt:i4>
      </vt:variant>
    </vt:vector>
  </HeadingPairs>
  <TitlesOfParts>
    <vt:vector size="20" baseType="lpstr">
      <vt:lpstr>Arial</vt:lpstr>
      <vt:lpstr>Blackadder ITC</vt:lpstr>
      <vt:lpstr>Calibri</vt:lpstr>
      <vt:lpstr>Century Gothic</vt:lpstr>
      <vt:lpstr>Dubai</vt:lpstr>
      <vt:lpstr>McKayldsLat-Bold</vt:lpstr>
      <vt:lpstr>MV Boli</vt:lpstr>
      <vt:lpstr>Rockwell</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5391</cp:revision>
  <dcterms:created xsi:type="dcterms:W3CDTF">2018-08-29T04:26:39Z</dcterms:created>
  <dcterms:modified xsi:type="dcterms:W3CDTF">2019-06-24T21:44:46Z</dcterms:modified>
</cp:coreProperties>
</file>