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456" r:id="rId3"/>
    <p:sldId id="457" r:id="rId4"/>
    <p:sldId id="458" r:id="rId5"/>
    <p:sldId id="459" r:id="rId6"/>
    <p:sldId id="460" r:id="rId7"/>
    <p:sldId id="461" r:id="rId8"/>
    <p:sldId id="462" r:id="rId9"/>
    <p:sldId id="463" r:id="rId10"/>
    <p:sldId id="464" r:id="rId11"/>
    <p:sldId id="4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FF6600"/>
    <a:srgbClr val="59C7E9"/>
    <a:srgbClr val="D88028"/>
    <a:srgbClr val="6F7CBF"/>
    <a:srgbClr val="B9DF63"/>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illennialstar.org/2009/10/page/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l="-6000" r="-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O7inA98DRP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539597"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tx2">
                    <a:lumMod val="10000"/>
                  </a:schemeClr>
                </a:solidFill>
                <a:effectLst>
                  <a:outerShdw blurRad="38100" dist="38100" dir="2700000" algn="tl">
                    <a:srgbClr val="000000">
                      <a:alpha val="43137"/>
                    </a:srgbClr>
                  </a:outerShdw>
                </a:effectLst>
                <a:latin typeface="Bahnschrift SemiBold" panose="020B0502040204020203"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cortadas 4">
            <a:extLst>
              <a:ext uri="{FF2B5EF4-FFF2-40B4-BE49-F238E27FC236}">
                <a16:creationId xmlns:a16="http://schemas.microsoft.com/office/drawing/2014/main" id="{9C9084A9-9178-4146-86EC-E76BC8E6242F}"/>
              </a:ext>
            </a:extLst>
          </p:cNvPr>
          <p:cNvSpPr/>
          <p:nvPr/>
        </p:nvSpPr>
        <p:spPr>
          <a:xfrm>
            <a:off x="2818227" y="2434940"/>
            <a:ext cx="6705600" cy="2080789"/>
          </a:xfrm>
          <a:prstGeom prst="snip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2" name="Rectángulo 1">
            <a:extLst>
              <a:ext uri="{FF2B5EF4-FFF2-40B4-BE49-F238E27FC236}">
                <a16:creationId xmlns:a16="http://schemas.microsoft.com/office/drawing/2014/main" id="{A10052FB-6201-4C3A-9260-EBC003E0EEA2}"/>
              </a:ext>
            </a:extLst>
          </p:cNvPr>
          <p:cNvSpPr/>
          <p:nvPr/>
        </p:nvSpPr>
        <p:spPr>
          <a:xfrm>
            <a:off x="1346311" y="968273"/>
            <a:ext cx="3631122" cy="400110"/>
          </a:xfrm>
          <a:prstGeom prst="rect">
            <a:avLst/>
          </a:prstGeom>
        </p:spPr>
        <p:txBody>
          <a:bodyPr wrap="none">
            <a:spAutoFit/>
          </a:bodyPr>
          <a:lstStyle/>
          <a:p>
            <a:r>
              <a:rPr lang="en-US" sz="2000" i="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Thomas S. </a:t>
            </a:r>
            <a:r>
              <a:rPr lang="en-US" sz="2000" i="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Monson:</a:t>
            </a:r>
          </a:p>
        </p:txBody>
      </p:sp>
      <p:sp>
        <p:nvSpPr>
          <p:cNvPr id="4" name="Rectángulo 3">
            <a:extLst>
              <a:ext uri="{FF2B5EF4-FFF2-40B4-BE49-F238E27FC236}">
                <a16:creationId xmlns:a16="http://schemas.microsoft.com/office/drawing/2014/main" id="{BBD792B3-657E-4193-A9B0-9C9D0BB492A1}"/>
              </a:ext>
            </a:extLst>
          </p:cNvPr>
          <p:cNvSpPr/>
          <p:nvPr/>
        </p:nvSpPr>
        <p:spPr>
          <a:xfrm>
            <a:off x="2841674" y="2434940"/>
            <a:ext cx="6682153" cy="1938992"/>
          </a:xfrm>
          <a:prstGeom prst="rect">
            <a:avLst/>
          </a:prstGeom>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“Young people, I ask you to participate in seminary. Study your scriptures daily. Listen to your teachers carefully. Apply what you learn prayerfully” (“Participate in Seminary,” Aug. 12, 2011, seminary.lds.org).</a:t>
            </a:r>
          </a:p>
        </p:txBody>
      </p:sp>
    </p:spTree>
    <p:extLst>
      <p:ext uri="{BB962C8B-B14F-4D97-AF65-F5344CB8AC3E}">
        <p14:creationId xmlns:p14="http://schemas.microsoft.com/office/powerpoint/2010/main" val="96812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pic>
        <p:nvPicPr>
          <p:cNvPr id="2" name="Elementos multimedia en línea 1" title="Hearing His Voice - Prophets and Revelation">
            <a:hlinkClick r:id="" action="ppaction://media"/>
            <a:extLst>
              <a:ext uri="{FF2B5EF4-FFF2-40B4-BE49-F238E27FC236}">
                <a16:creationId xmlns:a16="http://schemas.microsoft.com/office/drawing/2014/main" id="{442356BC-4101-44EE-8AF9-8D7FA68064DC}"/>
              </a:ext>
            </a:extLst>
          </p:cNvPr>
          <p:cNvPicPr>
            <a:picLocks noRot="1" noChangeAspect="1"/>
          </p:cNvPicPr>
          <p:nvPr>
            <a:videoFile r:link="rId1"/>
          </p:nvPr>
        </p:nvPicPr>
        <p:blipFill>
          <a:blip r:embed="rId3"/>
          <a:stretch>
            <a:fillRect/>
          </a:stretch>
        </p:blipFill>
        <p:spPr>
          <a:xfrm>
            <a:off x="2080455" y="1489417"/>
            <a:ext cx="8031090" cy="4517488"/>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3892615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2" name="Rectángulo 1">
            <a:extLst>
              <a:ext uri="{FF2B5EF4-FFF2-40B4-BE49-F238E27FC236}">
                <a16:creationId xmlns:a16="http://schemas.microsoft.com/office/drawing/2014/main" id="{CC161BBE-24EB-49C6-80B0-8619CB1D1825}"/>
              </a:ext>
            </a:extLst>
          </p:cNvPr>
          <p:cNvSpPr/>
          <p:nvPr/>
        </p:nvSpPr>
        <p:spPr>
          <a:xfrm>
            <a:off x="3272310" y="3044279"/>
            <a:ext cx="5647380" cy="769441"/>
          </a:xfrm>
          <a:prstGeom prst="rect">
            <a:avLst/>
          </a:prstGeom>
        </p:spPr>
        <p:txBody>
          <a:bodyPr wrap="none">
            <a:spAutoFit/>
          </a:bodyPr>
          <a:lstStyle/>
          <a:p>
            <a:pPr fontAlgn="base"/>
            <a:r>
              <a:rPr lang="en-US" sz="4400" b="1" dirty="0">
                <a:solidFill>
                  <a:schemeClr val="accent1">
                    <a:lumMod val="75000"/>
                  </a:schemeClr>
                </a:solidFill>
                <a:latin typeface="ZoramldsLat-Bold"/>
              </a:rPr>
              <a:t>The Role of the Learner</a:t>
            </a:r>
            <a:endParaRPr lang="en-US" sz="4400" b="1" i="0" dirty="0">
              <a:solidFill>
                <a:schemeClr val="accent1">
                  <a:lumMod val="75000"/>
                </a:schemeClr>
              </a:solidFill>
              <a:effectLst/>
              <a:latin typeface="ZoramldsLat-Bold"/>
            </a:endParaRPr>
          </a:p>
        </p:txBody>
      </p:sp>
    </p:spTree>
    <p:extLst>
      <p:ext uri="{BB962C8B-B14F-4D97-AF65-F5344CB8AC3E}">
        <p14:creationId xmlns:p14="http://schemas.microsoft.com/office/powerpoint/2010/main" val="4089325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2" name="Rectángulo 1">
            <a:extLst>
              <a:ext uri="{FF2B5EF4-FFF2-40B4-BE49-F238E27FC236}">
                <a16:creationId xmlns:a16="http://schemas.microsoft.com/office/drawing/2014/main" id="{3736CF3D-66E0-44B4-8A59-6C09BE869714}"/>
              </a:ext>
            </a:extLst>
          </p:cNvPr>
          <p:cNvSpPr/>
          <p:nvPr/>
        </p:nvSpPr>
        <p:spPr>
          <a:xfrm>
            <a:off x="2140634" y="2551837"/>
            <a:ext cx="7910732" cy="1754326"/>
          </a:xfrm>
          <a:prstGeom prst="rect">
            <a:avLst/>
          </a:prstGeom>
        </p:spPr>
        <p:txBody>
          <a:bodyPr wrap="square">
            <a:spAutoFit/>
          </a:bodyPr>
          <a:lstStyle/>
          <a:p>
            <a:pPr algn="ctr" fontAlgn="base"/>
            <a:r>
              <a:rPr lang="en-US" sz="3600" b="1" dirty="0">
                <a:solidFill>
                  <a:schemeClr val="accent6">
                    <a:lumMod val="50000"/>
                  </a:schemeClr>
                </a:solidFill>
                <a:latin typeface="Arial" panose="020B0604020202020204" pitchFamily="34" charset="0"/>
                <a:cs typeface="Arial" panose="020B0604020202020204" pitchFamily="34" charset="0"/>
              </a:rPr>
              <a:t>“The roles of the Holy Ghost, the teacher, and the learner in gospel learning”</a:t>
            </a:r>
            <a:endParaRPr lang="en-US" sz="3600" b="1" i="0" dirty="0">
              <a:solidFill>
                <a:schemeClr val="accent6">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7572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01B0DD3-44A8-4B6A-8B61-8EC18E05D7E8}"/>
              </a:ext>
            </a:extLst>
          </p:cNvPr>
          <p:cNvSpPr/>
          <p:nvPr/>
        </p:nvSpPr>
        <p:spPr>
          <a:xfrm>
            <a:off x="1247334" y="3399887"/>
            <a:ext cx="1390124"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11F19EC6-A482-4371-AA11-9429D6A881A5}"/>
              </a:ext>
            </a:extLst>
          </p:cNvPr>
          <p:cNvSpPr/>
          <p:nvPr/>
        </p:nvSpPr>
        <p:spPr>
          <a:xfrm>
            <a:off x="1233266" y="1866287"/>
            <a:ext cx="1390124"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D25A67AD-57D3-421A-A51A-9D114C71AB06}"/>
              </a:ext>
            </a:extLst>
          </p:cNvPr>
          <p:cNvSpPr/>
          <p:nvPr/>
        </p:nvSpPr>
        <p:spPr>
          <a:xfrm>
            <a:off x="1233266" y="3759113"/>
            <a:ext cx="9725468" cy="8771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7588168-07BE-4862-8589-45DB0DC7C575}"/>
              </a:ext>
            </a:extLst>
          </p:cNvPr>
          <p:cNvSpPr/>
          <p:nvPr/>
        </p:nvSpPr>
        <p:spPr>
          <a:xfrm>
            <a:off x="1233266" y="2235619"/>
            <a:ext cx="9626992" cy="8771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2" name="Rectángulo 1">
            <a:extLst>
              <a:ext uri="{FF2B5EF4-FFF2-40B4-BE49-F238E27FC236}">
                <a16:creationId xmlns:a16="http://schemas.microsoft.com/office/drawing/2014/main" id="{D6AAC302-1223-4D6F-AE7B-D1999B0723C1}"/>
              </a:ext>
            </a:extLst>
          </p:cNvPr>
          <p:cNvSpPr/>
          <p:nvPr/>
        </p:nvSpPr>
        <p:spPr>
          <a:xfrm>
            <a:off x="1233266" y="997858"/>
            <a:ext cx="948631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possible reasons why these two young women have such different experiences while attending the same seminary class? </a:t>
            </a:r>
          </a:p>
        </p:txBody>
      </p:sp>
      <p:sp>
        <p:nvSpPr>
          <p:cNvPr id="4" name="Rectángulo 3">
            <a:extLst>
              <a:ext uri="{FF2B5EF4-FFF2-40B4-BE49-F238E27FC236}">
                <a16:creationId xmlns:a16="http://schemas.microsoft.com/office/drawing/2014/main" id="{72BD0491-3803-463F-A2CB-6DAAD155E200}"/>
              </a:ext>
            </a:extLst>
          </p:cNvPr>
          <p:cNvSpPr/>
          <p:nvPr/>
        </p:nvSpPr>
        <p:spPr>
          <a:xfrm>
            <a:off x="1233266" y="1866287"/>
            <a:ext cx="13901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John 14:26</a:t>
            </a:r>
          </a:p>
        </p:txBody>
      </p:sp>
      <p:sp>
        <p:nvSpPr>
          <p:cNvPr id="5" name="Rectángulo 4">
            <a:extLst>
              <a:ext uri="{FF2B5EF4-FFF2-40B4-BE49-F238E27FC236}">
                <a16:creationId xmlns:a16="http://schemas.microsoft.com/office/drawing/2014/main" id="{6C4B742D-E96D-4EC8-AAA1-E0258AE7F4C9}"/>
              </a:ext>
            </a:extLst>
          </p:cNvPr>
          <p:cNvSpPr/>
          <p:nvPr/>
        </p:nvSpPr>
        <p:spPr>
          <a:xfrm>
            <a:off x="1233266" y="2235619"/>
            <a:ext cx="962699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the Comforter, which is the Holy Ghost, whom the Father will send in my name, he shall teach you all things, and bring all things to your remembrance, whatsoever I have said unto you.</a:t>
            </a:r>
          </a:p>
        </p:txBody>
      </p:sp>
      <p:sp>
        <p:nvSpPr>
          <p:cNvPr id="6" name="Rectángulo 5">
            <a:extLst>
              <a:ext uri="{FF2B5EF4-FFF2-40B4-BE49-F238E27FC236}">
                <a16:creationId xmlns:a16="http://schemas.microsoft.com/office/drawing/2014/main" id="{F98494AB-A04B-4D1B-9423-D1F33834538E}"/>
              </a:ext>
            </a:extLst>
          </p:cNvPr>
          <p:cNvSpPr/>
          <p:nvPr/>
        </p:nvSpPr>
        <p:spPr>
          <a:xfrm>
            <a:off x="1233266" y="3712947"/>
            <a:ext cx="962699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Howbeit when he, the Spirit of truth, is come, he will guide you into all truth: for he shall not speak of himself; but whatsoever he shall hear, that shall he speak: and he will shew you things to come.</a:t>
            </a:r>
          </a:p>
        </p:txBody>
      </p:sp>
      <p:sp>
        <p:nvSpPr>
          <p:cNvPr id="7" name="Rectángulo 6">
            <a:extLst>
              <a:ext uri="{FF2B5EF4-FFF2-40B4-BE49-F238E27FC236}">
                <a16:creationId xmlns:a16="http://schemas.microsoft.com/office/drawing/2014/main" id="{280D23F2-D199-4A82-926E-CE6CD19D4696}"/>
              </a:ext>
            </a:extLst>
          </p:cNvPr>
          <p:cNvSpPr/>
          <p:nvPr/>
        </p:nvSpPr>
        <p:spPr>
          <a:xfrm>
            <a:off x="1233266" y="3385819"/>
            <a:ext cx="145424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John 16:13 </a:t>
            </a:r>
          </a:p>
        </p:txBody>
      </p:sp>
      <p:sp>
        <p:nvSpPr>
          <p:cNvPr id="8" name="Rectángulo 7">
            <a:extLst>
              <a:ext uri="{FF2B5EF4-FFF2-40B4-BE49-F238E27FC236}">
                <a16:creationId xmlns:a16="http://schemas.microsoft.com/office/drawing/2014/main" id="{F4724F55-2479-4AB3-8083-E2676067CF27}"/>
              </a:ext>
            </a:extLst>
          </p:cNvPr>
          <p:cNvSpPr/>
          <p:nvPr/>
        </p:nvSpPr>
        <p:spPr>
          <a:xfrm>
            <a:off x="1331742" y="4682443"/>
            <a:ext cx="87266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truths can we learn from these verses about the roles of the Holy Ghost?</a:t>
            </a:r>
          </a:p>
        </p:txBody>
      </p:sp>
      <p:sp>
        <p:nvSpPr>
          <p:cNvPr id="9" name="Rectángulo 8">
            <a:extLst>
              <a:ext uri="{FF2B5EF4-FFF2-40B4-BE49-F238E27FC236}">
                <a16:creationId xmlns:a16="http://schemas.microsoft.com/office/drawing/2014/main" id="{AFC2F099-8A61-4BCA-BD10-CED913629B65}"/>
              </a:ext>
            </a:extLst>
          </p:cNvPr>
          <p:cNvSpPr/>
          <p:nvPr/>
        </p:nvSpPr>
        <p:spPr>
          <a:xfrm>
            <a:off x="4532052" y="5190275"/>
            <a:ext cx="3249608"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Holy Ghost teaches truth.</a:t>
            </a:r>
          </a:p>
        </p:txBody>
      </p:sp>
      <p:sp>
        <p:nvSpPr>
          <p:cNvPr id="10" name="Rectángulo 9">
            <a:extLst>
              <a:ext uri="{FF2B5EF4-FFF2-40B4-BE49-F238E27FC236}">
                <a16:creationId xmlns:a16="http://schemas.microsoft.com/office/drawing/2014/main" id="{B9E3CE0D-3241-41BC-B553-5CDC0E111543}"/>
              </a:ext>
            </a:extLst>
          </p:cNvPr>
          <p:cNvSpPr/>
          <p:nvPr/>
        </p:nvSpPr>
        <p:spPr>
          <a:xfrm>
            <a:off x="1331742" y="5698107"/>
            <a:ext cx="69172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we know when the Holy Ghost is teaching us truth? </a:t>
            </a:r>
          </a:p>
        </p:txBody>
      </p:sp>
    </p:spTree>
    <p:extLst>
      <p:ext uri="{BB962C8B-B14F-4D97-AF65-F5344CB8AC3E}">
        <p14:creationId xmlns:p14="http://schemas.microsoft.com/office/powerpoint/2010/main" val="3266344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vertical)">
                                      <p:cBhvr>
                                        <p:cTn id="21" dur="500"/>
                                        <p:tgtEl>
                                          <p:spTgt spid="14"/>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vertical)">
                                      <p:cBhvr>
                                        <p:cTn id="24" dur="500"/>
                                        <p:tgtEl>
                                          <p:spTgt spid="12"/>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vertical)">
                                      <p:cBhvr>
                                        <p:cTn id="27" dur="500"/>
                                        <p:tgtEl>
                                          <p:spTgt spid="6"/>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250" fill="hold"/>
                                        <p:tgtEl>
                                          <p:spTgt spid="9"/>
                                        </p:tgtEl>
                                        <p:attrNameLst>
                                          <p:attrName>ppt_w</p:attrName>
                                        </p:attrNameLst>
                                      </p:cBhvr>
                                      <p:tavLst>
                                        <p:tav tm="0">
                                          <p:val>
                                            <p:fltVal val="0"/>
                                          </p:val>
                                        </p:tav>
                                        <p:tav tm="100000">
                                          <p:val>
                                            <p:strVal val="#ppt_w"/>
                                          </p:val>
                                        </p:tav>
                                      </p:tavLst>
                                    </p:anim>
                                    <p:anim calcmode="lin" valueType="num">
                                      <p:cBhvr>
                                        <p:cTn id="44" dur="1250" fill="hold"/>
                                        <p:tgtEl>
                                          <p:spTgt spid="9"/>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21ABAC7-96D5-4F65-971B-AF6D9963CF14}"/>
              </a:ext>
            </a:extLst>
          </p:cNvPr>
          <p:cNvSpPr/>
          <p:nvPr/>
        </p:nvSpPr>
        <p:spPr>
          <a:xfrm>
            <a:off x="698302" y="1936038"/>
            <a:ext cx="49039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role of a teacher of the gospel?</a:t>
            </a:r>
          </a:p>
        </p:txBody>
      </p:sp>
      <p:sp>
        <p:nvSpPr>
          <p:cNvPr id="17" name="Rectángulo 16">
            <a:extLst>
              <a:ext uri="{FF2B5EF4-FFF2-40B4-BE49-F238E27FC236}">
                <a16:creationId xmlns:a16="http://schemas.microsoft.com/office/drawing/2014/main" id="{EB6B284D-5B79-4CA4-954B-5F6F6B868118}"/>
              </a:ext>
            </a:extLst>
          </p:cNvPr>
          <p:cNvSpPr/>
          <p:nvPr/>
        </p:nvSpPr>
        <p:spPr>
          <a:xfrm>
            <a:off x="712368" y="4455428"/>
            <a:ext cx="3594679"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73C97F02-8AE5-4521-B889-A454B7F6B2CB}"/>
              </a:ext>
            </a:extLst>
          </p:cNvPr>
          <p:cNvSpPr/>
          <p:nvPr/>
        </p:nvSpPr>
        <p:spPr>
          <a:xfrm>
            <a:off x="698300" y="2471625"/>
            <a:ext cx="1608133"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0A46E6EB-F51D-4C99-8482-E0EFB6E439D3}"/>
              </a:ext>
            </a:extLst>
          </p:cNvPr>
          <p:cNvSpPr/>
          <p:nvPr/>
        </p:nvSpPr>
        <p:spPr>
          <a:xfrm>
            <a:off x="698301" y="765615"/>
            <a:ext cx="3826689"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D8736874-EB3F-465F-9F59-0C8C78CC6A9B}"/>
              </a:ext>
            </a:extLst>
          </p:cNvPr>
          <p:cNvSpPr/>
          <p:nvPr/>
        </p:nvSpPr>
        <p:spPr>
          <a:xfrm>
            <a:off x="698302" y="4846315"/>
            <a:ext cx="9922804" cy="6045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1603EB70-C674-4FDF-8C68-CBCD70EA2279}"/>
              </a:ext>
            </a:extLst>
          </p:cNvPr>
          <p:cNvSpPr/>
          <p:nvPr/>
        </p:nvSpPr>
        <p:spPr>
          <a:xfrm>
            <a:off x="698302" y="2822468"/>
            <a:ext cx="9922804" cy="8771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7A0D9488-A0EF-401F-8919-E5B6E0339761}"/>
              </a:ext>
            </a:extLst>
          </p:cNvPr>
          <p:cNvSpPr/>
          <p:nvPr/>
        </p:nvSpPr>
        <p:spPr>
          <a:xfrm>
            <a:off x="698303" y="1146416"/>
            <a:ext cx="9553885" cy="6155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2" name="Rectángulo 1">
            <a:extLst>
              <a:ext uri="{FF2B5EF4-FFF2-40B4-BE49-F238E27FC236}">
                <a16:creationId xmlns:a16="http://schemas.microsoft.com/office/drawing/2014/main" id="{E5507856-8A4F-41C7-B857-3E1FBAEBE139}"/>
              </a:ext>
            </a:extLst>
          </p:cNvPr>
          <p:cNvSpPr/>
          <p:nvPr/>
        </p:nvSpPr>
        <p:spPr>
          <a:xfrm>
            <a:off x="698303" y="765615"/>
            <a:ext cx="38266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50:13-14</a:t>
            </a:r>
          </a:p>
        </p:txBody>
      </p:sp>
      <p:sp>
        <p:nvSpPr>
          <p:cNvPr id="5" name="Rectángulo 4">
            <a:extLst>
              <a:ext uri="{FF2B5EF4-FFF2-40B4-BE49-F238E27FC236}">
                <a16:creationId xmlns:a16="http://schemas.microsoft.com/office/drawing/2014/main" id="{6DCC0238-DAF6-4ECA-A034-5B2F8EF60DEA}"/>
              </a:ext>
            </a:extLst>
          </p:cNvPr>
          <p:cNvSpPr/>
          <p:nvPr/>
        </p:nvSpPr>
        <p:spPr>
          <a:xfrm>
            <a:off x="698302" y="1134947"/>
            <a:ext cx="9553886" cy="61555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Wherefore, I the Lord ask you this question—unto what were ye ordained?</a:t>
            </a:r>
          </a:p>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To preach my gospel by the Spirit, even the Comforter which was sent forth to teach the truth.</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71577B9-2FD8-400B-8841-28DC1B816AC4}"/>
              </a:ext>
            </a:extLst>
          </p:cNvPr>
          <p:cNvSpPr/>
          <p:nvPr/>
        </p:nvSpPr>
        <p:spPr>
          <a:xfrm>
            <a:off x="698302" y="2454008"/>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33:1 </a:t>
            </a:r>
          </a:p>
        </p:txBody>
      </p:sp>
      <p:sp>
        <p:nvSpPr>
          <p:cNvPr id="7" name="Rectángulo 6">
            <a:extLst>
              <a:ext uri="{FF2B5EF4-FFF2-40B4-BE49-F238E27FC236}">
                <a16:creationId xmlns:a16="http://schemas.microsoft.com/office/drawing/2014/main" id="{4B6B1863-A145-4FCF-8CFA-E12F76BAF00D}"/>
              </a:ext>
            </a:extLst>
          </p:cNvPr>
          <p:cNvSpPr/>
          <p:nvPr/>
        </p:nvSpPr>
        <p:spPr>
          <a:xfrm>
            <a:off x="698302" y="2823340"/>
            <a:ext cx="99228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now I, Nephi, cannot write all the things which were taught among my people; neither am I mighty in writing, like unto speaking; for when a man speaketh by the power of the Holy Ghost the power of the Holy Ghost carrieth it unto the hearts of the children of men.</a:t>
            </a:r>
          </a:p>
        </p:txBody>
      </p:sp>
      <p:sp>
        <p:nvSpPr>
          <p:cNvPr id="8" name="Rectángulo 7">
            <a:extLst>
              <a:ext uri="{FF2B5EF4-FFF2-40B4-BE49-F238E27FC236}">
                <a16:creationId xmlns:a16="http://schemas.microsoft.com/office/drawing/2014/main" id="{5A7AD9D8-0C60-45E5-879A-85990E011B4D}"/>
              </a:ext>
            </a:extLst>
          </p:cNvPr>
          <p:cNvSpPr/>
          <p:nvPr/>
        </p:nvSpPr>
        <p:spPr>
          <a:xfrm>
            <a:off x="679066" y="3931336"/>
            <a:ext cx="424988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does the Holy Ghost do for us?</a:t>
            </a:r>
          </a:p>
        </p:txBody>
      </p:sp>
      <p:sp>
        <p:nvSpPr>
          <p:cNvPr id="9" name="Rectángulo 8">
            <a:extLst>
              <a:ext uri="{FF2B5EF4-FFF2-40B4-BE49-F238E27FC236}">
                <a16:creationId xmlns:a16="http://schemas.microsoft.com/office/drawing/2014/main" id="{A0C66F76-9A38-4F1F-969A-9805A31CDC01}"/>
              </a:ext>
            </a:extLst>
          </p:cNvPr>
          <p:cNvSpPr/>
          <p:nvPr/>
        </p:nvSpPr>
        <p:spPr>
          <a:xfrm>
            <a:off x="698302" y="4449306"/>
            <a:ext cx="36087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Doctrine and Covenants 88:118</a:t>
            </a:r>
          </a:p>
        </p:txBody>
      </p:sp>
      <p:sp>
        <p:nvSpPr>
          <p:cNvPr id="10" name="Rectángulo 9">
            <a:extLst>
              <a:ext uri="{FF2B5EF4-FFF2-40B4-BE49-F238E27FC236}">
                <a16:creationId xmlns:a16="http://schemas.microsoft.com/office/drawing/2014/main" id="{A865AD40-F00F-4560-8C51-01DEDDF9D690}"/>
              </a:ext>
            </a:extLst>
          </p:cNvPr>
          <p:cNvSpPr/>
          <p:nvPr/>
        </p:nvSpPr>
        <p:spPr>
          <a:xfrm>
            <a:off x="698302" y="4818638"/>
            <a:ext cx="9922804"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as all have not faith, seek ye diligently and teach one another words of wisdom; yea, seek ye out of the best books words of wisdom; seek learning, even by study and also by faith.</a:t>
            </a:r>
          </a:p>
        </p:txBody>
      </p:sp>
      <p:sp>
        <p:nvSpPr>
          <p:cNvPr id="11" name="Rectángulo 10">
            <a:extLst>
              <a:ext uri="{FF2B5EF4-FFF2-40B4-BE49-F238E27FC236}">
                <a16:creationId xmlns:a16="http://schemas.microsoft.com/office/drawing/2014/main" id="{C006E71C-AAC2-4ADF-A73E-E622FA7DAE90}"/>
              </a:ext>
            </a:extLst>
          </p:cNvPr>
          <p:cNvSpPr/>
          <p:nvPr/>
        </p:nvSpPr>
        <p:spPr>
          <a:xfrm>
            <a:off x="698302" y="5686153"/>
            <a:ext cx="34163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are we to seek learning?</a:t>
            </a:r>
          </a:p>
        </p:txBody>
      </p:sp>
    </p:spTree>
    <p:extLst>
      <p:ext uri="{BB962C8B-B14F-4D97-AF65-F5344CB8AC3E}">
        <p14:creationId xmlns:p14="http://schemas.microsoft.com/office/powerpoint/2010/main" val="28355927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1" presetClass="path" presetSubtype="0" accel="50000" decel="50000" fill="hold" grpId="0" nodeType="click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6" dur="1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plus(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500"/>
                                        <p:tgtEl>
                                          <p:spTgt spid="1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500" fill="hold"/>
                                        <p:tgtEl>
                                          <p:spTgt spid="11"/>
                                        </p:tgtEl>
                                        <p:attrNameLst>
                                          <p:attrName>ppt_x</p:attrName>
                                        </p:attrNameLst>
                                      </p:cBhvr>
                                      <p:tavLst>
                                        <p:tav tm="0">
                                          <p:val>
                                            <p:strVal val="1+#ppt_w/2"/>
                                          </p:val>
                                        </p:tav>
                                        <p:tav tm="100000">
                                          <p:val>
                                            <p:strVal val="#ppt_x"/>
                                          </p:val>
                                        </p:tav>
                                      </p:tavLst>
                                    </p:anim>
                                    <p:anim calcmode="lin" valueType="num">
                                      <p:cBhvr additive="base">
                                        <p:cTn id="45"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6" grpId="0" animBg="1"/>
      <p:bldP spid="14" grpId="0" animBg="1"/>
      <p:bldP spid="13" grpId="0" animBg="1"/>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superiores redondeadas 8">
            <a:extLst>
              <a:ext uri="{FF2B5EF4-FFF2-40B4-BE49-F238E27FC236}">
                <a16:creationId xmlns:a16="http://schemas.microsoft.com/office/drawing/2014/main" id="{12AB008D-E38A-49CF-9DA5-C61AEE6218D2}"/>
              </a:ext>
            </a:extLst>
          </p:cNvPr>
          <p:cNvSpPr/>
          <p:nvPr/>
        </p:nvSpPr>
        <p:spPr>
          <a:xfrm rot="10800000">
            <a:off x="2319416" y="1390436"/>
            <a:ext cx="7595962" cy="2947928"/>
          </a:xfrm>
          <a:prstGeom prst="round2Same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2" name="Rectángulo 1">
            <a:extLst>
              <a:ext uri="{FF2B5EF4-FFF2-40B4-BE49-F238E27FC236}">
                <a16:creationId xmlns:a16="http://schemas.microsoft.com/office/drawing/2014/main" id="{E4D7BFAF-05F8-4B94-9644-755203FCE087}"/>
              </a:ext>
            </a:extLst>
          </p:cNvPr>
          <p:cNvSpPr/>
          <p:nvPr/>
        </p:nvSpPr>
        <p:spPr>
          <a:xfrm>
            <a:off x="2276621" y="1566875"/>
            <a:ext cx="7638757" cy="2677656"/>
          </a:xfrm>
          <a:prstGeom prst="rect">
            <a:avLst/>
          </a:prstGeom>
        </p:spPr>
        <p:txBody>
          <a:bodyPr wrap="square">
            <a:spAutoFit/>
          </a:bodyPr>
          <a:lstStyle/>
          <a:p>
            <a:pPr algn="ctr"/>
            <a:r>
              <a:rPr lang="en-US" sz="2400" dirty="0">
                <a:solidFill>
                  <a:schemeClr val="bg1"/>
                </a:solidFill>
                <a:latin typeface="ZoramldsLat-Light"/>
              </a:rPr>
              <a:t>“A teacher can explain, demonstrate, persuade, and testify, and do so with great spiritual power and effectiveness. Ultimately, however, the content of a message and the witness of the Holy Ghost penetrate into the heart only if a receiver allows them to enter. Learning by faith opens the pathway </a:t>
            </a:r>
            <a:r>
              <a:rPr lang="en-US" sz="2400" i="1" dirty="0">
                <a:solidFill>
                  <a:schemeClr val="bg1"/>
                </a:solidFill>
                <a:latin typeface="ZoramldsLat-LightItalic"/>
              </a:rPr>
              <a:t>into</a:t>
            </a:r>
            <a:r>
              <a:rPr lang="en-US" sz="2400" dirty="0">
                <a:solidFill>
                  <a:schemeClr val="bg1"/>
                </a:solidFill>
                <a:latin typeface="ZoramldsLat-Light"/>
              </a:rPr>
              <a:t> the heart” (“Seek Learning by Faith,”</a:t>
            </a:r>
            <a:r>
              <a:rPr lang="en-US" sz="2400" i="1" dirty="0">
                <a:solidFill>
                  <a:schemeClr val="bg1"/>
                </a:solidFill>
                <a:latin typeface="ZoramldsLat-LightItalic"/>
              </a:rPr>
              <a:t> Ensign,</a:t>
            </a:r>
            <a:r>
              <a:rPr lang="en-US" sz="2400" dirty="0">
                <a:solidFill>
                  <a:schemeClr val="bg1"/>
                </a:solidFill>
                <a:latin typeface="ZoramldsLat-Light"/>
              </a:rPr>
              <a:t> Sept. 2007, 61).</a:t>
            </a:r>
            <a:endParaRPr lang="en-US" sz="2400" dirty="0">
              <a:solidFill>
                <a:schemeClr val="bg1"/>
              </a:solidFill>
            </a:endParaRPr>
          </a:p>
        </p:txBody>
      </p:sp>
      <p:sp>
        <p:nvSpPr>
          <p:cNvPr id="4" name="Rectángulo 3">
            <a:extLst>
              <a:ext uri="{FF2B5EF4-FFF2-40B4-BE49-F238E27FC236}">
                <a16:creationId xmlns:a16="http://schemas.microsoft.com/office/drawing/2014/main" id="{768FE7C0-F083-496A-B02A-D16BB901146A}"/>
              </a:ext>
            </a:extLst>
          </p:cNvPr>
          <p:cNvSpPr/>
          <p:nvPr/>
        </p:nvSpPr>
        <p:spPr>
          <a:xfrm>
            <a:off x="1113182" y="968273"/>
            <a:ext cx="6413166"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David A. Bednar of the Quorum of the Twelve Apostles.</a:t>
            </a:r>
          </a:p>
        </p:txBody>
      </p:sp>
      <p:sp>
        <p:nvSpPr>
          <p:cNvPr id="5" name="Rectángulo 4">
            <a:extLst>
              <a:ext uri="{FF2B5EF4-FFF2-40B4-BE49-F238E27FC236}">
                <a16:creationId xmlns:a16="http://schemas.microsoft.com/office/drawing/2014/main" id="{F52CCF18-1486-41D6-8581-A36F7335AA07}"/>
              </a:ext>
            </a:extLst>
          </p:cNvPr>
          <p:cNvSpPr/>
          <p:nvPr/>
        </p:nvSpPr>
        <p:spPr>
          <a:xfrm>
            <a:off x="1271764" y="4373933"/>
            <a:ext cx="94196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about what can happen if we seek to learn by faith?</a:t>
            </a:r>
          </a:p>
        </p:txBody>
      </p:sp>
      <p:sp>
        <p:nvSpPr>
          <p:cNvPr id="6" name="Rectángulo 5">
            <a:extLst>
              <a:ext uri="{FF2B5EF4-FFF2-40B4-BE49-F238E27FC236}">
                <a16:creationId xmlns:a16="http://schemas.microsoft.com/office/drawing/2014/main" id="{B094B888-D83F-45F3-B582-F6FA8F97BF2A}"/>
              </a:ext>
            </a:extLst>
          </p:cNvPr>
          <p:cNvSpPr/>
          <p:nvPr/>
        </p:nvSpPr>
        <p:spPr>
          <a:xfrm>
            <a:off x="1271763" y="4771401"/>
            <a:ext cx="9546291"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to learn by faith, then we invite the Holy Ghost into our hearts to teach and testify of truth.</a:t>
            </a:r>
          </a:p>
        </p:txBody>
      </p:sp>
      <p:sp>
        <p:nvSpPr>
          <p:cNvPr id="7" name="Rectángulo 6">
            <a:extLst>
              <a:ext uri="{FF2B5EF4-FFF2-40B4-BE49-F238E27FC236}">
                <a16:creationId xmlns:a16="http://schemas.microsoft.com/office/drawing/2014/main" id="{41AA96D4-BF67-48D6-8074-48BD11488575}"/>
              </a:ext>
            </a:extLst>
          </p:cNvPr>
          <p:cNvSpPr/>
          <p:nvPr/>
        </p:nvSpPr>
        <p:spPr>
          <a:xfrm>
            <a:off x="1271763" y="5520395"/>
            <a:ext cx="51090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learn by faith?</a:t>
            </a:r>
          </a:p>
        </p:txBody>
      </p:sp>
      <p:sp>
        <p:nvSpPr>
          <p:cNvPr id="8" name="Rectángulo 7">
            <a:extLst>
              <a:ext uri="{FF2B5EF4-FFF2-40B4-BE49-F238E27FC236}">
                <a16:creationId xmlns:a16="http://schemas.microsoft.com/office/drawing/2014/main" id="{1CC49EA2-7D99-4575-8F7C-4EFF1DB6D55F}"/>
              </a:ext>
            </a:extLst>
          </p:cNvPr>
          <p:cNvSpPr/>
          <p:nvPr/>
        </p:nvSpPr>
        <p:spPr>
          <a:xfrm>
            <a:off x="4319765" y="6161147"/>
            <a:ext cx="68788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prepared do you feel to try out for a soccer team? Why?</a:t>
            </a:r>
          </a:p>
        </p:txBody>
      </p:sp>
    </p:spTree>
    <p:extLst>
      <p:ext uri="{BB962C8B-B14F-4D97-AF65-F5344CB8AC3E}">
        <p14:creationId xmlns:p14="http://schemas.microsoft.com/office/powerpoint/2010/main" val="3459715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style.rotation</p:attrName>
                                        </p:attrNameLst>
                                      </p:cBhvr>
                                      <p:tavLst>
                                        <p:tav tm="0">
                                          <p:val>
                                            <p:fltVal val="720"/>
                                          </p:val>
                                        </p:tav>
                                        <p:tav tm="100000">
                                          <p:val>
                                            <p:fltVal val="0"/>
                                          </p:val>
                                        </p:tav>
                                      </p:tavLst>
                                    </p:anim>
                                    <p:anim calcmode="lin" valueType="num">
                                      <p:cBhvr>
                                        <p:cTn id="35" dur="2000" fill="hold"/>
                                        <p:tgtEl>
                                          <p:spTgt spid="7"/>
                                        </p:tgtEl>
                                        <p:attrNameLst>
                                          <p:attrName>ppt_h</p:attrName>
                                        </p:attrNameLst>
                                      </p:cBhvr>
                                      <p:tavLst>
                                        <p:tav tm="0">
                                          <p:val>
                                            <p:fltVal val="0"/>
                                          </p:val>
                                        </p:tav>
                                        <p:tav tm="100000">
                                          <p:val>
                                            <p:strVal val="#ppt_h"/>
                                          </p:val>
                                        </p:tav>
                                      </p:tavLst>
                                    </p:anim>
                                    <p:anim calcmode="lin" valueType="num">
                                      <p:cBhvr>
                                        <p:cTn id="36"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5" grpId="0"/>
      <p:bldP spid="6" grpId="0" build="p"/>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redondeadas 5">
            <a:extLst>
              <a:ext uri="{FF2B5EF4-FFF2-40B4-BE49-F238E27FC236}">
                <a16:creationId xmlns:a16="http://schemas.microsoft.com/office/drawing/2014/main" id="{9C6078B1-6412-4D04-846D-48F72D7783A4}"/>
              </a:ext>
            </a:extLst>
          </p:cNvPr>
          <p:cNvSpPr/>
          <p:nvPr/>
        </p:nvSpPr>
        <p:spPr>
          <a:xfrm>
            <a:off x="2841674" y="1337605"/>
            <a:ext cx="7441809" cy="4093428"/>
          </a:xfrm>
          <a:prstGeom prst="round2SameRect">
            <a:avLst>
              <a:gd name="adj1" fmla="val 13918"/>
              <a:gd name="adj2" fmla="val 0"/>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4" name="Rectángulo 3">
            <a:extLst>
              <a:ext uri="{FF2B5EF4-FFF2-40B4-BE49-F238E27FC236}">
                <a16:creationId xmlns:a16="http://schemas.microsoft.com/office/drawing/2014/main" id="{F1EDFA92-870D-469D-BE06-0FEADDDB1D83}"/>
              </a:ext>
            </a:extLst>
          </p:cNvPr>
          <p:cNvSpPr/>
          <p:nvPr/>
        </p:nvSpPr>
        <p:spPr>
          <a:xfrm>
            <a:off x="1113182" y="968273"/>
            <a:ext cx="6413166"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David A. Bednar of the Quorum of the Twelve Apostles.</a:t>
            </a:r>
          </a:p>
        </p:txBody>
      </p:sp>
      <p:sp>
        <p:nvSpPr>
          <p:cNvPr id="2" name="Rectángulo 1">
            <a:extLst>
              <a:ext uri="{FF2B5EF4-FFF2-40B4-BE49-F238E27FC236}">
                <a16:creationId xmlns:a16="http://schemas.microsoft.com/office/drawing/2014/main" id="{772CA9D5-1E8F-428D-831C-EB2FD5C8F5FA}"/>
              </a:ext>
            </a:extLst>
          </p:cNvPr>
          <p:cNvSpPr/>
          <p:nvPr/>
        </p:nvSpPr>
        <p:spPr>
          <a:xfrm>
            <a:off x="3047999" y="1382286"/>
            <a:ext cx="6982265" cy="4093428"/>
          </a:xfrm>
          <a:prstGeom prst="rect">
            <a:avLst/>
          </a:prstGeom>
        </p:spPr>
        <p:txBody>
          <a:bodyPr wrap="square">
            <a:spAutoFit/>
          </a:bodyPr>
          <a:lstStyle/>
          <a:p>
            <a:pPr algn="ctr" fontAlgn="base"/>
            <a:r>
              <a:rPr lang="en-US" sz="2000" i="1" dirty="0">
                <a:solidFill>
                  <a:schemeClr val="accent5">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“A learner exercising agency by acting in accordance with correct principles opens his or her heart to the Holy Ghost and invites His teaching, testifying power, and confirming witness. Learning by faith requires spiritual, mental, and physical exertion and not just passive reception. It is in the sincerity and consistency of our faith-inspired action that we indicate to our Heavenly Father and His Son, Jesus Christ, our willingness to learn and receive instruction from the Holy Ghost. …</a:t>
            </a:r>
          </a:p>
          <a:p>
            <a:pPr algn="ctr" fontAlgn="base"/>
            <a:r>
              <a:rPr lang="en-US" sz="2000" i="1" dirty="0">
                <a:solidFill>
                  <a:schemeClr val="accent5">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 Learning by faith cannot be transferred from an instructor to a student through a lecture, a demonstration, or an experiential exercise; rather, a student must exercise faith and act in order to obtain the knowledge for himself or herself” (“Seek Learning by Faith,” 64).</a:t>
            </a:r>
            <a:endParaRPr lang="en-US" sz="2000" b="0" i="1" dirty="0">
              <a:solidFill>
                <a:schemeClr val="accent5">
                  <a:lumMod val="5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sp>
        <p:nvSpPr>
          <p:cNvPr id="5" name="Rectángulo 4">
            <a:extLst>
              <a:ext uri="{FF2B5EF4-FFF2-40B4-BE49-F238E27FC236}">
                <a16:creationId xmlns:a16="http://schemas.microsoft.com/office/drawing/2014/main" id="{1A5E0815-2016-4768-833E-E03DAA4984CD}"/>
              </a:ext>
            </a:extLst>
          </p:cNvPr>
          <p:cNvSpPr/>
          <p:nvPr/>
        </p:nvSpPr>
        <p:spPr>
          <a:xfrm>
            <a:off x="1271764" y="5660380"/>
            <a:ext cx="98070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spiritual, mental, or physical efforts we can make to invite the Spirit to teach and testify to us of truth?</a:t>
            </a:r>
          </a:p>
        </p:txBody>
      </p:sp>
    </p:spTree>
    <p:extLst>
      <p:ext uri="{BB962C8B-B14F-4D97-AF65-F5344CB8AC3E}">
        <p14:creationId xmlns:p14="http://schemas.microsoft.com/office/powerpoint/2010/main" val="15093110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F82313-2ED9-46F3-B6CB-4671ABFA8F33}"/>
              </a:ext>
            </a:extLst>
          </p:cNvPr>
          <p:cNvSpPr/>
          <p:nvPr/>
        </p:nvSpPr>
        <p:spPr>
          <a:xfrm>
            <a:off x="1153505" y="3666753"/>
            <a:ext cx="1926881"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8B2E714B-9535-49D5-81A2-FF062D7D3FBF}"/>
              </a:ext>
            </a:extLst>
          </p:cNvPr>
          <p:cNvSpPr/>
          <p:nvPr/>
        </p:nvSpPr>
        <p:spPr>
          <a:xfrm>
            <a:off x="1115812" y="982944"/>
            <a:ext cx="3621504"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AD3F78F1-1BE5-4495-BCB4-2C335BB71856}"/>
              </a:ext>
            </a:extLst>
          </p:cNvPr>
          <p:cNvSpPr/>
          <p:nvPr/>
        </p:nvSpPr>
        <p:spPr>
          <a:xfrm>
            <a:off x="1153505" y="3976157"/>
            <a:ext cx="9634534" cy="111165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C5E2DF77-4AF6-43AF-8E16-EB21C25D942F}"/>
              </a:ext>
            </a:extLst>
          </p:cNvPr>
          <p:cNvSpPr/>
          <p:nvPr/>
        </p:nvSpPr>
        <p:spPr>
          <a:xfrm>
            <a:off x="1113181" y="1387733"/>
            <a:ext cx="9553885" cy="8771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2" name="Rectángulo 1">
            <a:extLst>
              <a:ext uri="{FF2B5EF4-FFF2-40B4-BE49-F238E27FC236}">
                <a16:creationId xmlns:a16="http://schemas.microsoft.com/office/drawing/2014/main" id="{82D7B33F-E543-4365-BF43-B933B7464FFB}"/>
              </a:ext>
            </a:extLst>
          </p:cNvPr>
          <p:cNvSpPr/>
          <p:nvPr/>
        </p:nvSpPr>
        <p:spPr>
          <a:xfrm>
            <a:off x="1115812" y="993448"/>
            <a:ext cx="36215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88:122</a:t>
            </a:r>
          </a:p>
        </p:txBody>
      </p:sp>
      <p:sp>
        <p:nvSpPr>
          <p:cNvPr id="4" name="Rectángulo 3">
            <a:extLst>
              <a:ext uri="{FF2B5EF4-FFF2-40B4-BE49-F238E27FC236}">
                <a16:creationId xmlns:a16="http://schemas.microsoft.com/office/drawing/2014/main" id="{FC89B0FC-25F2-4419-AE4E-0EEAB5AEE401}"/>
              </a:ext>
            </a:extLst>
          </p:cNvPr>
          <p:cNvSpPr/>
          <p:nvPr/>
        </p:nvSpPr>
        <p:spPr>
          <a:xfrm>
            <a:off x="1113181" y="1337605"/>
            <a:ext cx="9634535"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Appoint among yourselves a teacher, and let not all be spokesmen at once; but let one speak at a time and let all listen unto his sayings, that when all have spoken that all may be edified of all, and that every man may have an equal privilege.</a:t>
            </a:r>
          </a:p>
        </p:txBody>
      </p:sp>
      <p:sp>
        <p:nvSpPr>
          <p:cNvPr id="5" name="Rectángulo 4">
            <a:extLst>
              <a:ext uri="{FF2B5EF4-FFF2-40B4-BE49-F238E27FC236}">
                <a16:creationId xmlns:a16="http://schemas.microsoft.com/office/drawing/2014/main" id="{9D685EA1-C04F-4D7B-A49F-5ACC0F84B73A}"/>
              </a:ext>
            </a:extLst>
          </p:cNvPr>
          <p:cNvSpPr/>
          <p:nvPr/>
        </p:nvSpPr>
        <p:spPr>
          <a:xfrm>
            <a:off x="1113183" y="2265274"/>
            <a:ext cx="9634534"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are some attitudes or behaviors that can prevent the Spirit from teaching us truth in a seminary class?</a:t>
            </a:r>
          </a:p>
        </p:txBody>
      </p:sp>
      <p:sp>
        <p:nvSpPr>
          <p:cNvPr id="6" name="Rectángulo 5">
            <a:extLst>
              <a:ext uri="{FF2B5EF4-FFF2-40B4-BE49-F238E27FC236}">
                <a16:creationId xmlns:a16="http://schemas.microsoft.com/office/drawing/2014/main" id="{81AC8196-4F95-41ED-A1D0-DAE265D45221}"/>
              </a:ext>
            </a:extLst>
          </p:cNvPr>
          <p:cNvSpPr/>
          <p:nvPr/>
        </p:nvSpPr>
        <p:spPr>
          <a:xfrm>
            <a:off x="1113183" y="2911605"/>
            <a:ext cx="9634534" cy="584775"/>
          </a:xfrm>
          <a:prstGeom prst="rect">
            <a:avLst/>
          </a:prstGeom>
        </p:spPr>
        <p:txBody>
          <a:bodyPr wrap="square">
            <a:spAutoFit/>
          </a:bodyPr>
          <a:lstStyle/>
          <a:p>
            <a:pPr algn="just"/>
            <a:r>
              <a:rPr lang="en-US" sz="1600" b="1" dirty="0">
                <a:solidFill>
                  <a:srgbClr val="212225"/>
                </a:solidFill>
                <a:latin typeface="Arial" panose="020B0604020202020204" pitchFamily="34" charset="0"/>
                <a:cs typeface="Arial" panose="020B0604020202020204" pitchFamily="34" charset="0"/>
              </a:rPr>
              <a:t>How would the seminary experience of a student who seeks to learn by faith be different from the experience of one who doesn’t?</a:t>
            </a:r>
            <a:endParaRPr lang="en-US" sz="16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B6253F0-C857-400C-93D3-6A8A922D9654}"/>
              </a:ext>
            </a:extLst>
          </p:cNvPr>
          <p:cNvSpPr/>
          <p:nvPr/>
        </p:nvSpPr>
        <p:spPr>
          <a:xfrm>
            <a:off x="1113181" y="3638620"/>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4:18-20</a:t>
            </a:r>
          </a:p>
        </p:txBody>
      </p:sp>
      <p:sp>
        <p:nvSpPr>
          <p:cNvPr id="8" name="Rectángulo 7">
            <a:extLst>
              <a:ext uri="{FF2B5EF4-FFF2-40B4-BE49-F238E27FC236}">
                <a16:creationId xmlns:a16="http://schemas.microsoft.com/office/drawing/2014/main" id="{37256198-D084-49DB-A390-5159BC0FBB56}"/>
              </a:ext>
            </a:extLst>
          </p:cNvPr>
          <p:cNvSpPr/>
          <p:nvPr/>
        </p:nvSpPr>
        <p:spPr>
          <a:xfrm>
            <a:off x="1113181" y="5324081"/>
            <a:ext cx="5175199"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Savior invite Peter and Andrew to do?</a:t>
            </a:r>
          </a:p>
        </p:txBody>
      </p:sp>
      <p:sp>
        <p:nvSpPr>
          <p:cNvPr id="9" name="Rectángulo 8">
            <a:extLst>
              <a:ext uri="{FF2B5EF4-FFF2-40B4-BE49-F238E27FC236}">
                <a16:creationId xmlns:a16="http://schemas.microsoft.com/office/drawing/2014/main" id="{E3E85D46-AA6F-4FE9-A28C-1E8BC3081B84}"/>
              </a:ext>
            </a:extLst>
          </p:cNvPr>
          <p:cNvSpPr/>
          <p:nvPr/>
        </p:nvSpPr>
        <p:spPr>
          <a:xfrm>
            <a:off x="1113181" y="5870769"/>
            <a:ext cx="6525576" cy="338554"/>
          </a:xfrm>
          <a:prstGeom prst="rect">
            <a:avLst/>
          </a:prstGeom>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How was their response an example of seeking to learn by faith?</a:t>
            </a:r>
          </a:p>
        </p:txBody>
      </p:sp>
      <p:sp>
        <p:nvSpPr>
          <p:cNvPr id="10" name="Rectángulo 9">
            <a:extLst>
              <a:ext uri="{FF2B5EF4-FFF2-40B4-BE49-F238E27FC236}">
                <a16:creationId xmlns:a16="http://schemas.microsoft.com/office/drawing/2014/main" id="{F20A9C17-0302-4DD7-9A5A-2DF0993BA6DF}"/>
              </a:ext>
            </a:extLst>
          </p:cNvPr>
          <p:cNvSpPr/>
          <p:nvPr/>
        </p:nvSpPr>
        <p:spPr>
          <a:xfrm>
            <a:off x="1089308" y="3915618"/>
            <a:ext cx="965840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 And Jesus, walking by the sea of Galilee, saw two brethren, Simon called Peter, and Andrew his brother, casting a net into the sea: for they were fishers.</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saith unto them, Follow me, and I will make you fishers of men.</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they straightway left their nets, and followed him.</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189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plus(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edge">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E734F13-D5B1-4802-9B0C-AB2AA83C1FF3}"/>
              </a:ext>
            </a:extLst>
          </p:cNvPr>
          <p:cNvSpPr/>
          <p:nvPr/>
        </p:nvSpPr>
        <p:spPr>
          <a:xfrm>
            <a:off x="1113180" y="4980999"/>
            <a:ext cx="59939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Peter’s response to the Savior’s question?</a:t>
            </a:r>
          </a:p>
        </p:txBody>
      </p:sp>
      <p:sp>
        <p:nvSpPr>
          <p:cNvPr id="6" name="Rectángulo 5">
            <a:extLst>
              <a:ext uri="{FF2B5EF4-FFF2-40B4-BE49-F238E27FC236}">
                <a16:creationId xmlns:a16="http://schemas.microsoft.com/office/drawing/2014/main" id="{A46CBCDA-CE40-4242-A7F9-E60E0BF77D62}"/>
              </a:ext>
            </a:extLst>
          </p:cNvPr>
          <p:cNvSpPr/>
          <p:nvPr/>
        </p:nvSpPr>
        <p:spPr>
          <a:xfrm>
            <a:off x="1113182" y="2433392"/>
            <a:ext cx="44037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Savior ask His disciples?</a:t>
            </a:r>
          </a:p>
        </p:txBody>
      </p:sp>
      <p:sp>
        <p:nvSpPr>
          <p:cNvPr id="7" name="Rectángulo 6">
            <a:extLst>
              <a:ext uri="{FF2B5EF4-FFF2-40B4-BE49-F238E27FC236}">
                <a16:creationId xmlns:a16="http://schemas.microsoft.com/office/drawing/2014/main" id="{A4E59BFF-042E-479A-94C8-74EF4F01CDF6}"/>
              </a:ext>
            </a:extLst>
          </p:cNvPr>
          <p:cNvSpPr/>
          <p:nvPr/>
        </p:nvSpPr>
        <p:spPr>
          <a:xfrm>
            <a:off x="8059904" y="2425545"/>
            <a:ext cx="2621230"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How did they answer?</a:t>
            </a:r>
            <a:endParaRPr lang="en-US" b="1"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EE5FF6DC-AACA-4D67-A2CD-E81578B88CC9}"/>
              </a:ext>
            </a:extLst>
          </p:cNvPr>
          <p:cNvSpPr/>
          <p:nvPr/>
        </p:nvSpPr>
        <p:spPr>
          <a:xfrm>
            <a:off x="1172316" y="3080391"/>
            <a:ext cx="2095445"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0EA1F35C-4823-4AA2-BBFD-F043CE6CBA7E}"/>
              </a:ext>
            </a:extLst>
          </p:cNvPr>
          <p:cNvSpPr/>
          <p:nvPr/>
        </p:nvSpPr>
        <p:spPr>
          <a:xfrm>
            <a:off x="1172316" y="3499340"/>
            <a:ext cx="9553885" cy="12429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2">
                    <a:lumMod val="10000"/>
                  </a:schemeClr>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3</a:t>
            </a:r>
          </a:p>
        </p:txBody>
      </p:sp>
      <p:sp>
        <p:nvSpPr>
          <p:cNvPr id="8" name="Rectángulo 7">
            <a:extLst>
              <a:ext uri="{FF2B5EF4-FFF2-40B4-BE49-F238E27FC236}">
                <a16:creationId xmlns:a16="http://schemas.microsoft.com/office/drawing/2014/main" id="{06318476-A2C0-40DE-A335-546E76575ED7}"/>
              </a:ext>
            </a:extLst>
          </p:cNvPr>
          <p:cNvSpPr/>
          <p:nvPr/>
        </p:nvSpPr>
        <p:spPr>
          <a:xfrm>
            <a:off x="1113181" y="3116950"/>
            <a:ext cx="21595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16:15-17 </a:t>
            </a:r>
          </a:p>
        </p:txBody>
      </p:sp>
      <p:sp>
        <p:nvSpPr>
          <p:cNvPr id="10" name="Rectángulo 9">
            <a:extLst>
              <a:ext uri="{FF2B5EF4-FFF2-40B4-BE49-F238E27FC236}">
                <a16:creationId xmlns:a16="http://schemas.microsoft.com/office/drawing/2014/main" id="{8CA3FDF5-B8C9-4717-935F-556CC224CAB2}"/>
              </a:ext>
            </a:extLst>
          </p:cNvPr>
          <p:cNvSpPr/>
          <p:nvPr/>
        </p:nvSpPr>
        <p:spPr>
          <a:xfrm>
            <a:off x="1113181" y="5589045"/>
            <a:ext cx="90014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explain about how Peter received his knowledge?</a:t>
            </a:r>
          </a:p>
        </p:txBody>
      </p:sp>
      <p:sp>
        <p:nvSpPr>
          <p:cNvPr id="11" name="Rectángulo 10">
            <a:extLst>
              <a:ext uri="{FF2B5EF4-FFF2-40B4-BE49-F238E27FC236}">
                <a16:creationId xmlns:a16="http://schemas.microsoft.com/office/drawing/2014/main" id="{E6914E27-58B5-4108-9D68-9374F00B1316}"/>
              </a:ext>
            </a:extLst>
          </p:cNvPr>
          <p:cNvSpPr/>
          <p:nvPr/>
        </p:nvSpPr>
        <p:spPr>
          <a:xfrm>
            <a:off x="1172316" y="6084668"/>
            <a:ext cx="950881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Peter’s experience an illustration of the truths we have identified in this lesson?</a:t>
            </a:r>
          </a:p>
        </p:txBody>
      </p:sp>
      <p:sp>
        <p:nvSpPr>
          <p:cNvPr id="12" name="Rectángulo 11">
            <a:extLst>
              <a:ext uri="{FF2B5EF4-FFF2-40B4-BE49-F238E27FC236}">
                <a16:creationId xmlns:a16="http://schemas.microsoft.com/office/drawing/2014/main" id="{90AFCA8A-719A-4B95-9125-83F9B30A346A}"/>
              </a:ext>
            </a:extLst>
          </p:cNvPr>
          <p:cNvSpPr/>
          <p:nvPr/>
        </p:nvSpPr>
        <p:spPr>
          <a:xfrm>
            <a:off x="1149782" y="3499070"/>
            <a:ext cx="955388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He saith unto them, But whom say ye that I am?</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Simon Peter answered and said, Thou art the Christ, the Son of the living God.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Jesus answered and said unto him, Blessed art thou, Simon Bar-</a:t>
            </a:r>
            <a:r>
              <a:rPr lang="en-US" dirty="0" err="1">
                <a:solidFill>
                  <a:schemeClr val="bg1"/>
                </a:solidFill>
                <a:latin typeface="Arial" panose="020B0604020202020204" pitchFamily="34" charset="0"/>
                <a:cs typeface="Arial" panose="020B0604020202020204" pitchFamily="34" charset="0"/>
              </a:rPr>
              <a:t>jona</a:t>
            </a:r>
            <a:r>
              <a:rPr lang="en-US" dirty="0">
                <a:solidFill>
                  <a:schemeClr val="bg1"/>
                </a:solidFill>
                <a:latin typeface="Arial" panose="020B0604020202020204" pitchFamily="34" charset="0"/>
                <a:cs typeface="Arial" panose="020B0604020202020204" pitchFamily="34" charset="0"/>
              </a:rPr>
              <a:t>: for flesh and blood hath not revealed it unto thee, but my Father which is in heaven.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F80F514C-16DD-47F7-B29C-498E122046F2}"/>
              </a:ext>
            </a:extLst>
          </p:cNvPr>
          <p:cNvSpPr/>
          <p:nvPr/>
        </p:nvSpPr>
        <p:spPr>
          <a:xfrm>
            <a:off x="1113180" y="783606"/>
            <a:ext cx="2095445"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7131705D-F6A8-40BE-8C78-364D4DF9C376}"/>
              </a:ext>
            </a:extLst>
          </p:cNvPr>
          <p:cNvSpPr/>
          <p:nvPr/>
        </p:nvSpPr>
        <p:spPr>
          <a:xfrm>
            <a:off x="1113181" y="1152939"/>
            <a:ext cx="9553885" cy="11541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B3434D4-8427-44DC-B474-15553E9B086F}"/>
              </a:ext>
            </a:extLst>
          </p:cNvPr>
          <p:cNvSpPr/>
          <p:nvPr/>
        </p:nvSpPr>
        <p:spPr>
          <a:xfrm>
            <a:off x="1113182" y="783607"/>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16:13-14</a:t>
            </a:r>
          </a:p>
        </p:txBody>
      </p:sp>
      <p:sp>
        <p:nvSpPr>
          <p:cNvPr id="4" name="Rectángulo 3">
            <a:extLst>
              <a:ext uri="{FF2B5EF4-FFF2-40B4-BE49-F238E27FC236}">
                <a16:creationId xmlns:a16="http://schemas.microsoft.com/office/drawing/2014/main" id="{91116B69-E8A9-43B4-AA34-D860FCF34F9B}"/>
              </a:ext>
            </a:extLst>
          </p:cNvPr>
          <p:cNvSpPr/>
          <p:nvPr/>
        </p:nvSpPr>
        <p:spPr>
          <a:xfrm>
            <a:off x="1113182" y="1152939"/>
            <a:ext cx="949385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When Jesus came into the coasts of Cæsarea Philippi, he asked his disciples, saying, Whom do men say that I the Son of man am?</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they said, Some say that thou art John the Baptist: some, Elias; and others, Jeremias, or one of the prophets.</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6791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1500" fill="hold"/>
                                        <p:tgtEl>
                                          <p:spTgt spid="10"/>
                                        </p:tgtEl>
                                        <p:attrNameLst>
                                          <p:attrName>ppt_x</p:attrName>
                                        </p:attrNameLst>
                                      </p:cBhvr>
                                      <p:tavLst>
                                        <p:tav tm="0">
                                          <p:val>
                                            <p:strVal val="1+#ppt_w/2"/>
                                          </p:val>
                                        </p:tav>
                                        <p:tav tm="100000">
                                          <p:val>
                                            <p:strVal val="#ppt_x"/>
                                          </p:val>
                                        </p:tav>
                                      </p:tavLst>
                                    </p:anim>
                                    <p:anim calcmode="lin" valueType="num">
                                      <p:cBhvr additive="base">
                                        <p:cTn id="54"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16" grpId="0" animBg="1"/>
      <p:bldP spid="14" grpId="0" animBg="1"/>
      <p:bldP spid="8"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593</Words>
  <Application>Microsoft Office PowerPoint</Application>
  <PresentationFormat>Panorámica</PresentationFormat>
  <Paragraphs>66</Paragraphs>
  <Slides>11</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Arial</vt:lpstr>
      <vt:lpstr>Bahnschrift SemiBold</vt:lpstr>
      <vt:lpstr>Calibri</vt:lpstr>
      <vt:lpstr>Century Gothic</vt:lpstr>
      <vt:lpstr>Dubai</vt:lpstr>
      <vt:lpstr>MV Boli</vt:lpstr>
      <vt:lpstr>Rockwell</vt:lpstr>
      <vt:lpstr>Wingdings 3</vt:lpstr>
      <vt:lpstr>ZoramldsLat-Bold</vt:lpstr>
      <vt:lpstr>ZoramldsLat-Light</vt:lpstr>
      <vt:lpstr>ZoramldsLat-LightItalic</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5382</cp:revision>
  <dcterms:created xsi:type="dcterms:W3CDTF">2018-08-29T04:26:39Z</dcterms:created>
  <dcterms:modified xsi:type="dcterms:W3CDTF">2019-06-24T21:44:54Z</dcterms:modified>
</cp:coreProperties>
</file>