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7"/>
  </p:notesMasterIdLst>
  <p:sldIdLst>
    <p:sldId id="296" r:id="rId2"/>
    <p:sldId id="498"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B9DF63"/>
    <a:srgbClr val="FF6600"/>
    <a:srgbClr val="E97159"/>
    <a:srgbClr val="59C7E9"/>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9R5VwxvUUv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643807"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rot="20112867">
            <a:off x="7043530" y="3059666"/>
            <a:ext cx="3935897" cy="830997"/>
          </a:xfrm>
          <a:prstGeom prst="rect">
            <a:avLst/>
          </a:prstGeom>
          <a:noFill/>
        </p:spPr>
        <p:txBody>
          <a:bodyPr wrap="square" rtlCol="0">
            <a:spAutoFit/>
          </a:bodyPr>
          <a:lstStyle/>
          <a:p>
            <a:pPr algn="ctr"/>
            <a:r>
              <a:rPr lang="en-US" sz="48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ea typeface="Microsoft JhengHei" panose="020B0604030504040204" pitchFamily="34" charset="-12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ACDDF40-746D-438B-9497-59C7FC1309BC}"/>
              </a:ext>
            </a:extLst>
          </p:cNvPr>
          <p:cNvSpPr/>
          <p:nvPr/>
        </p:nvSpPr>
        <p:spPr>
          <a:xfrm>
            <a:off x="1020418" y="2019157"/>
            <a:ext cx="2095444" cy="6251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AC3D6B7D-45ED-4716-8B3D-EFE45A1217BF}"/>
              </a:ext>
            </a:extLst>
          </p:cNvPr>
          <p:cNvSpPr/>
          <p:nvPr/>
        </p:nvSpPr>
        <p:spPr>
          <a:xfrm>
            <a:off x="1020417" y="2337894"/>
            <a:ext cx="6096000" cy="2534727"/>
          </a:xfrm>
          <a:prstGeom prst="roundRect">
            <a:avLst>
              <a:gd name="adj" fmla="val 105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98B14473-015D-422E-B8B9-4A40C9CD9033}"/>
              </a:ext>
            </a:extLst>
          </p:cNvPr>
          <p:cNvSpPr/>
          <p:nvPr/>
        </p:nvSpPr>
        <p:spPr>
          <a:xfrm>
            <a:off x="993913" y="985487"/>
            <a:ext cx="9925878" cy="369332"/>
          </a:xfrm>
          <a:prstGeom prst="rect">
            <a:avLst/>
          </a:prstGeom>
        </p:spPr>
        <p:txBody>
          <a:bodyPr wrap="square">
            <a:spAutoFit/>
          </a:bodyPr>
          <a:lstStyle/>
          <a:p>
            <a:r>
              <a:rPr lang="en-US" b="1" i="1" dirty="0">
                <a:solidFill>
                  <a:srgbClr val="00B05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I heard that your church claims to be the only true church of Jesus Christ. Is that what you believe?</a:t>
            </a:r>
          </a:p>
        </p:txBody>
      </p:sp>
      <p:sp>
        <p:nvSpPr>
          <p:cNvPr id="4" name="Rectángulo 3">
            <a:extLst>
              <a:ext uri="{FF2B5EF4-FFF2-40B4-BE49-F238E27FC236}">
                <a16:creationId xmlns:a16="http://schemas.microsoft.com/office/drawing/2014/main" id="{B986734C-6E26-4146-89C5-81A774F671AE}"/>
              </a:ext>
            </a:extLst>
          </p:cNvPr>
          <p:cNvSpPr/>
          <p:nvPr/>
        </p:nvSpPr>
        <p:spPr>
          <a:xfrm>
            <a:off x="993913" y="1502322"/>
            <a:ext cx="9621078" cy="369332"/>
          </a:xfrm>
          <a:prstGeom prst="rect">
            <a:avLst/>
          </a:prstGeom>
        </p:spPr>
        <p:txBody>
          <a:bodyPr wrap="square">
            <a:spAutoFit/>
          </a:bodyPr>
          <a:lstStyle/>
          <a:p>
            <a:pPr algn="just"/>
            <a:r>
              <a:rPr lang="en-US" b="1" i="1" dirty="0">
                <a:solidFill>
                  <a:srgbClr val="00B050"/>
                </a:solidFill>
                <a:effectLst>
                  <a:outerShdw blurRad="38100" dist="38100" dir="2700000" algn="tl">
                    <a:srgbClr val="000000">
                      <a:alpha val="43137"/>
                    </a:srgbClr>
                  </a:outerShdw>
                </a:effectLst>
                <a:latin typeface="McKayldsLat-Regular"/>
              </a:rPr>
              <a:t>My church also believes in Jesus Christ, so why do you think that your church is the only true one?</a:t>
            </a:r>
            <a:endParaRPr lang="en-US" b="1" i="1" dirty="0">
              <a:solidFill>
                <a:srgbClr val="00B050"/>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id="{94DA710D-B975-423E-851F-2AB03150C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005" y="2019157"/>
            <a:ext cx="3267986" cy="4539437"/>
          </a:xfrm>
          <a:prstGeom prst="rect">
            <a:avLst/>
          </a:prstGeom>
        </p:spPr>
      </p:pic>
      <p:sp>
        <p:nvSpPr>
          <p:cNvPr id="7" name="Rectángulo 6">
            <a:extLst>
              <a:ext uri="{FF2B5EF4-FFF2-40B4-BE49-F238E27FC236}">
                <a16:creationId xmlns:a16="http://schemas.microsoft.com/office/drawing/2014/main" id="{8503A1E0-1645-42E4-B251-2D956B03B1EF}"/>
              </a:ext>
            </a:extLst>
          </p:cNvPr>
          <p:cNvSpPr/>
          <p:nvPr/>
        </p:nvSpPr>
        <p:spPr>
          <a:xfrm>
            <a:off x="1020417" y="2019157"/>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16:18-20</a:t>
            </a:r>
          </a:p>
        </p:txBody>
      </p:sp>
      <p:sp>
        <p:nvSpPr>
          <p:cNvPr id="8" name="Rectángulo 7">
            <a:extLst>
              <a:ext uri="{FF2B5EF4-FFF2-40B4-BE49-F238E27FC236}">
                <a16:creationId xmlns:a16="http://schemas.microsoft.com/office/drawing/2014/main" id="{1AC5FBB4-19B1-4C7E-8459-3DB116A94201}"/>
              </a:ext>
            </a:extLst>
          </p:cNvPr>
          <p:cNvSpPr/>
          <p:nvPr/>
        </p:nvSpPr>
        <p:spPr>
          <a:xfrm>
            <a:off x="1020417" y="2287298"/>
            <a:ext cx="6096000" cy="2585323"/>
          </a:xfrm>
          <a:prstGeom prst="rect">
            <a:avLst/>
          </a:prstGeom>
        </p:spPr>
        <p:txBody>
          <a:bodyPr>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I say also unto thee, That thou art Peter, and upon this rock I will build my church; and the gates of hell shall not prevail against it.</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I will give unto thee the keys of the kingdom of heaven: and whatsoever thou shalt bind on earth shall be bound in heaven: and whatsoever thou shalt loose on earth shall be loosed in heaven.</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Then charged he his disciples that they should tell no man that he was Jesus the Christ.</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0DE4A6C9-C7F4-43FF-BB3E-0749FED1ED7F}"/>
              </a:ext>
            </a:extLst>
          </p:cNvPr>
          <p:cNvSpPr/>
          <p:nvPr/>
        </p:nvSpPr>
        <p:spPr>
          <a:xfrm>
            <a:off x="1020417" y="4965099"/>
            <a:ext cx="6096000" cy="646331"/>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Savior meant when He said He would build His Church “upon this rock”?</a:t>
            </a:r>
          </a:p>
        </p:txBody>
      </p:sp>
    </p:spTree>
    <p:extLst>
      <p:ext uri="{BB962C8B-B14F-4D97-AF65-F5344CB8AC3E}">
        <p14:creationId xmlns:p14="http://schemas.microsoft.com/office/powerpoint/2010/main" val="4183229990"/>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1250"/>
                                        <p:tgtEl>
                                          <p:spTgt spid="1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125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1250"/>
                                        <p:tgtEl>
                                          <p:spTgt spid="7"/>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125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4" grpId="0" build="p"/>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diagonales redondeadas 8">
            <a:extLst>
              <a:ext uri="{FF2B5EF4-FFF2-40B4-BE49-F238E27FC236}">
                <a16:creationId xmlns:a16="http://schemas.microsoft.com/office/drawing/2014/main" id="{60BB2810-E0B2-46B3-97B6-68047A10EF56}"/>
              </a:ext>
            </a:extLst>
          </p:cNvPr>
          <p:cNvSpPr/>
          <p:nvPr/>
        </p:nvSpPr>
        <p:spPr>
          <a:xfrm>
            <a:off x="2598607" y="1470991"/>
            <a:ext cx="7128489" cy="2515511"/>
          </a:xfrm>
          <a:prstGeom prst="round2Diag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 </a:t>
            </a:r>
          </a:p>
        </p:txBody>
      </p:sp>
      <p:sp>
        <p:nvSpPr>
          <p:cNvPr id="2" name="Rectángulo 1">
            <a:extLst>
              <a:ext uri="{FF2B5EF4-FFF2-40B4-BE49-F238E27FC236}">
                <a16:creationId xmlns:a16="http://schemas.microsoft.com/office/drawing/2014/main" id="{6A48465D-545F-4E33-8CB6-B0AF995844CE}"/>
              </a:ext>
            </a:extLst>
          </p:cNvPr>
          <p:cNvSpPr/>
          <p:nvPr/>
        </p:nvSpPr>
        <p:spPr>
          <a:xfrm>
            <a:off x="1113182" y="968273"/>
            <a:ext cx="2290884" cy="369332"/>
          </a:xfrm>
          <a:prstGeom prst="rect">
            <a:avLst/>
          </a:prstGeom>
        </p:spPr>
        <p:txBody>
          <a:bodyPr wrap="none">
            <a:spAutoFit/>
          </a:bodyPr>
          <a:lstStyle/>
          <a:p>
            <a:r>
              <a:rPr lang="en-US" i="1" dirty="0">
                <a:solidFill>
                  <a:schemeClr val="accent5">
                    <a:lumMod val="50000"/>
                  </a:schemeClr>
                </a:solidFill>
                <a:effectLst>
                  <a:outerShdw blurRad="38100" dist="38100" dir="2700000" algn="tl">
                    <a:srgbClr val="000000">
                      <a:alpha val="43137"/>
                    </a:srgbClr>
                  </a:outerShdw>
                </a:effectLst>
                <a:latin typeface="McKayldsLat-Regular"/>
              </a:rPr>
              <a:t>Prophet Joseph Smith:</a:t>
            </a:r>
            <a:endParaRPr lang="en-US" i="1" dirty="0">
              <a:solidFill>
                <a:schemeClr val="accent5">
                  <a:lumMod val="50000"/>
                </a:schemeClr>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60702354-8588-4FAC-AF97-F0188852B45D}"/>
              </a:ext>
            </a:extLst>
          </p:cNvPr>
          <p:cNvSpPr/>
          <p:nvPr/>
        </p:nvSpPr>
        <p:spPr>
          <a:xfrm>
            <a:off x="2511287" y="1477114"/>
            <a:ext cx="7169426" cy="2554545"/>
          </a:xfrm>
          <a:prstGeom prst="rect">
            <a:avLst/>
          </a:prstGeom>
        </p:spPr>
        <p:txBody>
          <a:bodyPr wrap="square">
            <a:spAutoFit/>
          </a:bodyPr>
          <a:lstStyle/>
          <a:p>
            <a:pPr algn="ct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in His teachings says, ‘Upon this rock I will build my Church. …’ [Matthew 16:18.] What rock? Revelation” (</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Teachings of Presidents of the Church: Joseph Smith</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[2007], 195).</a:t>
            </a:r>
          </a:p>
          <a:p>
            <a:pPr algn="ct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Church of Jesus Christ of Latter-day Saints was founded upon direct revelation, as the true Church of God has ever been, according to the Scriptures (Amos 3:7, and Acts 1:2)” (</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Teachings: Joseph Smith,</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195).</a:t>
            </a:r>
          </a:p>
        </p:txBody>
      </p:sp>
      <p:sp>
        <p:nvSpPr>
          <p:cNvPr id="5" name="Rectángulo 4">
            <a:extLst>
              <a:ext uri="{FF2B5EF4-FFF2-40B4-BE49-F238E27FC236}">
                <a16:creationId xmlns:a16="http://schemas.microsoft.com/office/drawing/2014/main" id="{E17E9867-2013-49F2-99D0-992DDAE30E2A}"/>
              </a:ext>
            </a:extLst>
          </p:cNvPr>
          <p:cNvSpPr/>
          <p:nvPr/>
        </p:nvSpPr>
        <p:spPr>
          <a:xfrm>
            <a:off x="1113182" y="4171168"/>
            <a:ext cx="942229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would you summarize the Savior’s teaching about His Church recorded in verse 18?</a:t>
            </a:r>
          </a:p>
        </p:txBody>
      </p:sp>
      <p:sp>
        <p:nvSpPr>
          <p:cNvPr id="6" name="Rectángulo 5">
            <a:extLst>
              <a:ext uri="{FF2B5EF4-FFF2-40B4-BE49-F238E27FC236}">
                <a16:creationId xmlns:a16="http://schemas.microsoft.com/office/drawing/2014/main" id="{5B06F1FF-A093-41E9-9F31-B3CD1D7D7495}"/>
              </a:ext>
            </a:extLst>
          </p:cNvPr>
          <p:cNvSpPr/>
          <p:nvPr/>
        </p:nvSpPr>
        <p:spPr>
          <a:xfrm>
            <a:off x="2598607" y="4664620"/>
            <a:ext cx="6451446" cy="369332"/>
          </a:xfrm>
          <a:prstGeom prst="rect">
            <a:avLst/>
          </a:prstGeom>
        </p:spPr>
        <p:txBody>
          <a:bodyPr wrap="none">
            <a:spAutoFit/>
          </a:bodyPr>
          <a:lstStyle/>
          <a:p>
            <a:r>
              <a:rPr lang="en-US" b="1"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Christ’s Church is built upon revelation from God.</a:t>
            </a:r>
            <a:r>
              <a:rPr lang="en-US"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7" name="Rectángulo 6">
            <a:extLst>
              <a:ext uri="{FF2B5EF4-FFF2-40B4-BE49-F238E27FC236}">
                <a16:creationId xmlns:a16="http://schemas.microsoft.com/office/drawing/2014/main" id="{57D76B7E-ECF4-4B6E-A628-E9D07D44B2E7}"/>
              </a:ext>
            </a:extLst>
          </p:cNvPr>
          <p:cNvSpPr/>
          <p:nvPr/>
        </p:nvSpPr>
        <p:spPr>
          <a:xfrm>
            <a:off x="1113181" y="5173461"/>
            <a:ext cx="9422295"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can knowing that The Church of Jesus Christ of Latter-day Saints is built on revelation from God strengthen your testimony of the gospel?</a:t>
            </a:r>
          </a:p>
        </p:txBody>
      </p:sp>
      <p:sp>
        <p:nvSpPr>
          <p:cNvPr id="8" name="Rectángulo 7">
            <a:extLst>
              <a:ext uri="{FF2B5EF4-FFF2-40B4-BE49-F238E27FC236}">
                <a16:creationId xmlns:a16="http://schemas.microsoft.com/office/drawing/2014/main" id="{0A3E5C96-70AD-434B-8B11-79CE243F76DE}"/>
              </a:ext>
            </a:extLst>
          </p:cNvPr>
          <p:cNvSpPr/>
          <p:nvPr/>
        </p:nvSpPr>
        <p:spPr>
          <a:xfrm>
            <a:off x="1113181" y="5889727"/>
            <a:ext cx="4637808"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What did the Savior promise to give Peter?</a:t>
            </a:r>
          </a:p>
        </p:txBody>
      </p:sp>
    </p:spTree>
    <p:extLst>
      <p:ext uri="{BB962C8B-B14F-4D97-AF65-F5344CB8AC3E}">
        <p14:creationId xmlns:p14="http://schemas.microsoft.com/office/powerpoint/2010/main" val="245111420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1250"/>
                                        <p:tgtEl>
                                          <p:spTgt spid="9"/>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1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upRigh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style.rotation</p:attrName>
                                        </p:attrNameLst>
                                      </p:cBhvr>
                                      <p:tavLst>
                                        <p:tav tm="0">
                                          <p:val>
                                            <p:fltVal val="720"/>
                                          </p:val>
                                        </p:tav>
                                        <p:tav tm="100000">
                                          <p:val>
                                            <p:fltVal val="0"/>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superiores redondeadas 7">
            <a:extLst>
              <a:ext uri="{FF2B5EF4-FFF2-40B4-BE49-F238E27FC236}">
                <a16:creationId xmlns:a16="http://schemas.microsoft.com/office/drawing/2014/main" id="{953E28F6-1491-4302-A58A-010BD01782A6}"/>
              </a:ext>
            </a:extLst>
          </p:cNvPr>
          <p:cNvSpPr/>
          <p:nvPr/>
        </p:nvSpPr>
        <p:spPr>
          <a:xfrm>
            <a:off x="3101010" y="1439794"/>
            <a:ext cx="6096000" cy="2390719"/>
          </a:xfrm>
          <a:prstGeom prst="round2Same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AD41E26C-8F2E-401B-B31C-01CA415A3715}"/>
              </a:ext>
            </a:extLst>
          </p:cNvPr>
          <p:cNvSpPr/>
          <p:nvPr/>
        </p:nvSpPr>
        <p:spPr>
          <a:xfrm>
            <a:off x="1113182" y="968273"/>
            <a:ext cx="4926349" cy="369332"/>
          </a:xfrm>
          <a:prstGeom prst="rect">
            <a:avLst/>
          </a:prstGeom>
        </p:spPr>
        <p:txBody>
          <a:bodyPr wrap="none">
            <a:spAutoFit/>
          </a:bodyPr>
          <a:lstStyle/>
          <a:p>
            <a:r>
              <a:rPr lang="en-US" i="1"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President Dallin H. Oaks the First Presidency.</a:t>
            </a:r>
          </a:p>
        </p:txBody>
      </p:sp>
      <p:sp>
        <p:nvSpPr>
          <p:cNvPr id="4" name="Rectángulo 3">
            <a:extLst>
              <a:ext uri="{FF2B5EF4-FFF2-40B4-BE49-F238E27FC236}">
                <a16:creationId xmlns:a16="http://schemas.microsoft.com/office/drawing/2014/main" id="{324A23D3-5307-47BF-97D1-2C0A8E833B85}"/>
              </a:ext>
            </a:extLst>
          </p:cNvPr>
          <p:cNvSpPr/>
          <p:nvPr/>
        </p:nvSpPr>
        <p:spPr>
          <a:xfrm>
            <a:off x="3101010" y="1495685"/>
            <a:ext cx="6096000" cy="2308324"/>
          </a:xfrm>
          <a:prstGeom prst="rect">
            <a:avLst/>
          </a:prstGeom>
        </p:spPr>
        <p:txBody>
          <a:bodyPr>
            <a:spAutoFit/>
          </a:bodyPr>
          <a:lstStyle/>
          <a:p>
            <a:pPr algn="ctr"/>
            <a:r>
              <a:rPr lang="en-US"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“‘Priesthood keys are the authority God has given to priesthood [holders] to direct, control, and govern the use of His priesthood on earth’ [</a:t>
            </a:r>
            <a:r>
              <a:rPr lang="en-US"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Handbook 2: Administering the Church</a:t>
            </a:r>
            <a:r>
              <a:rPr lang="en-US"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(2010), 2.1.1]. Every act or ordinance performed in the Church is done under the direct or indirect authorization of one holding the keys for that function” (“The Keys and Authority of the Priesthood,”</a:t>
            </a:r>
            <a:r>
              <a:rPr lang="en-US"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Ensign</a:t>
            </a:r>
            <a:r>
              <a:rPr lang="en-US"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Liahona,</a:t>
            </a:r>
            <a:r>
              <a:rPr lang="en-US"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May 2014, 49).</a:t>
            </a:r>
          </a:p>
        </p:txBody>
      </p:sp>
      <p:sp>
        <p:nvSpPr>
          <p:cNvPr id="5" name="Rectángulo 4">
            <a:extLst>
              <a:ext uri="{FF2B5EF4-FFF2-40B4-BE49-F238E27FC236}">
                <a16:creationId xmlns:a16="http://schemas.microsoft.com/office/drawing/2014/main" id="{0AC4C8AA-EDD5-4BAB-9212-E867FDA198CF}"/>
              </a:ext>
            </a:extLst>
          </p:cNvPr>
          <p:cNvSpPr/>
          <p:nvPr/>
        </p:nvSpPr>
        <p:spPr>
          <a:xfrm>
            <a:off x="1113182" y="4064360"/>
            <a:ext cx="954156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Jesus say that Peter would be able to do because of the keys he would be given?</a:t>
            </a:r>
          </a:p>
        </p:txBody>
      </p:sp>
      <p:sp>
        <p:nvSpPr>
          <p:cNvPr id="6" name="Rectángulo 5">
            <a:extLst>
              <a:ext uri="{FF2B5EF4-FFF2-40B4-BE49-F238E27FC236}">
                <a16:creationId xmlns:a16="http://schemas.microsoft.com/office/drawing/2014/main" id="{448AE864-97DA-4939-A950-D0757DE1E182}"/>
              </a:ext>
            </a:extLst>
          </p:cNvPr>
          <p:cNvSpPr/>
          <p:nvPr/>
        </p:nvSpPr>
        <p:spPr>
          <a:xfrm>
            <a:off x="1113182" y="4497925"/>
            <a:ext cx="9422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why the Lord gives priesthood keys to His prophets and Apostles?</a:t>
            </a:r>
          </a:p>
        </p:txBody>
      </p:sp>
      <p:sp>
        <p:nvSpPr>
          <p:cNvPr id="7" name="Rectángulo 6">
            <a:extLst>
              <a:ext uri="{FF2B5EF4-FFF2-40B4-BE49-F238E27FC236}">
                <a16:creationId xmlns:a16="http://schemas.microsoft.com/office/drawing/2014/main" id="{A59C72E9-B0CC-478C-98A5-EBD3426D88A6}"/>
              </a:ext>
            </a:extLst>
          </p:cNvPr>
          <p:cNvSpPr/>
          <p:nvPr/>
        </p:nvSpPr>
        <p:spPr>
          <a:xfrm>
            <a:off x="1901686" y="5534331"/>
            <a:ext cx="7845288" cy="369332"/>
          </a:xfrm>
          <a:prstGeom prst="rect">
            <a:avLst/>
          </a:prstGeom>
        </p:spPr>
        <p:txBody>
          <a:bodyPr wrap="square">
            <a:spAutoFit/>
          </a:bodyPr>
          <a:lstStyle/>
          <a:p>
            <a:r>
              <a:rPr lang="en-US" i="1" dirty="0">
                <a:solidFill>
                  <a:srgbClr val="C00000"/>
                </a:solidFill>
                <a:effectLst>
                  <a:outerShdw blurRad="38100" dist="38100" dir="2700000" algn="tl">
                    <a:srgbClr val="000000">
                      <a:alpha val="43137"/>
                    </a:srgbClr>
                  </a:outerShdw>
                </a:effectLst>
                <a:latin typeface="McKayldsLat-Bold"/>
              </a:rPr>
              <a:t>Priesthood keys are necessary to administer the Lord’s Church upon the earth.</a:t>
            </a:r>
            <a:endParaRPr lang="en-US"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20519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00" decel="100000"/>
                                        <p:tgtEl>
                                          <p:spTgt spid="8"/>
                                        </p:tgtEl>
                                      </p:cBhvr>
                                    </p:animEffect>
                                    <p:anim calcmode="lin" valueType="num">
                                      <p:cBhvr>
                                        <p:cTn id="8" dur="1200" decel="100000" fill="hold"/>
                                        <p:tgtEl>
                                          <p:spTgt spid="8"/>
                                        </p:tgtEl>
                                        <p:attrNameLst>
                                          <p:attrName>style.rotation</p:attrName>
                                        </p:attrNameLst>
                                      </p:cBhvr>
                                      <p:tavLst>
                                        <p:tav tm="0">
                                          <p:val>
                                            <p:fltVal val="-90"/>
                                          </p:val>
                                        </p:tav>
                                        <p:tav tm="100000">
                                          <p:val>
                                            <p:fltVal val="0"/>
                                          </p:val>
                                        </p:tav>
                                      </p:tavLst>
                                    </p:anim>
                                    <p:anim calcmode="lin" valueType="num">
                                      <p:cBhvr>
                                        <p:cTn id="9" dur="1200" decel="100000" fill="hold"/>
                                        <p:tgtEl>
                                          <p:spTgt spid="8"/>
                                        </p:tgtEl>
                                        <p:attrNameLst>
                                          <p:attrName>ppt_x</p:attrName>
                                        </p:attrNameLst>
                                      </p:cBhvr>
                                      <p:tavLst>
                                        <p:tav tm="0">
                                          <p:val>
                                            <p:strVal val="#ppt_x+0.4"/>
                                          </p:val>
                                        </p:tav>
                                        <p:tav tm="100000">
                                          <p:val>
                                            <p:strVal val="#ppt_x-0.05"/>
                                          </p:val>
                                        </p:tav>
                                      </p:tavLst>
                                    </p:anim>
                                    <p:anim calcmode="lin" valueType="num">
                                      <p:cBhvr>
                                        <p:cTn id="10" dur="1200" decel="100000" fill="hold"/>
                                        <p:tgtEl>
                                          <p:spTgt spid="8"/>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8"/>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200" decel="100000"/>
                                        <p:tgtEl>
                                          <p:spTgt spid="4"/>
                                        </p:tgtEl>
                                      </p:cBhvr>
                                    </p:animEffect>
                                    <p:anim calcmode="lin" valueType="num">
                                      <p:cBhvr>
                                        <p:cTn id="16" dur="1200" decel="100000" fill="hold"/>
                                        <p:tgtEl>
                                          <p:spTgt spid="4"/>
                                        </p:tgtEl>
                                        <p:attrNameLst>
                                          <p:attrName>style.rotation</p:attrName>
                                        </p:attrNameLst>
                                      </p:cBhvr>
                                      <p:tavLst>
                                        <p:tav tm="0">
                                          <p:val>
                                            <p:fltVal val="-90"/>
                                          </p:val>
                                        </p:tav>
                                        <p:tav tm="100000">
                                          <p:val>
                                            <p:fltVal val="0"/>
                                          </p:val>
                                        </p:tav>
                                      </p:tavLst>
                                    </p:anim>
                                    <p:anim calcmode="lin" valueType="num">
                                      <p:cBhvr>
                                        <p:cTn id="17" dur="1200" decel="100000" fill="hold"/>
                                        <p:tgtEl>
                                          <p:spTgt spid="4"/>
                                        </p:tgtEl>
                                        <p:attrNameLst>
                                          <p:attrName>ppt_x</p:attrName>
                                        </p:attrNameLst>
                                      </p:cBhvr>
                                      <p:tavLst>
                                        <p:tav tm="0">
                                          <p:val>
                                            <p:strVal val="#ppt_x+0.4"/>
                                          </p:val>
                                        </p:tav>
                                        <p:tav tm="100000">
                                          <p:val>
                                            <p:strVal val="#ppt_x-0.05"/>
                                          </p:val>
                                        </p:tav>
                                      </p:tavLst>
                                    </p:anim>
                                    <p:anim calcmode="lin" valueType="num">
                                      <p:cBhvr>
                                        <p:cTn id="18" dur="1200" decel="100000" fill="hold"/>
                                        <p:tgtEl>
                                          <p:spTgt spid="4"/>
                                        </p:tgtEl>
                                        <p:attrNameLst>
                                          <p:attrName>ppt_y</p:attrName>
                                        </p:attrNameLst>
                                      </p:cBhvr>
                                      <p:tavLst>
                                        <p:tav tm="0">
                                          <p:val>
                                            <p:strVal val="#ppt_y-0.4"/>
                                          </p:val>
                                        </p:tav>
                                        <p:tav tm="100000">
                                          <p:val>
                                            <p:strVal val="#ppt_y+0.1"/>
                                          </p:val>
                                        </p:tav>
                                      </p:tavLst>
                                    </p:anim>
                                    <p:anim calcmode="lin" valueType="num">
                                      <p:cBhvr>
                                        <p:cTn id="19" dur="300" accel="100000" fill="hold">
                                          <p:stCondLst>
                                            <p:cond delay="1200"/>
                                          </p:stCondLst>
                                        </p:cTn>
                                        <p:tgtEl>
                                          <p:spTgt spid="4"/>
                                        </p:tgtEl>
                                        <p:attrNameLst>
                                          <p:attrName>ppt_x</p:attrName>
                                        </p:attrNameLst>
                                      </p:cBhvr>
                                      <p:tavLst>
                                        <p:tav tm="0">
                                          <p:val>
                                            <p:strVal val="#ppt_x-0.05"/>
                                          </p:val>
                                        </p:tav>
                                        <p:tav tm="100000">
                                          <p:val>
                                            <p:strVal val="#ppt_x"/>
                                          </p:val>
                                        </p:tav>
                                      </p:tavLst>
                                    </p:anim>
                                    <p:anim calcmode="lin" valueType="num">
                                      <p:cBhvr>
                                        <p:cTn id="20" dur="300" accel="100000" fill="hold">
                                          <p:stCondLst>
                                            <p:cond delay="12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ppt_w/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pic>
        <p:nvPicPr>
          <p:cNvPr id="1026" name="Picture 2" descr="Resultado de imagen para la primera presidencia lds">
            <a:extLst>
              <a:ext uri="{FF2B5EF4-FFF2-40B4-BE49-F238E27FC236}">
                <a16:creationId xmlns:a16="http://schemas.microsoft.com/office/drawing/2014/main" id="{2F66F8DE-B1D5-4E8A-BAF0-1DBB3E5D1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210" y="1470315"/>
            <a:ext cx="7615860" cy="46594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420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4" name="Rectángulo 3">
            <a:extLst>
              <a:ext uri="{FF2B5EF4-FFF2-40B4-BE49-F238E27FC236}">
                <a16:creationId xmlns:a16="http://schemas.microsoft.com/office/drawing/2014/main" id="{C796B5D3-2ABB-4965-A419-B84A307A97BA}"/>
              </a:ext>
            </a:extLst>
          </p:cNvPr>
          <p:cNvSpPr/>
          <p:nvPr/>
        </p:nvSpPr>
        <p:spPr>
          <a:xfrm>
            <a:off x="895203" y="968273"/>
            <a:ext cx="209544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16:21-28</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93A35FD-D5AA-4D01-99C3-AB38E860EE9D}"/>
              </a:ext>
            </a:extLst>
          </p:cNvPr>
          <p:cNvSpPr/>
          <p:nvPr/>
        </p:nvSpPr>
        <p:spPr>
          <a:xfrm>
            <a:off x="2396308" y="2705725"/>
            <a:ext cx="7611379" cy="1446550"/>
          </a:xfrm>
          <a:prstGeom prst="rect">
            <a:avLst/>
          </a:prstGeom>
        </p:spPr>
        <p:txBody>
          <a:bodyPr wrap="none">
            <a:spAutoFit/>
          </a:bodyPr>
          <a:lstStyle/>
          <a:p>
            <a:pPr algn="ctr"/>
            <a:r>
              <a:rPr lang="en-US" sz="4400" i="1" dirty="0">
                <a:solidFill>
                  <a:schemeClr val="accent1">
                    <a:lumMod val="50000"/>
                  </a:schemeClr>
                </a:solidFill>
                <a:latin typeface="ZoramldsLat-Regular"/>
              </a:rPr>
              <a:t>“Jesus teaches what it means to </a:t>
            </a:r>
          </a:p>
          <a:p>
            <a:pPr algn="ctr"/>
            <a:r>
              <a:rPr lang="en-US" sz="4400" i="1" dirty="0">
                <a:solidFill>
                  <a:schemeClr val="accent1">
                    <a:lumMod val="50000"/>
                  </a:schemeClr>
                </a:solidFill>
                <a:latin typeface="ZoramldsLat-Regular"/>
              </a:rPr>
              <a:t>follow Him”</a:t>
            </a:r>
            <a:endParaRPr lang="en-US" sz="4400" i="1" dirty="0">
              <a:solidFill>
                <a:schemeClr val="accent1">
                  <a:lumMod val="50000"/>
                </a:schemeClr>
              </a:solidFill>
            </a:endParaRPr>
          </a:p>
        </p:txBody>
      </p:sp>
    </p:spTree>
    <p:extLst>
      <p:ext uri="{BB962C8B-B14F-4D97-AF65-F5344CB8AC3E}">
        <p14:creationId xmlns:p14="http://schemas.microsoft.com/office/powerpoint/2010/main" val="11787580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pic>
        <p:nvPicPr>
          <p:cNvPr id="2" name="Elementos multimedia en línea 1" title="Jesus Declares: I Am the Light of the World; the Truth Shall Make You Free">
            <a:hlinkClick r:id="" action="ppaction://media"/>
            <a:extLst>
              <a:ext uri="{FF2B5EF4-FFF2-40B4-BE49-F238E27FC236}">
                <a16:creationId xmlns:a16="http://schemas.microsoft.com/office/drawing/2014/main" id="{CE335117-D146-446D-BAB1-3B0637031BB6}"/>
              </a:ext>
            </a:extLst>
          </p:cNvPr>
          <p:cNvPicPr>
            <a:picLocks noRot="1" noChangeAspect="1"/>
          </p:cNvPicPr>
          <p:nvPr>
            <a:videoFile r:link="rId1"/>
          </p:nvPr>
        </p:nvPicPr>
        <p:blipFill>
          <a:blip r:embed="rId3"/>
          <a:stretch>
            <a:fillRect/>
          </a:stretch>
        </p:blipFill>
        <p:spPr>
          <a:xfrm>
            <a:off x="1641798" y="1250674"/>
            <a:ext cx="8496116" cy="47790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53079736"/>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4" name="Rectángulo 3">
            <a:extLst>
              <a:ext uri="{FF2B5EF4-FFF2-40B4-BE49-F238E27FC236}">
                <a16:creationId xmlns:a16="http://schemas.microsoft.com/office/drawing/2014/main" id="{5773817A-99A9-491C-B4FB-6B80D67D9E89}"/>
              </a:ext>
            </a:extLst>
          </p:cNvPr>
          <p:cNvSpPr/>
          <p:nvPr/>
        </p:nvSpPr>
        <p:spPr>
          <a:xfrm>
            <a:off x="4056371" y="2921168"/>
            <a:ext cx="4079258" cy="1015663"/>
          </a:xfrm>
          <a:prstGeom prst="rect">
            <a:avLst/>
          </a:prstGeom>
        </p:spPr>
        <p:txBody>
          <a:bodyPr wrap="none">
            <a:spAutoFit/>
          </a:bodyPr>
          <a:lstStyle/>
          <a:p>
            <a:pPr fontAlgn="base"/>
            <a:r>
              <a:rPr lang="en-US" sz="6000" b="1" dirty="0">
                <a:solidFill>
                  <a:schemeClr val="bg1">
                    <a:lumMod val="75000"/>
                    <a:lumOff val="25000"/>
                  </a:schemeClr>
                </a:solidFill>
                <a:latin typeface="ZoramldsLat-Bold"/>
              </a:rPr>
              <a:t>Matthew 16</a:t>
            </a:r>
            <a:endParaRPr lang="en-US" sz="6000" b="1" i="0" dirty="0">
              <a:solidFill>
                <a:schemeClr val="bg1">
                  <a:lumMod val="75000"/>
                  <a:lumOff val="25000"/>
                </a:schemeClr>
              </a:solidFill>
              <a:effectLst/>
              <a:latin typeface="ZoramldsLat-Bold"/>
            </a:endParaRPr>
          </a:p>
        </p:txBody>
      </p:sp>
    </p:spTree>
    <p:extLst>
      <p:ext uri="{BB962C8B-B14F-4D97-AF65-F5344CB8AC3E}">
        <p14:creationId xmlns:p14="http://schemas.microsoft.com/office/powerpoint/2010/main" val="418435728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BB1E508D-865B-47A7-99B8-66EA78D9D5F7}"/>
              </a:ext>
            </a:extLst>
          </p:cNvPr>
          <p:cNvSpPr/>
          <p:nvPr/>
        </p:nvSpPr>
        <p:spPr>
          <a:xfrm>
            <a:off x="1113182" y="968273"/>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16:1-12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81EBB3B-610F-4CEA-A088-049CA1FDF83C}"/>
              </a:ext>
            </a:extLst>
          </p:cNvPr>
          <p:cNvSpPr/>
          <p:nvPr/>
        </p:nvSpPr>
        <p:spPr>
          <a:xfrm>
            <a:off x="1807262" y="3105834"/>
            <a:ext cx="8577476" cy="1200329"/>
          </a:xfrm>
          <a:prstGeom prst="rect">
            <a:avLst/>
          </a:prstGeom>
        </p:spPr>
        <p:txBody>
          <a:bodyPr wrap="none">
            <a:spAutoFit/>
          </a:bodyPr>
          <a:lstStyle/>
          <a:p>
            <a:pPr algn="ctr"/>
            <a:r>
              <a:rPr lang="en-US" sz="3600" dirty="0">
                <a:solidFill>
                  <a:srgbClr val="D88028"/>
                </a:solidFill>
                <a:latin typeface="Franklin Gothic Medium" panose="020B0603020102020204" pitchFamily="34" charset="0"/>
              </a:rPr>
              <a:t>“The Pharisees and the Sadducees seek a </a:t>
            </a:r>
          </a:p>
          <a:p>
            <a:pPr algn="ctr"/>
            <a:r>
              <a:rPr lang="en-US" sz="3600" dirty="0">
                <a:solidFill>
                  <a:srgbClr val="D88028"/>
                </a:solidFill>
                <a:latin typeface="Franklin Gothic Medium" panose="020B0603020102020204" pitchFamily="34" charset="0"/>
              </a:rPr>
              <a:t>sign from the Savior”</a:t>
            </a:r>
          </a:p>
        </p:txBody>
      </p:sp>
    </p:spTree>
    <p:extLst>
      <p:ext uri="{BB962C8B-B14F-4D97-AF65-F5344CB8AC3E}">
        <p14:creationId xmlns:p14="http://schemas.microsoft.com/office/powerpoint/2010/main" val="25387688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72E92613-0BC6-411B-B7E4-78976127C597}"/>
              </a:ext>
            </a:extLst>
          </p:cNvPr>
          <p:cNvSpPr/>
          <p:nvPr/>
        </p:nvSpPr>
        <p:spPr>
          <a:xfrm>
            <a:off x="1083202" y="1312038"/>
            <a:ext cx="5452070" cy="523220"/>
          </a:xfrm>
          <a:prstGeom prst="rect">
            <a:avLst/>
          </a:prstGeom>
        </p:spPr>
        <p:txBody>
          <a:bodyPr wrap="none">
            <a:spAutoFit/>
          </a:bodyPr>
          <a:lstStyle/>
          <a:p>
            <a:r>
              <a:rPr lang="en-US" sz="2800" dirty="0">
                <a:solidFill>
                  <a:schemeClr val="bg2">
                    <a:lumMod val="50000"/>
                  </a:schemeClr>
                </a:solidFill>
                <a:latin typeface="ZoramldsLat-Light"/>
              </a:rPr>
              <a:t>Through the appearance of an angel</a:t>
            </a:r>
            <a:endParaRPr lang="en-US" sz="2800" dirty="0">
              <a:solidFill>
                <a:schemeClr val="bg2">
                  <a:lumMod val="50000"/>
                </a:schemeClr>
              </a:solidFill>
            </a:endParaRPr>
          </a:p>
        </p:txBody>
      </p:sp>
      <p:sp>
        <p:nvSpPr>
          <p:cNvPr id="4" name="Rectángulo 3">
            <a:extLst>
              <a:ext uri="{FF2B5EF4-FFF2-40B4-BE49-F238E27FC236}">
                <a16:creationId xmlns:a16="http://schemas.microsoft.com/office/drawing/2014/main" id="{D6ADAF28-85F5-47E9-909D-FF812F5F228D}"/>
              </a:ext>
            </a:extLst>
          </p:cNvPr>
          <p:cNvSpPr/>
          <p:nvPr/>
        </p:nvSpPr>
        <p:spPr>
          <a:xfrm>
            <a:off x="4856330" y="2370519"/>
            <a:ext cx="3654975" cy="523220"/>
          </a:xfrm>
          <a:prstGeom prst="rect">
            <a:avLst/>
          </a:prstGeom>
        </p:spPr>
        <p:txBody>
          <a:bodyPr wrap="none">
            <a:spAutoFit/>
          </a:bodyPr>
          <a:lstStyle/>
          <a:p>
            <a:r>
              <a:rPr lang="en-US" sz="2800" dirty="0">
                <a:solidFill>
                  <a:schemeClr val="bg2">
                    <a:lumMod val="50000"/>
                  </a:schemeClr>
                </a:solidFill>
                <a:latin typeface="ZoramldsLat-Light"/>
              </a:rPr>
              <a:t>Through the Holy Ghost</a:t>
            </a:r>
            <a:endParaRPr lang="en-US" sz="2800" dirty="0">
              <a:solidFill>
                <a:schemeClr val="bg2">
                  <a:lumMod val="50000"/>
                </a:schemeClr>
              </a:solidFill>
            </a:endParaRPr>
          </a:p>
        </p:txBody>
      </p:sp>
      <p:sp>
        <p:nvSpPr>
          <p:cNvPr id="5" name="Rectángulo 4">
            <a:extLst>
              <a:ext uri="{FF2B5EF4-FFF2-40B4-BE49-F238E27FC236}">
                <a16:creationId xmlns:a16="http://schemas.microsoft.com/office/drawing/2014/main" id="{0822B153-608B-4684-B0B8-F101F16A1C4D}"/>
              </a:ext>
            </a:extLst>
          </p:cNvPr>
          <p:cNvSpPr/>
          <p:nvPr/>
        </p:nvSpPr>
        <p:spPr>
          <a:xfrm>
            <a:off x="1083202" y="3429000"/>
            <a:ext cx="8612935" cy="523220"/>
          </a:xfrm>
          <a:prstGeom prst="rect">
            <a:avLst/>
          </a:prstGeom>
        </p:spPr>
        <p:txBody>
          <a:bodyPr wrap="none">
            <a:spAutoFit/>
          </a:bodyPr>
          <a:lstStyle/>
          <a:p>
            <a:r>
              <a:rPr lang="en-US" sz="2800" dirty="0">
                <a:solidFill>
                  <a:schemeClr val="bg2">
                    <a:lumMod val="50000"/>
                  </a:schemeClr>
                </a:solidFill>
                <a:latin typeface="ZoramldsLat-Light"/>
              </a:rPr>
              <a:t>Through believing the words of a friend or family member</a:t>
            </a:r>
            <a:endParaRPr lang="en-US" sz="2800" dirty="0">
              <a:solidFill>
                <a:schemeClr val="bg2">
                  <a:lumMod val="50000"/>
                </a:schemeClr>
              </a:solidFill>
            </a:endParaRPr>
          </a:p>
        </p:txBody>
      </p:sp>
      <p:sp>
        <p:nvSpPr>
          <p:cNvPr id="6" name="Rectángulo 5">
            <a:extLst>
              <a:ext uri="{FF2B5EF4-FFF2-40B4-BE49-F238E27FC236}">
                <a16:creationId xmlns:a16="http://schemas.microsoft.com/office/drawing/2014/main" id="{1974A608-1CC3-4B12-8CE4-BC26958F17B4}"/>
              </a:ext>
            </a:extLst>
          </p:cNvPr>
          <p:cNvSpPr/>
          <p:nvPr/>
        </p:nvSpPr>
        <p:spPr>
          <a:xfrm>
            <a:off x="4856330" y="4544230"/>
            <a:ext cx="4437112" cy="523220"/>
          </a:xfrm>
          <a:prstGeom prst="rect">
            <a:avLst/>
          </a:prstGeom>
        </p:spPr>
        <p:txBody>
          <a:bodyPr wrap="none">
            <a:spAutoFit/>
          </a:bodyPr>
          <a:lstStyle/>
          <a:p>
            <a:r>
              <a:rPr lang="en-US" sz="2800" dirty="0">
                <a:solidFill>
                  <a:schemeClr val="bg2">
                    <a:lumMod val="50000"/>
                  </a:schemeClr>
                </a:solidFill>
                <a:latin typeface="ZoramldsLat-Light"/>
              </a:rPr>
              <a:t>Through witnessing a miracle</a:t>
            </a:r>
            <a:endParaRPr lang="en-US" sz="2800" dirty="0">
              <a:solidFill>
                <a:schemeClr val="bg2">
                  <a:lumMod val="50000"/>
                </a:schemeClr>
              </a:solidFill>
            </a:endParaRPr>
          </a:p>
        </p:txBody>
      </p:sp>
    </p:spTree>
    <p:extLst>
      <p:ext uri="{BB962C8B-B14F-4D97-AF65-F5344CB8AC3E}">
        <p14:creationId xmlns:p14="http://schemas.microsoft.com/office/powerpoint/2010/main" val="30644252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57462FB3-DA15-4B13-901B-ACA20C56B45D}"/>
              </a:ext>
            </a:extLst>
          </p:cNvPr>
          <p:cNvSpPr/>
          <p:nvPr/>
        </p:nvSpPr>
        <p:spPr>
          <a:xfrm>
            <a:off x="1113177" y="3374409"/>
            <a:ext cx="1903084" cy="6251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A7F11E64-BC69-4A9C-8450-F0070D333C27}"/>
              </a:ext>
            </a:extLst>
          </p:cNvPr>
          <p:cNvSpPr/>
          <p:nvPr/>
        </p:nvSpPr>
        <p:spPr>
          <a:xfrm>
            <a:off x="1113177" y="1152939"/>
            <a:ext cx="1633786" cy="6251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20E21984-30BB-465A-9E27-E4001D2BA08E}"/>
              </a:ext>
            </a:extLst>
          </p:cNvPr>
          <p:cNvSpPr/>
          <p:nvPr/>
        </p:nvSpPr>
        <p:spPr>
          <a:xfrm>
            <a:off x="1113179" y="3753751"/>
            <a:ext cx="10018647" cy="1295326"/>
          </a:xfrm>
          <a:prstGeom prst="roundRect">
            <a:avLst>
              <a:gd name="adj" fmla="val 105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7FE23A84-4466-48DB-9F26-8524B5B64852}"/>
              </a:ext>
            </a:extLst>
          </p:cNvPr>
          <p:cNvSpPr/>
          <p:nvPr/>
        </p:nvSpPr>
        <p:spPr>
          <a:xfrm>
            <a:off x="1113179" y="1492671"/>
            <a:ext cx="9754687" cy="646331"/>
          </a:xfrm>
          <a:prstGeom prst="roundRect">
            <a:avLst>
              <a:gd name="adj" fmla="val 105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17462B2A-C5F4-4B9C-B121-9B0D6F53DB60}"/>
              </a:ext>
            </a:extLst>
          </p:cNvPr>
          <p:cNvSpPr/>
          <p:nvPr/>
        </p:nvSpPr>
        <p:spPr>
          <a:xfrm>
            <a:off x="1113182" y="1152939"/>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16:1</a:t>
            </a:r>
          </a:p>
        </p:txBody>
      </p:sp>
      <p:sp>
        <p:nvSpPr>
          <p:cNvPr id="4" name="Rectángulo 3">
            <a:extLst>
              <a:ext uri="{FF2B5EF4-FFF2-40B4-BE49-F238E27FC236}">
                <a16:creationId xmlns:a16="http://schemas.microsoft.com/office/drawing/2014/main" id="{2A7C3073-F2B5-4AFE-8915-D9764E4B35EF}"/>
              </a:ext>
            </a:extLst>
          </p:cNvPr>
          <p:cNvSpPr/>
          <p:nvPr/>
        </p:nvSpPr>
        <p:spPr>
          <a:xfrm>
            <a:off x="1113181" y="1456011"/>
            <a:ext cx="975468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Pharisees also with the Sadducees came, and tempting desired him that he would shew them a sign from heaven.</a:t>
            </a:r>
          </a:p>
        </p:txBody>
      </p:sp>
      <p:sp>
        <p:nvSpPr>
          <p:cNvPr id="5" name="Rectángulo 4">
            <a:extLst>
              <a:ext uri="{FF2B5EF4-FFF2-40B4-BE49-F238E27FC236}">
                <a16:creationId xmlns:a16="http://schemas.microsoft.com/office/drawing/2014/main" id="{F92509CA-8CB7-4E65-88EB-D9580ADF1BA8}"/>
              </a:ext>
            </a:extLst>
          </p:cNvPr>
          <p:cNvSpPr/>
          <p:nvPr/>
        </p:nvSpPr>
        <p:spPr>
          <a:xfrm>
            <a:off x="1113181" y="2220748"/>
            <a:ext cx="6506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Pharisees and Sadducees want from Jesus?</a:t>
            </a:r>
          </a:p>
        </p:txBody>
      </p:sp>
      <p:sp>
        <p:nvSpPr>
          <p:cNvPr id="6" name="Rectángulo 5">
            <a:extLst>
              <a:ext uri="{FF2B5EF4-FFF2-40B4-BE49-F238E27FC236}">
                <a16:creationId xmlns:a16="http://schemas.microsoft.com/office/drawing/2014/main" id="{ACF177FB-2403-4C3B-9D0D-E63042A8DBDB}"/>
              </a:ext>
            </a:extLst>
          </p:cNvPr>
          <p:cNvSpPr/>
          <p:nvPr/>
        </p:nvSpPr>
        <p:spPr>
          <a:xfrm>
            <a:off x="1113180" y="2598003"/>
            <a:ext cx="97546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Pharisees and Sadducees were “tempting” Jesus when they asked for a sign?</a:t>
            </a:r>
          </a:p>
        </p:txBody>
      </p:sp>
      <p:sp>
        <p:nvSpPr>
          <p:cNvPr id="7" name="Rectángulo 6">
            <a:extLst>
              <a:ext uri="{FF2B5EF4-FFF2-40B4-BE49-F238E27FC236}">
                <a16:creationId xmlns:a16="http://schemas.microsoft.com/office/drawing/2014/main" id="{204D8C38-58F2-4686-A419-9E2A236ED978}"/>
              </a:ext>
            </a:extLst>
          </p:cNvPr>
          <p:cNvSpPr/>
          <p:nvPr/>
        </p:nvSpPr>
        <p:spPr>
          <a:xfrm>
            <a:off x="1113180" y="3370663"/>
            <a:ext cx="1903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16:2-4.</a:t>
            </a:r>
          </a:p>
        </p:txBody>
      </p:sp>
      <p:sp>
        <p:nvSpPr>
          <p:cNvPr id="8" name="Rectángulo 7">
            <a:extLst>
              <a:ext uri="{FF2B5EF4-FFF2-40B4-BE49-F238E27FC236}">
                <a16:creationId xmlns:a16="http://schemas.microsoft.com/office/drawing/2014/main" id="{DC88292F-A0EB-4197-8807-CFAC4FBE6F56}"/>
              </a:ext>
            </a:extLst>
          </p:cNvPr>
          <p:cNvSpPr/>
          <p:nvPr/>
        </p:nvSpPr>
        <p:spPr>
          <a:xfrm>
            <a:off x="1113179" y="3686987"/>
            <a:ext cx="10071655"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He answered and said unto them, When it is evening, ye say, It will be fair weather: for the sky is red.</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in the morning, It will be foul weather to day: for the sky is red and lowring. O ye hypocrites, ye can discern the face of the sky; but can ye not discern the signs of the times?</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A wicked and adulterous generation seeketh after a sign; and there shall no sign be given unto it, but the sign of the prophet Jonas. And he left them, and departed.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ED0B22FB-58C0-45BB-B57A-F31F466FE878}"/>
              </a:ext>
            </a:extLst>
          </p:cNvPr>
          <p:cNvSpPr/>
          <p:nvPr/>
        </p:nvSpPr>
        <p:spPr>
          <a:xfrm>
            <a:off x="1113179" y="5160691"/>
            <a:ext cx="52629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sign did the Lord say He would provide?</a:t>
            </a:r>
          </a:p>
        </p:txBody>
      </p:sp>
    </p:spTree>
    <p:extLst>
      <p:ext uri="{BB962C8B-B14F-4D97-AF65-F5344CB8AC3E}">
        <p14:creationId xmlns:p14="http://schemas.microsoft.com/office/powerpoint/2010/main" val="24061685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ox(in)">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trips(upRight)">
                                      <p:cBhvr>
                                        <p:cTn id="45" dur="500"/>
                                        <p:tgtEl>
                                          <p:spTgt spid="13"/>
                                        </p:tgtEl>
                                      </p:cBhvr>
                                    </p:animEffect>
                                  </p:childTnLst>
                                </p:cTn>
                              </p:par>
                              <p:par>
                                <p:cTn id="46" presetID="18" presetClass="entr" presetSubtype="3"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trips(upRight)">
                                      <p:cBhvr>
                                        <p:cTn id="48" dur="500"/>
                                        <p:tgtEl>
                                          <p:spTgt spid="11"/>
                                        </p:tgtEl>
                                      </p:cBhvr>
                                    </p:animEffect>
                                  </p:childTnLst>
                                </p:cTn>
                              </p:par>
                              <p:par>
                                <p:cTn id="49" presetID="18" presetClass="entr" presetSubtype="3"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strips(upRight)">
                                      <p:cBhvr>
                                        <p:cTn id="51" dur="500"/>
                                        <p:tgtEl>
                                          <p:spTgt spid="7"/>
                                        </p:tgtEl>
                                      </p:cBhvr>
                                    </p:animEffect>
                                  </p:childTnLst>
                                </p:cTn>
                              </p:par>
                              <p:par>
                                <p:cTn id="52" presetID="18" presetClass="entr" presetSubtype="3"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strips(upRigh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ircle(in)">
                                      <p:cBhvr>
                                        <p:cTn id="5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2" grpId="0"/>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5DF5CF1-D293-4081-931A-B8B275772CA3}"/>
              </a:ext>
            </a:extLst>
          </p:cNvPr>
          <p:cNvSpPr/>
          <p:nvPr/>
        </p:nvSpPr>
        <p:spPr>
          <a:xfrm>
            <a:off x="1113180" y="994597"/>
            <a:ext cx="1390124" cy="6251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34CD54C-D92B-4FB0-B87B-D25F5E1AAE1B}"/>
              </a:ext>
            </a:extLst>
          </p:cNvPr>
          <p:cNvSpPr/>
          <p:nvPr/>
        </p:nvSpPr>
        <p:spPr>
          <a:xfrm>
            <a:off x="1113181" y="1370408"/>
            <a:ext cx="9793356" cy="613528"/>
          </a:xfrm>
          <a:prstGeom prst="roundRect">
            <a:avLst>
              <a:gd name="adj" fmla="val 105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D5C844C3-757B-42FC-AD13-7084961DE12F}"/>
              </a:ext>
            </a:extLst>
          </p:cNvPr>
          <p:cNvSpPr/>
          <p:nvPr/>
        </p:nvSpPr>
        <p:spPr>
          <a:xfrm>
            <a:off x="1113182" y="968273"/>
            <a:ext cx="139012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Jonah 1:17</a:t>
            </a:r>
          </a:p>
        </p:txBody>
      </p:sp>
      <p:sp>
        <p:nvSpPr>
          <p:cNvPr id="4" name="Rectángulo 3">
            <a:extLst>
              <a:ext uri="{FF2B5EF4-FFF2-40B4-BE49-F238E27FC236}">
                <a16:creationId xmlns:a16="http://schemas.microsoft.com/office/drawing/2014/main" id="{A2364FA2-3F80-4446-861B-15B4AD4529D9}"/>
              </a:ext>
            </a:extLst>
          </p:cNvPr>
          <p:cNvSpPr/>
          <p:nvPr/>
        </p:nvSpPr>
        <p:spPr>
          <a:xfrm>
            <a:off x="1113181" y="1337605"/>
            <a:ext cx="979335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Now the Lord had prepared a great fish to swallow up Jonah. And Jonah was in the belly of the fish three days and three nights.</a:t>
            </a:r>
          </a:p>
        </p:txBody>
      </p:sp>
      <p:sp>
        <p:nvSpPr>
          <p:cNvPr id="7" name="Rectángulo 6">
            <a:extLst>
              <a:ext uri="{FF2B5EF4-FFF2-40B4-BE49-F238E27FC236}">
                <a16:creationId xmlns:a16="http://schemas.microsoft.com/office/drawing/2014/main" id="{ED747210-8770-4B3D-A630-DE1EB81EFA76}"/>
              </a:ext>
            </a:extLst>
          </p:cNvPr>
          <p:cNvSpPr/>
          <p:nvPr/>
        </p:nvSpPr>
        <p:spPr>
          <a:xfrm>
            <a:off x="1113180" y="1983936"/>
            <a:ext cx="83091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do after He rebuked the Pharisees and Sadducees?</a:t>
            </a:r>
          </a:p>
        </p:txBody>
      </p:sp>
      <p:sp>
        <p:nvSpPr>
          <p:cNvPr id="8" name="Rectángulo 7">
            <a:extLst>
              <a:ext uri="{FF2B5EF4-FFF2-40B4-BE49-F238E27FC236}">
                <a16:creationId xmlns:a16="http://schemas.microsoft.com/office/drawing/2014/main" id="{3A9D53CF-2355-48C7-B04D-853083F6FE8A}"/>
              </a:ext>
            </a:extLst>
          </p:cNvPr>
          <p:cNvSpPr/>
          <p:nvPr/>
        </p:nvSpPr>
        <p:spPr>
          <a:xfrm>
            <a:off x="1113180" y="2456478"/>
            <a:ext cx="97933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experience about the improper way to seek spiritual truth?</a:t>
            </a:r>
          </a:p>
        </p:txBody>
      </p:sp>
      <p:sp>
        <p:nvSpPr>
          <p:cNvPr id="9" name="Rectángulo 8">
            <a:extLst>
              <a:ext uri="{FF2B5EF4-FFF2-40B4-BE49-F238E27FC236}">
                <a16:creationId xmlns:a16="http://schemas.microsoft.com/office/drawing/2014/main" id="{77F1DA22-F4E5-44FE-A7AA-A9AA45FF13CC}"/>
              </a:ext>
            </a:extLst>
          </p:cNvPr>
          <p:cNvSpPr/>
          <p:nvPr/>
        </p:nvSpPr>
        <p:spPr>
          <a:xfrm>
            <a:off x="3375932" y="3113686"/>
            <a:ext cx="5592237" cy="369332"/>
          </a:xfrm>
          <a:prstGeom prst="rect">
            <a:avLst/>
          </a:prstGeom>
        </p:spPr>
        <p:txBody>
          <a:bodyPr wrap="none">
            <a:spAutoFit/>
          </a:bodyPr>
          <a:lstStyle/>
          <a:p>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do not receive spiritual truth by seeking for signs.</a:t>
            </a:r>
          </a:p>
        </p:txBody>
      </p:sp>
    </p:spTree>
    <p:extLst>
      <p:ext uri="{BB962C8B-B14F-4D97-AF65-F5344CB8AC3E}">
        <p14:creationId xmlns:p14="http://schemas.microsoft.com/office/powerpoint/2010/main" val="140924714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1+#ppt_w/2"/>
                                          </p:val>
                                        </p:tav>
                                        <p:tav tm="100000">
                                          <p:val>
                                            <p:strVal val="#ppt_x"/>
                                          </p:val>
                                        </p:tav>
                                      </p:tavLst>
                                    </p:anim>
                                    <p:anim calcmode="lin" valueType="num">
                                      <p:cBhvr additive="base">
                                        <p:cTn id="1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FE5BDCA2-4DA9-4660-9F7B-036858B14D42}"/>
              </a:ext>
            </a:extLst>
          </p:cNvPr>
          <p:cNvSpPr/>
          <p:nvPr/>
        </p:nvSpPr>
        <p:spPr>
          <a:xfrm>
            <a:off x="1001221" y="968273"/>
            <a:ext cx="209544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16:13-20</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B59B4BF-BCE9-4BFC-B2E4-08E8011B381D}"/>
              </a:ext>
            </a:extLst>
          </p:cNvPr>
          <p:cNvSpPr/>
          <p:nvPr/>
        </p:nvSpPr>
        <p:spPr>
          <a:xfrm>
            <a:off x="2710069" y="2828835"/>
            <a:ext cx="6771861" cy="1200329"/>
          </a:xfrm>
          <a:prstGeom prst="rect">
            <a:avLst/>
          </a:prstGeom>
        </p:spPr>
        <p:txBody>
          <a:bodyPr wrap="square">
            <a:spAutoFit/>
          </a:bodyPr>
          <a:lstStyle/>
          <a:p>
            <a:pPr algn="ctr"/>
            <a:r>
              <a:rPr lang="en-US" sz="3600" b="1" dirty="0">
                <a:solidFill>
                  <a:schemeClr val="accent1">
                    <a:lumMod val="50000"/>
                  </a:schemeClr>
                </a:solidFill>
                <a:effectLst>
                  <a:outerShdw blurRad="38100" dist="38100" dir="2700000" algn="tl">
                    <a:srgbClr val="000000">
                      <a:alpha val="43137"/>
                    </a:srgbClr>
                  </a:outerShdw>
                </a:effectLst>
                <a:latin typeface="Gabriola" panose="04040605051002020D02" pitchFamily="82" charset="0"/>
              </a:rPr>
              <a:t>“Peter testifies of Jesus Christ and is promised the keys of the kingdom”</a:t>
            </a:r>
          </a:p>
        </p:txBody>
      </p:sp>
    </p:spTree>
    <p:extLst>
      <p:ext uri="{BB962C8B-B14F-4D97-AF65-F5344CB8AC3E}">
        <p14:creationId xmlns:p14="http://schemas.microsoft.com/office/powerpoint/2010/main" val="3082080843"/>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86DF1CC8-C291-4E57-B93A-D041133E8AFC}"/>
              </a:ext>
            </a:extLst>
          </p:cNvPr>
          <p:cNvSpPr/>
          <p:nvPr/>
        </p:nvSpPr>
        <p:spPr>
          <a:xfrm>
            <a:off x="913953" y="3859532"/>
            <a:ext cx="2095444" cy="6251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6E4284AD-FEC8-4112-A93B-CC6E35FA5A45}"/>
              </a:ext>
            </a:extLst>
          </p:cNvPr>
          <p:cNvSpPr/>
          <p:nvPr/>
        </p:nvSpPr>
        <p:spPr>
          <a:xfrm>
            <a:off x="867756" y="993499"/>
            <a:ext cx="2095444" cy="6251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85C0ED59-35B4-4739-8F54-E005A143BF89}"/>
              </a:ext>
            </a:extLst>
          </p:cNvPr>
          <p:cNvSpPr/>
          <p:nvPr/>
        </p:nvSpPr>
        <p:spPr>
          <a:xfrm>
            <a:off x="913953" y="4241637"/>
            <a:ext cx="10211057" cy="1140889"/>
          </a:xfrm>
          <a:prstGeom prst="roundRect">
            <a:avLst>
              <a:gd name="adj" fmla="val 105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D6B5C956-E851-4F22-AE71-1C22CA3A9EFF}"/>
              </a:ext>
            </a:extLst>
          </p:cNvPr>
          <p:cNvSpPr/>
          <p:nvPr/>
        </p:nvSpPr>
        <p:spPr>
          <a:xfrm>
            <a:off x="867758" y="1357288"/>
            <a:ext cx="10211057" cy="1140889"/>
          </a:xfrm>
          <a:prstGeom prst="roundRect">
            <a:avLst>
              <a:gd name="adj" fmla="val 105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07BAE3C0-CB50-4E82-A9E2-5E6292A8366C}"/>
              </a:ext>
            </a:extLst>
          </p:cNvPr>
          <p:cNvSpPr/>
          <p:nvPr/>
        </p:nvSpPr>
        <p:spPr>
          <a:xfrm>
            <a:off x="867759" y="968273"/>
            <a:ext cx="20954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16:13-14</a:t>
            </a:r>
          </a:p>
        </p:txBody>
      </p:sp>
      <p:sp>
        <p:nvSpPr>
          <p:cNvPr id="4" name="Rectángulo 3">
            <a:extLst>
              <a:ext uri="{FF2B5EF4-FFF2-40B4-BE49-F238E27FC236}">
                <a16:creationId xmlns:a16="http://schemas.microsoft.com/office/drawing/2014/main" id="{4F9B7621-46FD-4D96-971A-2644DC4B40EA}"/>
              </a:ext>
            </a:extLst>
          </p:cNvPr>
          <p:cNvSpPr/>
          <p:nvPr/>
        </p:nvSpPr>
        <p:spPr>
          <a:xfrm>
            <a:off x="867758" y="1297849"/>
            <a:ext cx="1021105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When Jesus came into the coasts of Cæsarea Philippi, he asked his disciples, saying, Whom do men say that I the Son of man am?</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they said, Some say that thou art John the Baptist: some, Elias; and others, Jeremias, or one of the prophets.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5682627-F611-4DF2-B4E5-3E0A60E91077}"/>
              </a:ext>
            </a:extLst>
          </p:cNvPr>
          <p:cNvSpPr/>
          <p:nvPr/>
        </p:nvSpPr>
        <p:spPr>
          <a:xfrm>
            <a:off x="867758" y="2644170"/>
            <a:ext cx="690445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ask His disciples? How did they answer?</a:t>
            </a:r>
          </a:p>
        </p:txBody>
      </p:sp>
      <p:sp>
        <p:nvSpPr>
          <p:cNvPr id="6" name="Rectángulo 5">
            <a:extLst>
              <a:ext uri="{FF2B5EF4-FFF2-40B4-BE49-F238E27FC236}">
                <a16:creationId xmlns:a16="http://schemas.microsoft.com/office/drawing/2014/main" id="{D0E10A2A-BF63-4BDB-BA69-EBC72DAEE63A}"/>
              </a:ext>
            </a:extLst>
          </p:cNvPr>
          <p:cNvSpPr/>
          <p:nvPr/>
        </p:nvSpPr>
        <p:spPr>
          <a:xfrm>
            <a:off x="867757" y="3119738"/>
            <a:ext cx="1021105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their response tell us about how well people understood who Jesus was at this point in His ministry?</a:t>
            </a:r>
          </a:p>
        </p:txBody>
      </p:sp>
      <p:sp>
        <p:nvSpPr>
          <p:cNvPr id="7" name="Rectángulo 6">
            <a:extLst>
              <a:ext uri="{FF2B5EF4-FFF2-40B4-BE49-F238E27FC236}">
                <a16:creationId xmlns:a16="http://schemas.microsoft.com/office/drawing/2014/main" id="{0EE0C3F4-D9DD-4011-889D-D4980BDEBDEE}"/>
              </a:ext>
            </a:extLst>
          </p:cNvPr>
          <p:cNvSpPr/>
          <p:nvPr/>
        </p:nvSpPr>
        <p:spPr>
          <a:xfrm>
            <a:off x="934017" y="3872305"/>
            <a:ext cx="21595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16:15-17 </a:t>
            </a:r>
          </a:p>
        </p:txBody>
      </p:sp>
      <p:sp>
        <p:nvSpPr>
          <p:cNvPr id="8" name="Rectángulo 7">
            <a:extLst>
              <a:ext uri="{FF2B5EF4-FFF2-40B4-BE49-F238E27FC236}">
                <a16:creationId xmlns:a16="http://schemas.microsoft.com/office/drawing/2014/main" id="{F449BEC5-09D1-4873-9966-019EBD7080EE}"/>
              </a:ext>
            </a:extLst>
          </p:cNvPr>
          <p:cNvSpPr/>
          <p:nvPr/>
        </p:nvSpPr>
        <p:spPr>
          <a:xfrm>
            <a:off x="867757" y="4214991"/>
            <a:ext cx="1021105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He saith unto them, But whom say ye that I am?</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Simon Peter answered and said, Thou art the Christ, the Son of the living God.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Jesus answered and said unto him, Blessed art thou, Simon Bar-</a:t>
            </a:r>
            <a:r>
              <a:rPr lang="en-US" dirty="0" err="1">
                <a:solidFill>
                  <a:schemeClr val="bg1"/>
                </a:solidFill>
                <a:latin typeface="Arial" panose="020B0604020202020204" pitchFamily="34" charset="0"/>
                <a:cs typeface="Arial" panose="020B0604020202020204" pitchFamily="34" charset="0"/>
              </a:rPr>
              <a:t>jona</a:t>
            </a:r>
            <a:r>
              <a:rPr lang="en-US" dirty="0">
                <a:solidFill>
                  <a:schemeClr val="bg1"/>
                </a:solidFill>
                <a:latin typeface="Arial" panose="020B0604020202020204" pitchFamily="34" charset="0"/>
                <a:cs typeface="Arial" panose="020B0604020202020204" pitchFamily="34" charset="0"/>
              </a:rPr>
              <a:t>: for flesh and blood hath not revealed it unto thee, but my Father which is in heaven.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1D330393-BA01-4CE3-9EBF-EF3D02AB987C}"/>
              </a:ext>
            </a:extLst>
          </p:cNvPr>
          <p:cNvSpPr/>
          <p:nvPr/>
        </p:nvSpPr>
        <p:spPr>
          <a:xfrm>
            <a:off x="867757" y="5434840"/>
            <a:ext cx="92304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second question the Savior asked? How did Peter respond?</a:t>
            </a:r>
          </a:p>
        </p:txBody>
      </p:sp>
      <p:sp>
        <p:nvSpPr>
          <p:cNvPr id="10" name="Rectángulo 9">
            <a:extLst>
              <a:ext uri="{FF2B5EF4-FFF2-40B4-BE49-F238E27FC236}">
                <a16:creationId xmlns:a16="http://schemas.microsoft.com/office/drawing/2014/main" id="{0A91684E-B915-4328-BDA0-0F551DB273FB}"/>
              </a:ext>
            </a:extLst>
          </p:cNvPr>
          <p:cNvSpPr/>
          <p:nvPr/>
        </p:nvSpPr>
        <p:spPr>
          <a:xfrm>
            <a:off x="867757" y="5893152"/>
            <a:ext cx="640431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Peter know that Jesus Christ is the Son of God?</a:t>
            </a:r>
          </a:p>
        </p:txBody>
      </p:sp>
    </p:spTree>
    <p:extLst>
      <p:ext uri="{BB962C8B-B14F-4D97-AF65-F5344CB8AC3E}">
        <p14:creationId xmlns:p14="http://schemas.microsoft.com/office/powerpoint/2010/main" val="38456254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diagonales cortadas 6">
            <a:extLst>
              <a:ext uri="{FF2B5EF4-FFF2-40B4-BE49-F238E27FC236}">
                <a16:creationId xmlns:a16="http://schemas.microsoft.com/office/drawing/2014/main" id="{F7428939-66B0-4333-B649-17FFC8F5FD21}"/>
              </a:ext>
            </a:extLst>
          </p:cNvPr>
          <p:cNvSpPr/>
          <p:nvPr/>
        </p:nvSpPr>
        <p:spPr>
          <a:xfrm>
            <a:off x="2491409" y="1551947"/>
            <a:ext cx="6652591" cy="2554545"/>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19</a:t>
            </a:r>
          </a:p>
        </p:txBody>
      </p:sp>
      <p:sp>
        <p:nvSpPr>
          <p:cNvPr id="2" name="Rectángulo 1">
            <a:extLst>
              <a:ext uri="{FF2B5EF4-FFF2-40B4-BE49-F238E27FC236}">
                <a16:creationId xmlns:a16="http://schemas.microsoft.com/office/drawing/2014/main" id="{B2FC75AC-DA88-43B9-8B3F-70359DD025DB}"/>
              </a:ext>
            </a:extLst>
          </p:cNvPr>
          <p:cNvSpPr/>
          <p:nvPr/>
        </p:nvSpPr>
        <p:spPr>
          <a:xfrm>
            <a:off x="1113182" y="968273"/>
            <a:ext cx="3985386" cy="369332"/>
          </a:xfrm>
          <a:prstGeom prst="rect">
            <a:avLst/>
          </a:prstGeom>
        </p:spPr>
        <p:txBody>
          <a:bodyPr wrap="none">
            <a:spAutoFit/>
          </a:bodyPr>
          <a:lstStyle/>
          <a:p>
            <a:r>
              <a:rPr lang="en-US" i="1" dirty="0">
                <a:solidFill>
                  <a:schemeClr val="accent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President Joseph Fielding Smith:</a:t>
            </a:r>
          </a:p>
        </p:txBody>
      </p:sp>
      <p:sp>
        <p:nvSpPr>
          <p:cNvPr id="4" name="Rectángulo 3">
            <a:extLst>
              <a:ext uri="{FF2B5EF4-FFF2-40B4-BE49-F238E27FC236}">
                <a16:creationId xmlns:a16="http://schemas.microsoft.com/office/drawing/2014/main" id="{F6D97D2A-B2A5-4615-982D-0B191D8972A7}"/>
              </a:ext>
            </a:extLst>
          </p:cNvPr>
          <p:cNvSpPr/>
          <p:nvPr/>
        </p:nvSpPr>
        <p:spPr>
          <a:xfrm>
            <a:off x="2491409" y="1551947"/>
            <a:ext cx="6652591" cy="2554545"/>
          </a:xfrm>
          <a:prstGeom prst="rect">
            <a:avLst/>
          </a:prstGeom>
        </p:spPr>
        <p:txBody>
          <a:bodyPr wrap="square">
            <a:spAutoFit/>
          </a:bodyPr>
          <a:lstStyle/>
          <a:p>
            <a:pPr algn="ctr"/>
            <a:r>
              <a:rPr lang="en-US" sz="2000" dirty="0">
                <a:solidFill>
                  <a:schemeClr val="bg1">
                    <a:lumMod val="95000"/>
                    <a:lumOff val="5000"/>
                  </a:schemeClr>
                </a:solidFill>
                <a:latin typeface="Arial" panose="020B0604020202020204" pitchFamily="34" charset="0"/>
                <a:cs typeface="Arial" panose="020B0604020202020204" pitchFamily="34" charset="0"/>
              </a:rPr>
              <a:t>“The Spirit of God speaking to the spirit of man has power to impart truth with greater effect and understanding than the truth can be imparted by personal contact even with heavenly beings. Through the Holy Ghost the truth is woven into the very fibre and sinews of the body so that it cannot be forgotten” (</a:t>
            </a:r>
            <a:r>
              <a:rPr lang="en-US" sz="2000" i="1" dirty="0">
                <a:solidFill>
                  <a:schemeClr val="bg1">
                    <a:lumMod val="95000"/>
                    <a:lumOff val="5000"/>
                  </a:schemeClr>
                </a:solidFill>
                <a:latin typeface="Arial" panose="020B0604020202020204" pitchFamily="34" charset="0"/>
                <a:cs typeface="Arial" panose="020B0604020202020204" pitchFamily="34" charset="0"/>
              </a:rPr>
              <a:t>Teachings of Presidents of the Church: Joseph Fielding Smith</a:t>
            </a:r>
            <a:r>
              <a:rPr lang="en-US" sz="2000" dirty="0">
                <a:solidFill>
                  <a:schemeClr val="bg1">
                    <a:lumMod val="95000"/>
                    <a:lumOff val="5000"/>
                  </a:schemeClr>
                </a:solidFill>
                <a:latin typeface="Arial" panose="020B0604020202020204" pitchFamily="34" charset="0"/>
                <a:cs typeface="Arial" panose="020B0604020202020204" pitchFamily="34" charset="0"/>
              </a:rPr>
              <a:t> [2013], 183–84).</a:t>
            </a:r>
          </a:p>
        </p:txBody>
      </p:sp>
      <p:sp>
        <p:nvSpPr>
          <p:cNvPr id="5" name="Rectángulo 4">
            <a:extLst>
              <a:ext uri="{FF2B5EF4-FFF2-40B4-BE49-F238E27FC236}">
                <a16:creationId xmlns:a16="http://schemas.microsoft.com/office/drawing/2014/main" id="{A801BD78-72EC-4131-8755-338999922C37}"/>
              </a:ext>
            </a:extLst>
          </p:cNvPr>
          <p:cNvSpPr/>
          <p:nvPr/>
        </p:nvSpPr>
        <p:spPr>
          <a:xfrm>
            <a:off x="914400" y="4320834"/>
            <a:ext cx="9740348" cy="646331"/>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are some things we can do to prepare ourselves to receive revelation through the Holy Ghost?</a:t>
            </a:r>
          </a:p>
        </p:txBody>
      </p:sp>
      <p:sp>
        <p:nvSpPr>
          <p:cNvPr id="6" name="Rectángulo 5">
            <a:extLst>
              <a:ext uri="{FF2B5EF4-FFF2-40B4-BE49-F238E27FC236}">
                <a16:creationId xmlns:a16="http://schemas.microsoft.com/office/drawing/2014/main" id="{24EC78FF-B3DE-4869-8FE7-BF038F6AA67A}"/>
              </a:ext>
            </a:extLst>
          </p:cNvPr>
          <p:cNvSpPr/>
          <p:nvPr/>
        </p:nvSpPr>
        <p:spPr>
          <a:xfrm>
            <a:off x="914399" y="4967165"/>
            <a:ext cx="9740347" cy="646331"/>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How did you come to know that Jesus Christ is the Son of God and your Savior? What did you do to prepare to receive that witness from the Holy Ghost?</a:t>
            </a:r>
          </a:p>
        </p:txBody>
      </p:sp>
    </p:spTree>
    <p:extLst>
      <p:ext uri="{BB962C8B-B14F-4D97-AF65-F5344CB8AC3E}">
        <p14:creationId xmlns:p14="http://schemas.microsoft.com/office/powerpoint/2010/main" val="42373123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632</Words>
  <Application>Microsoft Office PowerPoint</Application>
  <PresentationFormat>Panorámica</PresentationFormat>
  <Paragraphs>77</Paragraphs>
  <Slides>15</Slides>
  <Notes>0</Notes>
  <HiddenSlides>0</HiddenSlides>
  <MMClips>1</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15</vt:i4>
      </vt:variant>
    </vt:vector>
  </HeadingPairs>
  <TitlesOfParts>
    <vt:vector size="32" baseType="lpstr">
      <vt:lpstr>Arial</vt:lpstr>
      <vt:lpstr>Calibri</vt:lpstr>
      <vt:lpstr>Century Gothic</vt:lpstr>
      <vt:lpstr>Comic Sans MS</vt:lpstr>
      <vt:lpstr>Franklin Gothic Medium</vt:lpstr>
      <vt:lpstr>Gabriola</vt:lpstr>
      <vt:lpstr>Georgia</vt:lpstr>
      <vt:lpstr>Leelawadee UI Semilight</vt:lpstr>
      <vt:lpstr>McKayldsLat-Bold</vt:lpstr>
      <vt:lpstr>McKayldsLat-Regular</vt:lpstr>
      <vt:lpstr>Rockwell</vt:lpstr>
      <vt:lpstr>Verdana</vt:lpstr>
      <vt:lpstr>Wingdings 3</vt:lpstr>
      <vt:lpstr>ZoramldsLat-Bold</vt:lpstr>
      <vt:lpstr>ZoramldsLat-Light</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5533</cp:revision>
  <dcterms:created xsi:type="dcterms:W3CDTF">2018-08-29T04:26:39Z</dcterms:created>
  <dcterms:modified xsi:type="dcterms:W3CDTF">2019-06-26T04:46:58Z</dcterms:modified>
</cp:coreProperties>
</file>