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498" r:id="rId3"/>
    <p:sldId id="499" r:id="rId4"/>
    <p:sldId id="500" r:id="rId5"/>
    <p:sldId id="501" r:id="rId6"/>
    <p:sldId id="502" r:id="rId7"/>
    <p:sldId id="503" r:id="rId8"/>
    <p:sldId id="504" r:id="rId9"/>
    <p:sldId id="505" r:id="rId10"/>
    <p:sldId id="506" r:id="rId11"/>
    <p:sldId id="507" r:id="rId12"/>
    <p:sldId id="508" r:id="rId13"/>
    <p:sldId id="50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E97159"/>
    <a:srgbClr val="59C7E9"/>
    <a:srgbClr val="D88028"/>
    <a:srgbClr val="6F7CBF"/>
    <a:srgbClr val="D6E513"/>
    <a:srgbClr val="4D6F0F"/>
    <a:srgbClr val="FFD757"/>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4000"/>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xml"/><Relationship Id="rId1" Type="http://schemas.openxmlformats.org/officeDocument/2006/relationships/video" Target="https://www.youtube.com/embed/xdN8rfwW3SI?feature=oembed"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6" y="5377286"/>
            <a:ext cx="2643807"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rot="20112867">
            <a:off x="7043530" y="3013500"/>
            <a:ext cx="3935897" cy="923330"/>
          </a:xfrm>
          <a:prstGeom prst="rect">
            <a:avLst/>
          </a:prstGeom>
          <a:noFill/>
        </p:spPr>
        <p:txBody>
          <a:bodyPr wrap="square" rtlCol="0">
            <a:spAutoFit/>
          </a:bodyPr>
          <a:lstStyle/>
          <a:p>
            <a:pPr algn="ctr"/>
            <a:r>
              <a:rPr lang="en-US" sz="5400" b="1" dirty="0">
                <a:solidFill>
                  <a:schemeClr val="accent3">
                    <a:lumMod val="50000"/>
                  </a:schemeClr>
                </a:solidFill>
                <a:effectLst>
                  <a:outerShdw blurRad="38100" dist="38100" dir="2700000" algn="tl">
                    <a:srgbClr val="000000">
                      <a:alpha val="43137"/>
                    </a:srgbClr>
                  </a:outerShdw>
                </a:effectLst>
                <a:latin typeface="Consolas" panose="020B0609020204030204" pitchFamily="49" charset="0"/>
                <a:ea typeface="Microsoft JhengHei" panose="020B0604030504040204" pitchFamily="34" charset="-120"/>
                <a:cs typeface="MV Boli" panose="02000500030200090000"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1000"/>
            <a:lum/>
          </a:blip>
          <a:srcRect/>
          <a:stretch>
            <a:fillRect t="-13000" b="-13000"/>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EEA7A7E-42AE-4E26-8C92-19ADF02ADFA5}"/>
              </a:ext>
            </a:extLst>
          </p:cNvPr>
          <p:cNvSpPr/>
          <p:nvPr/>
        </p:nvSpPr>
        <p:spPr>
          <a:xfrm>
            <a:off x="1609471" y="-620114"/>
            <a:ext cx="57118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disciples react when they saw Jesus?</a:t>
            </a:r>
          </a:p>
        </p:txBody>
      </p:sp>
      <p:sp>
        <p:nvSpPr>
          <p:cNvPr id="16" name="Rectángulo 15">
            <a:extLst>
              <a:ext uri="{FF2B5EF4-FFF2-40B4-BE49-F238E27FC236}">
                <a16:creationId xmlns:a16="http://schemas.microsoft.com/office/drawing/2014/main" id="{42558138-D7F9-45A4-90E9-4A374E03696F}"/>
              </a:ext>
            </a:extLst>
          </p:cNvPr>
          <p:cNvSpPr/>
          <p:nvPr/>
        </p:nvSpPr>
        <p:spPr>
          <a:xfrm>
            <a:off x="1093660" y="3880812"/>
            <a:ext cx="2095445" cy="6463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a:extLst>
              <a:ext uri="{FF2B5EF4-FFF2-40B4-BE49-F238E27FC236}">
                <a16:creationId xmlns:a16="http://schemas.microsoft.com/office/drawing/2014/main" id="{50153339-F043-4EF7-B203-0AD2243654E5}"/>
              </a:ext>
            </a:extLst>
          </p:cNvPr>
          <p:cNvSpPr/>
          <p:nvPr/>
        </p:nvSpPr>
        <p:spPr>
          <a:xfrm>
            <a:off x="1093660" y="1086882"/>
            <a:ext cx="2095445" cy="6463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esquinas redondeadas 13">
            <a:extLst>
              <a:ext uri="{FF2B5EF4-FFF2-40B4-BE49-F238E27FC236}">
                <a16:creationId xmlns:a16="http://schemas.microsoft.com/office/drawing/2014/main" id="{ED24F6C1-FC26-4938-BF6C-D1AE8201338C}"/>
              </a:ext>
            </a:extLst>
          </p:cNvPr>
          <p:cNvSpPr/>
          <p:nvPr/>
        </p:nvSpPr>
        <p:spPr>
          <a:xfrm>
            <a:off x="1093660" y="4245711"/>
            <a:ext cx="9766593" cy="102126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503E768F-CC33-4994-93D5-0AFB1DB98619}"/>
              </a:ext>
            </a:extLst>
          </p:cNvPr>
          <p:cNvSpPr/>
          <p:nvPr/>
        </p:nvSpPr>
        <p:spPr>
          <a:xfrm>
            <a:off x="1093661" y="1465998"/>
            <a:ext cx="9766593" cy="102126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3">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17</a:t>
            </a:r>
          </a:p>
        </p:txBody>
      </p:sp>
      <p:sp>
        <p:nvSpPr>
          <p:cNvPr id="2" name="Rectángulo 1">
            <a:extLst>
              <a:ext uri="{FF2B5EF4-FFF2-40B4-BE49-F238E27FC236}">
                <a16:creationId xmlns:a16="http://schemas.microsoft.com/office/drawing/2014/main" id="{8C3AED63-EB07-4BE2-ABC5-F7B52A0FF871}"/>
              </a:ext>
            </a:extLst>
          </p:cNvPr>
          <p:cNvSpPr/>
          <p:nvPr/>
        </p:nvSpPr>
        <p:spPr>
          <a:xfrm>
            <a:off x="1113182" y="1152939"/>
            <a:ext cx="20954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14:26-28</a:t>
            </a:r>
          </a:p>
        </p:txBody>
      </p:sp>
      <p:sp>
        <p:nvSpPr>
          <p:cNvPr id="4" name="Rectángulo 3">
            <a:extLst>
              <a:ext uri="{FF2B5EF4-FFF2-40B4-BE49-F238E27FC236}">
                <a16:creationId xmlns:a16="http://schemas.microsoft.com/office/drawing/2014/main" id="{62288CD3-D511-4633-93DB-D7C27C485632}"/>
              </a:ext>
            </a:extLst>
          </p:cNvPr>
          <p:cNvSpPr/>
          <p:nvPr/>
        </p:nvSpPr>
        <p:spPr>
          <a:xfrm>
            <a:off x="1113181" y="1465999"/>
            <a:ext cx="9831483" cy="107721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And when the disciples saw him walking on the sea, they were troubled, saying, It is a spirit; and they cried out for fear.</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But straightway Jesus spake unto them, saying, Be of good cheer; it is I; be not afraid.</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Peter answered him and said, Lord, if it be thou, bid me come unto thee on the water.</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39794338-74BF-442B-A9AB-B224A7BE9BC2}"/>
              </a:ext>
            </a:extLst>
          </p:cNvPr>
          <p:cNvSpPr/>
          <p:nvPr/>
        </p:nvSpPr>
        <p:spPr>
          <a:xfrm>
            <a:off x="1113181" y="3032959"/>
            <a:ext cx="42498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Jesus respond to their fear?</a:t>
            </a:r>
          </a:p>
        </p:txBody>
      </p:sp>
      <p:sp>
        <p:nvSpPr>
          <p:cNvPr id="8" name="Rectángulo 7">
            <a:extLst>
              <a:ext uri="{FF2B5EF4-FFF2-40B4-BE49-F238E27FC236}">
                <a16:creationId xmlns:a16="http://schemas.microsoft.com/office/drawing/2014/main" id="{DD1E2407-3D81-4C55-AB76-E2A1EDEBF787}"/>
              </a:ext>
            </a:extLst>
          </p:cNvPr>
          <p:cNvSpPr/>
          <p:nvPr/>
        </p:nvSpPr>
        <p:spPr>
          <a:xfrm>
            <a:off x="1113181" y="3430837"/>
            <a:ext cx="68189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Peter desire to do when he heard the Lord’s voice?</a:t>
            </a:r>
          </a:p>
        </p:txBody>
      </p:sp>
      <p:sp>
        <p:nvSpPr>
          <p:cNvPr id="9" name="Rectángulo 8">
            <a:extLst>
              <a:ext uri="{FF2B5EF4-FFF2-40B4-BE49-F238E27FC236}">
                <a16:creationId xmlns:a16="http://schemas.microsoft.com/office/drawing/2014/main" id="{153CBA27-21A9-4FBC-A94B-BC6672556944}"/>
              </a:ext>
            </a:extLst>
          </p:cNvPr>
          <p:cNvSpPr/>
          <p:nvPr/>
        </p:nvSpPr>
        <p:spPr>
          <a:xfrm>
            <a:off x="1093662" y="3882901"/>
            <a:ext cx="222368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Matthew 14:29-30. </a:t>
            </a:r>
          </a:p>
        </p:txBody>
      </p:sp>
      <p:sp>
        <p:nvSpPr>
          <p:cNvPr id="10" name="Rectángulo 9">
            <a:extLst>
              <a:ext uri="{FF2B5EF4-FFF2-40B4-BE49-F238E27FC236}">
                <a16:creationId xmlns:a16="http://schemas.microsoft.com/office/drawing/2014/main" id="{39FD4EEB-A05F-42CB-B787-A6C5509D3ABC}"/>
              </a:ext>
            </a:extLst>
          </p:cNvPr>
          <p:cNvSpPr/>
          <p:nvPr/>
        </p:nvSpPr>
        <p:spPr>
          <a:xfrm>
            <a:off x="1093662" y="4217737"/>
            <a:ext cx="9766594" cy="107721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And he said, Come. And when Peter was come down out of the ship, he walked on the water, to go to Jesus.</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But when he saw the wind boisterous, he was afraid; and beginning to sink, he cried, saying, Lord, save me.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498A5F98-D1DA-4C30-9C70-C41783978458}"/>
              </a:ext>
            </a:extLst>
          </p:cNvPr>
          <p:cNvSpPr/>
          <p:nvPr/>
        </p:nvSpPr>
        <p:spPr>
          <a:xfrm>
            <a:off x="1113181" y="5392001"/>
            <a:ext cx="335220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Peter begin to sink?</a:t>
            </a:r>
          </a:p>
        </p:txBody>
      </p:sp>
    </p:spTree>
    <p:extLst>
      <p:ext uri="{BB962C8B-B14F-4D97-AF65-F5344CB8AC3E}">
        <p14:creationId xmlns:p14="http://schemas.microsoft.com/office/powerpoint/2010/main" val="3071108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0.04128 -4.07407E-6 L -0.12188 0.12848 C -0.13959 0.15556 -0.14883 0.1963 -0.14883 0.23866 C -0.14883 0.28681 -0.13959 0.32524 -0.12188 0.35232 L -0.04128 0.48125 " pathEditMode="relative" rAng="0" ptsTypes="AAAAA">
                                      <p:cBhvr>
                                        <p:cTn id="6" dur="2000" fill="hold"/>
                                        <p:tgtEl>
                                          <p:spTgt spid="5"/>
                                        </p:tgtEl>
                                        <p:attrNameLst>
                                          <p:attrName>ppt_x</p:attrName>
                                          <p:attrName>ppt_y</p:attrName>
                                        </p:attrNameLst>
                                      </p:cBhvr>
                                      <p:rCtr x="-5378" y="24051"/>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strVal val="#ppt_w+.3"/>
                                          </p:val>
                                        </p:tav>
                                        <p:tav tm="100000">
                                          <p:val>
                                            <p:strVal val="#ppt_w"/>
                                          </p:val>
                                        </p:tav>
                                      </p:tavLst>
                                    </p:anim>
                                    <p:anim calcmode="lin" valueType="num">
                                      <p:cBhvr>
                                        <p:cTn id="47" dur="1000" fill="hold"/>
                                        <p:tgtEl>
                                          <p:spTgt spid="11"/>
                                        </p:tgtEl>
                                        <p:attrNameLst>
                                          <p:attrName>ppt_h</p:attrName>
                                        </p:attrNameLst>
                                      </p:cBhvr>
                                      <p:tavLst>
                                        <p:tav tm="0">
                                          <p:val>
                                            <p:strVal val="#ppt_h"/>
                                          </p:val>
                                        </p:tav>
                                        <p:tav tm="100000">
                                          <p:val>
                                            <p:strVal val="#ppt_h"/>
                                          </p:val>
                                        </p:tav>
                                      </p:tavLst>
                                    </p:anim>
                                    <p:animEffect transition="in" filter="fade">
                                      <p:cBhvr>
                                        <p:cTn id="4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6" grpId="0" animBg="1"/>
      <p:bldP spid="14" grpId="0" animBg="1"/>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4000"/>
            <a:lum/>
          </a:blip>
          <a:srcRect/>
          <a:stretch>
            <a:fillRect t="-13000" b="-13000"/>
          </a:stretch>
        </a:blipFill>
        <a:effectLst/>
      </p:bgPr>
    </p:bg>
    <p:spTree>
      <p:nvGrpSpPr>
        <p:cNvPr id="1" name=""/>
        <p:cNvGrpSpPr/>
        <p:nvPr/>
      </p:nvGrpSpPr>
      <p:grpSpPr>
        <a:xfrm>
          <a:off x="0" y="0"/>
          <a:ext cx="0" cy="0"/>
          <a:chOff x="0" y="0"/>
          <a:chExt cx="0" cy="0"/>
        </a:xfrm>
      </p:grpSpPr>
      <p:sp>
        <p:nvSpPr>
          <p:cNvPr id="9" name="Rectángulo: esquinas superiores cortadas 8">
            <a:extLst>
              <a:ext uri="{FF2B5EF4-FFF2-40B4-BE49-F238E27FC236}">
                <a16:creationId xmlns:a16="http://schemas.microsoft.com/office/drawing/2014/main" id="{4CC2F64D-A04B-4E9F-91C3-6E4081A8DAB4}"/>
              </a:ext>
            </a:extLst>
          </p:cNvPr>
          <p:cNvSpPr/>
          <p:nvPr/>
        </p:nvSpPr>
        <p:spPr>
          <a:xfrm rot="10800000">
            <a:off x="1961322" y="3195383"/>
            <a:ext cx="8163339" cy="2078981"/>
          </a:xfrm>
          <a:prstGeom prst="snip2Same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3">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17</a:t>
            </a:r>
          </a:p>
        </p:txBody>
      </p:sp>
      <p:sp>
        <p:nvSpPr>
          <p:cNvPr id="2" name="Rectángulo 1">
            <a:extLst>
              <a:ext uri="{FF2B5EF4-FFF2-40B4-BE49-F238E27FC236}">
                <a16:creationId xmlns:a16="http://schemas.microsoft.com/office/drawing/2014/main" id="{3ACE4F41-0F0F-4069-A344-2C3403D5B2EE}"/>
              </a:ext>
            </a:extLst>
          </p:cNvPr>
          <p:cNvSpPr/>
          <p:nvPr/>
        </p:nvSpPr>
        <p:spPr>
          <a:xfrm>
            <a:off x="965980" y="995682"/>
            <a:ext cx="1011283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Peter’s experience about how to avoid being overcome by our fears and doubts?</a:t>
            </a:r>
          </a:p>
        </p:txBody>
      </p:sp>
      <p:sp>
        <p:nvSpPr>
          <p:cNvPr id="4" name="Rectángulo 3">
            <a:extLst>
              <a:ext uri="{FF2B5EF4-FFF2-40B4-BE49-F238E27FC236}">
                <a16:creationId xmlns:a16="http://schemas.microsoft.com/office/drawing/2014/main" id="{EE0DCE14-A364-4D36-88F3-A7F2EB52D1ED}"/>
              </a:ext>
            </a:extLst>
          </p:cNvPr>
          <p:cNvSpPr/>
          <p:nvPr/>
        </p:nvSpPr>
        <p:spPr>
          <a:xfrm>
            <a:off x="2518830" y="1815147"/>
            <a:ext cx="7154340" cy="646331"/>
          </a:xfrm>
          <a:prstGeom prst="rect">
            <a:avLst/>
          </a:prstGeom>
        </p:spPr>
        <p:txBody>
          <a:bodyPr wrap="square">
            <a:spAutoFit/>
          </a:bodyPr>
          <a:lstStyle/>
          <a:p>
            <a:pPr algn="ctr"/>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keep our eyes fixed on Jesus Christ and maintain our faith in Him, we will not be overcome by our fears and doubts.</a:t>
            </a:r>
          </a:p>
        </p:txBody>
      </p:sp>
      <p:sp>
        <p:nvSpPr>
          <p:cNvPr id="5" name="Rectángulo 4">
            <a:extLst>
              <a:ext uri="{FF2B5EF4-FFF2-40B4-BE49-F238E27FC236}">
                <a16:creationId xmlns:a16="http://schemas.microsoft.com/office/drawing/2014/main" id="{AC3653A3-FE88-4711-9CDE-9EC1CD2B7B1B}"/>
              </a:ext>
            </a:extLst>
          </p:cNvPr>
          <p:cNvSpPr/>
          <p:nvPr/>
        </p:nvSpPr>
        <p:spPr>
          <a:xfrm>
            <a:off x="965980" y="2702509"/>
            <a:ext cx="3437288" cy="400110"/>
          </a:xfrm>
          <a:prstGeom prst="rect">
            <a:avLst/>
          </a:prstGeom>
        </p:spPr>
        <p:txBody>
          <a:bodyPr wrap="none">
            <a:spAutoFit/>
          </a:bodyPr>
          <a:lstStyle/>
          <a:p>
            <a:r>
              <a:rPr lang="en-US" sz="2000"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Howard W. Hunter</a:t>
            </a:r>
          </a:p>
        </p:txBody>
      </p:sp>
      <p:sp>
        <p:nvSpPr>
          <p:cNvPr id="6" name="Rectángulo 5">
            <a:extLst>
              <a:ext uri="{FF2B5EF4-FFF2-40B4-BE49-F238E27FC236}">
                <a16:creationId xmlns:a16="http://schemas.microsoft.com/office/drawing/2014/main" id="{953DA8AE-4491-45C3-8EF3-33BADF7CB201}"/>
              </a:ext>
            </a:extLst>
          </p:cNvPr>
          <p:cNvSpPr/>
          <p:nvPr/>
        </p:nvSpPr>
        <p:spPr>
          <a:xfrm>
            <a:off x="1988055" y="3223445"/>
            <a:ext cx="8215889" cy="2062103"/>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“It is my firm belief that if as individual people, as families, communities, and nations, we could, like Peter, fix our eyes on Jesus, we too might walk triumphantly over ‘the swelling waves of disbelief’ and remain ‘unterrified amid the rising winds of doubt.’ But if we turn away our eyes from him in whom we must believe, as it is so easy to do and the world is so much tempted to do, if we look to the power and fury of those terrible and destructive elements around us rather than to him who can help and save us, then we shall inevitably sink in a sea of conflict and sorrow and despair” (“The Beacon in the Harbor of Peace,”</a:t>
            </a:r>
            <a:r>
              <a:rPr lang="en-US" sz="1600" i="1" dirty="0">
                <a:solidFill>
                  <a:schemeClr val="bg1"/>
                </a:solidFill>
                <a:latin typeface="Arial" panose="020B0604020202020204" pitchFamily="34" charset="0"/>
                <a:cs typeface="Arial" panose="020B0604020202020204" pitchFamily="34" charset="0"/>
              </a:rPr>
              <a:t> Ensign,</a:t>
            </a:r>
            <a:r>
              <a:rPr lang="en-US" sz="1600" dirty="0">
                <a:solidFill>
                  <a:schemeClr val="bg1"/>
                </a:solidFill>
                <a:latin typeface="Arial" panose="020B0604020202020204" pitchFamily="34" charset="0"/>
                <a:cs typeface="Arial" panose="020B0604020202020204" pitchFamily="34" charset="0"/>
              </a:rPr>
              <a:t>Nov. 1992, 19).</a:t>
            </a:r>
          </a:p>
        </p:txBody>
      </p:sp>
      <p:sp>
        <p:nvSpPr>
          <p:cNvPr id="7" name="Rectángulo 6">
            <a:extLst>
              <a:ext uri="{FF2B5EF4-FFF2-40B4-BE49-F238E27FC236}">
                <a16:creationId xmlns:a16="http://schemas.microsoft.com/office/drawing/2014/main" id="{706F88D1-CCB0-4C92-BC5D-43EE80B785DC}"/>
              </a:ext>
            </a:extLst>
          </p:cNvPr>
          <p:cNvSpPr/>
          <p:nvPr/>
        </p:nvSpPr>
        <p:spPr>
          <a:xfrm>
            <a:off x="808382" y="5406374"/>
            <a:ext cx="886478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we can “fix our eyes” on Jesus Christ, as Peter did initially?</a:t>
            </a:r>
          </a:p>
        </p:txBody>
      </p:sp>
      <p:sp>
        <p:nvSpPr>
          <p:cNvPr id="8" name="Rectángulo 7">
            <a:extLst>
              <a:ext uri="{FF2B5EF4-FFF2-40B4-BE49-F238E27FC236}">
                <a16:creationId xmlns:a16="http://schemas.microsoft.com/office/drawing/2014/main" id="{EEA8C7D5-2E8A-4C66-B7AA-BB7B5BA5CADE}"/>
              </a:ext>
            </a:extLst>
          </p:cNvPr>
          <p:cNvSpPr/>
          <p:nvPr/>
        </p:nvSpPr>
        <p:spPr>
          <a:xfrm>
            <a:off x="808380" y="5821872"/>
            <a:ext cx="981986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seen an individual’s faith in Jesus Christ enable him or her to avoid being overcome by fear or doubt?</a:t>
            </a:r>
          </a:p>
        </p:txBody>
      </p:sp>
    </p:spTree>
    <p:extLst>
      <p:ext uri="{BB962C8B-B14F-4D97-AF65-F5344CB8AC3E}">
        <p14:creationId xmlns:p14="http://schemas.microsoft.com/office/powerpoint/2010/main" val="29433308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par>
                                <p:cTn id="14" presetID="17" presetClass="entr" presetSubtype="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ppt_w/2"/>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3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amond(out)">
                                      <p:cBhvr>
                                        <p:cTn id="28" dur="1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4000"/>
            <a:lum/>
          </a:blip>
          <a:srcRect/>
          <a:stretch>
            <a:fillRect t="-13000" b="-13000"/>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4372B5C-56A2-4222-8C81-A6CB355B686C}"/>
              </a:ext>
            </a:extLst>
          </p:cNvPr>
          <p:cNvSpPr/>
          <p:nvPr/>
        </p:nvSpPr>
        <p:spPr>
          <a:xfrm>
            <a:off x="348405" y="2518113"/>
            <a:ext cx="5586360" cy="584775"/>
          </a:xfrm>
          <a:prstGeom prst="rect">
            <a:avLst/>
          </a:prstGeom>
        </p:spPr>
        <p:txBody>
          <a:bodyPr wrap="square">
            <a:spAutoFit/>
          </a:bodyPr>
          <a:lstStyle/>
          <a:p>
            <a:pPr algn="ctr"/>
            <a:r>
              <a:rPr lang="en-US" sz="1600"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seek God’s help when our faith wanes, He can lift us from our fears and doubts.</a:t>
            </a:r>
          </a:p>
        </p:txBody>
      </p:sp>
      <p:sp>
        <p:nvSpPr>
          <p:cNvPr id="11" name="Rectángulo 10">
            <a:extLst>
              <a:ext uri="{FF2B5EF4-FFF2-40B4-BE49-F238E27FC236}">
                <a16:creationId xmlns:a16="http://schemas.microsoft.com/office/drawing/2014/main" id="{410BB993-5F64-477E-ACA3-4FB7630771B9}"/>
              </a:ext>
            </a:extLst>
          </p:cNvPr>
          <p:cNvSpPr/>
          <p:nvPr/>
        </p:nvSpPr>
        <p:spPr>
          <a:xfrm>
            <a:off x="536223" y="3347362"/>
            <a:ext cx="1775273" cy="6463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6D7A2000-EA1C-4EE2-B222-C1D1BF19F882}"/>
              </a:ext>
            </a:extLst>
          </p:cNvPr>
          <p:cNvSpPr/>
          <p:nvPr/>
        </p:nvSpPr>
        <p:spPr>
          <a:xfrm>
            <a:off x="534485" y="3694220"/>
            <a:ext cx="5400280" cy="923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3">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17</a:t>
            </a:r>
          </a:p>
        </p:txBody>
      </p:sp>
      <p:sp>
        <p:nvSpPr>
          <p:cNvPr id="2" name="Rectángulo 1">
            <a:extLst>
              <a:ext uri="{FF2B5EF4-FFF2-40B4-BE49-F238E27FC236}">
                <a16:creationId xmlns:a16="http://schemas.microsoft.com/office/drawing/2014/main" id="{28CDDA8B-B817-4D0F-8B3E-19212DC03746}"/>
              </a:ext>
            </a:extLst>
          </p:cNvPr>
          <p:cNvSpPr/>
          <p:nvPr/>
        </p:nvSpPr>
        <p:spPr>
          <a:xfrm>
            <a:off x="421293" y="1095752"/>
            <a:ext cx="5598007"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What did Peter do when he realized he was sinking?</a:t>
            </a:r>
          </a:p>
        </p:txBody>
      </p:sp>
      <p:pic>
        <p:nvPicPr>
          <p:cNvPr id="5" name="Imagen 4">
            <a:extLst>
              <a:ext uri="{FF2B5EF4-FFF2-40B4-BE49-F238E27FC236}">
                <a16:creationId xmlns:a16="http://schemas.microsoft.com/office/drawing/2014/main" id="{E1B715F1-9A45-4821-8985-847B5B936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91209"/>
            <a:ext cx="4748696" cy="3561522"/>
          </a:xfrm>
          <a:prstGeom prst="rect">
            <a:avLst/>
          </a:prstGeom>
        </p:spPr>
      </p:pic>
      <p:sp>
        <p:nvSpPr>
          <p:cNvPr id="6" name="Rectángulo 5">
            <a:extLst>
              <a:ext uri="{FF2B5EF4-FFF2-40B4-BE49-F238E27FC236}">
                <a16:creationId xmlns:a16="http://schemas.microsoft.com/office/drawing/2014/main" id="{DCCD0D73-6441-462E-A0BD-A964CBB0D78A}"/>
              </a:ext>
            </a:extLst>
          </p:cNvPr>
          <p:cNvSpPr/>
          <p:nvPr/>
        </p:nvSpPr>
        <p:spPr>
          <a:xfrm>
            <a:off x="421293" y="1611310"/>
            <a:ext cx="5440585" cy="830997"/>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can we learn from this account about what the Lord will do if we seek His help when our faith wanes?</a:t>
            </a:r>
          </a:p>
        </p:txBody>
      </p:sp>
      <p:sp>
        <p:nvSpPr>
          <p:cNvPr id="8" name="Rectángulo 7">
            <a:extLst>
              <a:ext uri="{FF2B5EF4-FFF2-40B4-BE49-F238E27FC236}">
                <a16:creationId xmlns:a16="http://schemas.microsoft.com/office/drawing/2014/main" id="{6E25F8F5-42C6-4876-B9C0-6C6DA10D0040}"/>
              </a:ext>
            </a:extLst>
          </p:cNvPr>
          <p:cNvSpPr/>
          <p:nvPr/>
        </p:nvSpPr>
        <p:spPr>
          <a:xfrm>
            <a:off x="549475" y="3343614"/>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14:33</a:t>
            </a:r>
          </a:p>
        </p:txBody>
      </p:sp>
      <p:sp>
        <p:nvSpPr>
          <p:cNvPr id="9" name="Rectángulo 8">
            <a:extLst>
              <a:ext uri="{FF2B5EF4-FFF2-40B4-BE49-F238E27FC236}">
                <a16:creationId xmlns:a16="http://schemas.microsoft.com/office/drawing/2014/main" id="{DEC5E9EA-DED1-4570-8D0D-7FEDD873CDEF}"/>
              </a:ext>
            </a:extLst>
          </p:cNvPr>
          <p:cNvSpPr/>
          <p:nvPr/>
        </p:nvSpPr>
        <p:spPr>
          <a:xfrm>
            <a:off x="534485" y="3694220"/>
            <a:ext cx="5484815"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Then they that were in the ship came and worshipped him, saying, Of a truth thou art the Son of God.</a:t>
            </a:r>
          </a:p>
        </p:txBody>
      </p:sp>
    </p:spTree>
    <p:extLst>
      <p:ext uri="{BB962C8B-B14F-4D97-AF65-F5344CB8AC3E}">
        <p14:creationId xmlns:p14="http://schemas.microsoft.com/office/powerpoint/2010/main" val="1629389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500"/>
                                        <p:tgtEl>
                                          <p:spTgt spid="11"/>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downLeft)">
                                      <p:cBhvr>
                                        <p:cTn id="35" dur="500"/>
                                        <p:tgtEl>
                                          <p:spTgt spid="10"/>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downLeft)">
                                      <p:cBhvr>
                                        <p:cTn id="38" dur="500"/>
                                        <p:tgtEl>
                                          <p:spTgt spid="8"/>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trips(downLeft)">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0" grpId="0" animBg="1"/>
      <p:bldP spid="2" grpId="0"/>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t="-13000" b="-13000"/>
          </a:stretch>
        </a:blipFill>
        <a:effectLst/>
      </p:bgPr>
    </p:bg>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3">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17</a:t>
            </a:r>
          </a:p>
        </p:txBody>
      </p:sp>
      <p:pic>
        <p:nvPicPr>
          <p:cNvPr id="2" name="Elementos multimedia en línea 1" title="Mountains To Climb - Gaining Power To Overcome Challenges In Life">
            <a:hlinkClick r:id="" action="ppaction://media"/>
            <a:extLst>
              <a:ext uri="{FF2B5EF4-FFF2-40B4-BE49-F238E27FC236}">
                <a16:creationId xmlns:a16="http://schemas.microsoft.com/office/drawing/2014/main" id="{186EF9D6-87B9-426C-A836-FA3A89D6DECE}"/>
              </a:ext>
            </a:extLst>
          </p:cNvPr>
          <p:cNvPicPr>
            <a:picLocks noRot="1" noChangeAspect="1"/>
          </p:cNvPicPr>
          <p:nvPr>
            <a:videoFile r:link="rId1"/>
          </p:nvPr>
        </p:nvPicPr>
        <p:blipFill>
          <a:blip r:embed="rId4"/>
          <a:stretch>
            <a:fillRect/>
          </a:stretch>
        </p:blipFill>
        <p:spPr>
          <a:xfrm>
            <a:off x="2345636" y="1449456"/>
            <a:ext cx="7792278" cy="4383156"/>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Tree>
    <p:extLst>
      <p:ext uri="{BB962C8B-B14F-4D97-AF65-F5344CB8AC3E}">
        <p14:creationId xmlns:p14="http://schemas.microsoft.com/office/powerpoint/2010/main" val="3427551681"/>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3">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17</a:t>
            </a:r>
          </a:p>
        </p:txBody>
      </p:sp>
      <p:sp>
        <p:nvSpPr>
          <p:cNvPr id="4" name="Rectángulo 3">
            <a:extLst>
              <a:ext uri="{FF2B5EF4-FFF2-40B4-BE49-F238E27FC236}">
                <a16:creationId xmlns:a16="http://schemas.microsoft.com/office/drawing/2014/main" id="{BB3AD502-1C6A-43B4-8E35-72B849BF094D}"/>
              </a:ext>
            </a:extLst>
          </p:cNvPr>
          <p:cNvSpPr/>
          <p:nvPr/>
        </p:nvSpPr>
        <p:spPr>
          <a:xfrm>
            <a:off x="3862568" y="2875002"/>
            <a:ext cx="4466864" cy="1107996"/>
          </a:xfrm>
          <a:prstGeom prst="rect">
            <a:avLst/>
          </a:prstGeom>
        </p:spPr>
        <p:txBody>
          <a:bodyPr wrap="none">
            <a:spAutoFit/>
          </a:bodyPr>
          <a:lstStyle/>
          <a:p>
            <a:pPr fontAlgn="base"/>
            <a:r>
              <a:rPr lang="en-US" sz="6600" b="1" dirty="0">
                <a:solidFill>
                  <a:schemeClr val="bg1">
                    <a:lumMod val="85000"/>
                    <a:lumOff val="15000"/>
                  </a:schemeClr>
                </a:solidFill>
                <a:latin typeface="ZoramldsLat-Bold"/>
              </a:rPr>
              <a:t>Matthew 14</a:t>
            </a:r>
            <a:endParaRPr lang="en-US" sz="6600" b="1" i="0" dirty="0">
              <a:solidFill>
                <a:schemeClr val="bg1">
                  <a:lumMod val="85000"/>
                  <a:lumOff val="15000"/>
                </a:schemeClr>
              </a:solidFill>
              <a:effectLst/>
              <a:latin typeface="ZoramldsLat-Bold"/>
            </a:endParaRPr>
          </a:p>
        </p:txBody>
      </p:sp>
    </p:spTree>
    <p:extLst>
      <p:ext uri="{BB962C8B-B14F-4D97-AF65-F5344CB8AC3E}">
        <p14:creationId xmlns:p14="http://schemas.microsoft.com/office/powerpoint/2010/main" val="4184357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3">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17</a:t>
            </a:r>
          </a:p>
        </p:txBody>
      </p:sp>
      <p:sp>
        <p:nvSpPr>
          <p:cNvPr id="2" name="Rectángulo 1">
            <a:extLst>
              <a:ext uri="{FF2B5EF4-FFF2-40B4-BE49-F238E27FC236}">
                <a16:creationId xmlns:a16="http://schemas.microsoft.com/office/drawing/2014/main" id="{C3B2404D-C640-4C4C-AEEB-122DF401FEDE}"/>
              </a:ext>
            </a:extLst>
          </p:cNvPr>
          <p:cNvSpPr/>
          <p:nvPr/>
        </p:nvSpPr>
        <p:spPr>
          <a:xfrm>
            <a:off x="1113182" y="968273"/>
            <a:ext cx="1967205" cy="369332"/>
          </a:xfrm>
          <a:prstGeom prst="rect">
            <a:avLst/>
          </a:prstGeom>
        </p:spPr>
        <p:txBody>
          <a:bodyPr wrap="none">
            <a:spAutoFit/>
          </a:bodyPr>
          <a:lstStyle/>
          <a:p>
            <a:pPr algn="just" fontAlgn="base"/>
            <a:r>
              <a:rPr lang="en-US" b="1" dirty="0">
                <a:solidFill>
                  <a:schemeClr val="bg1">
                    <a:lumMod val="85000"/>
                    <a:lumOff val="15000"/>
                  </a:schemeClr>
                </a:solidFill>
                <a:latin typeface="Arial" panose="020B0604020202020204" pitchFamily="34" charset="0"/>
                <a:cs typeface="Arial" panose="020B0604020202020204" pitchFamily="34" charset="0"/>
              </a:rPr>
              <a:t>Matthew 14:1-21</a:t>
            </a:r>
            <a:endParaRPr lang="en-US" b="1" i="0" dirty="0">
              <a:solidFill>
                <a:schemeClr val="bg1">
                  <a:lumMod val="85000"/>
                  <a:lumOff val="15000"/>
                </a:schemeClr>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B313DA40-B1D3-4975-9CF0-9DA1FD53E7A7}"/>
              </a:ext>
            </a:extLst>
          </p:cNvPr>
          <p:cNvSpPr/>
          <p:nvPr/>
        </p:nvSpPr>
        <p:spPr>
          <a:xfrm>
            <a:off x="2239617" y="2274838"/>
            <a:ext cx="7712765" cy="2308324"/>
          </a:xfrm>
          <a:prstGeom prst="rect">
            <a:avLst/>
          </a:prstGeom>
        </p:spPr>
        <p:txBody>
          <a:bodyPr wrap="square">
            <a:spAutoFit/>
          </a:bodyPr>
          <a:lstStyle/>
          <a:p>
            <a:pPr algn="ctr"/>
            <a:r>
              <a:rPr lang="en-US" sz="4800" dirty="0">
                <a:solidFill>
                  <a:schemeClr val="accent1">
                    <a:lumMod val="75000"/>
                  </a:schemeClr>
                </a:solidFill>
                <a:latin typeface="ZoramldsLat-Regular"/>
              </a:rPr>
              <a:t>“Jesus seeks solitude and then feeds more than five thousand people”</a:t>
            </a:r>
            <a:endParaRPr lang="en-US" sz="4800" dirty="0">
              <a:solidFill>
                <a:schemeClr val="accent1">
                  <a:lumMod val="75000"/>
                </a:schemeClr>
              </a:solidFill>
            </a:endParaRPr>
          </a:p>
        </p:txBody>
      </p:sp>
    </p:spTree>
    <p:extLst>
      <p:ext uri="{BB962C8B-B14F-4D97-AF65-F5344CB8AC3E}">
        <p14:creationId xmlns:p14="http://schemas.microsoft.com/office/powerpoint/2010/main" val="128833100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38B7974-276F-43B9-BD81-41C8D7382739}"/>
              </a:ext>
            </a:extLst>
          </p:cNvPr>
          <p:cNvSpPr/>
          <p:nvPr/>
        </p:nvSpPr>
        <p:spPr>
          <a:xfrm>
            <a:off x="853436" y="1510748"/>
            <a:ext cx="2115051" cy="6463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5D68287C-6510-4987-B503-7F5397EF6189}"/>
              </a:ext>
            </a:extLst>
          </p:cNvPr>
          <p:cNvSpPr/>
          <p:nvPr/>
        </p:nvSpPr>
        <p:spPr>
          <a:xfrm>
            <a:off x="853437" y="1868619"/>
            <a:ext cx="9894076" cy="84551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3">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17</a:t>
            </a:r>
          </a:p>
        </p:txBody>
      </p:sp>
      <p:sp>
        <p:nvSpPr>
          <p:cNvPr id="4" name="Rectángulo 3">
            <a:extLst>
              <a:ext uri="{FF2B5EF4-FFF2-40B4-BE49-F238E27FC236}">
                <a16:creationId xmlns:a16="http://schemas.microsoft.com/office/drawing/2014/main" id="{119841C3-8DE1-4ED5-84D5-D8AB86C1A65C}"/>
              </a:ext>
            </a:extLst>
          </p:cNvPr>
          <p:cNvSpPr/>
          <p:nvPr/>
        </p:nvSpPr>
        <p:spPr>
          <a:xfrm>
            <a:off x="853439" y="967546"/>
            <a:ext cx="93597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different ways people try to endure and overcome sadness?</a:t>
            </a:r>
          </a:p>
        </p:txBody>
      </p:sp>
      <p:sp>
        <p:nvSpPr>
          <p:cNvPr id="5" name="Rectángulo 4">
            <a:extLst>
              <a:ext uri="{FF2B5EF4-FFF2-40B4-BE49-F238E27FC236}">
                <a16:creationId xmlns:a16="http://schemas.microsoft.com/office/drawing/2014/main" id="{057F7D99-7F76-4E89-8B76-15CC578D1E3C}"/>
              </a:ext>
            </a:extLst>
          </p:cNvPr>
          <p:cNvSpPr/>
          <p:nvPr/>
        </p:nvSpPr>
        <p:spPr>
          <a:xfrm>
            <a:off x="853439" y="1509603"/>
            <a:ext cx="20954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14:12-13</a:t>
            </a:r>
          </a:p>
        </p:txBody>
      </p:sp>
      <p:sp>
        <p:nvSpPr>
          <p:cNvPr id="6" name="Rectángulo 5">
            <a:extLst>
              <a:ext uri="{FF2B5EF4-FFF2-40B4-BE49-F238E27FC236}">
                <a16:creationId xmlns:a16="http://schemas.microsoft.com/office/drawing/2014/main" id="{B572A44D-7881-4C9D-A39C-92C90004862E}"/>
              </a:ext>
            </a:extLst>
          </p:cNvPr>
          <p:cNvSpPr/>
          <p:nvPr/>
        </p:nvSpPr>
        <p:spPr>
          <a:xfrm>
            <a:off x="853438" y="1825927"/>
            <a:ext cx="10020887"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his disciples came, and took up the body, and buried it, and went and told Jesus.</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 When Jesus heard of it, he departed thence by ship into a desert place apart: and when the people had heard thereof, they followed him on foot out of the cities.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C862F4B7-6DD6-4EFF-B337-3FF99C259784}"/>
              </a:ext>
            </a:extLst>
          </p:cNvPr>
          <p:cNvSpPr/>
          <p:nvPr/>
        </p:nvSpPr>
        <p:spPr>
          <a:xfrm>
            <a:off x="853438" y="2893447"/>
            <a:ext cx="6305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Jesus do when He heard about John’s death? </a:t>
            </a:r>
          </a:p>
        </p:txBody>
      </p:sp>
      <p:sp>
        <p:nvSpPr>
          <p:cNvPr id="8" name="Rectángulo 7">
            <a:extLst>
              <a:ext uri="{FF2B5EF4-FFF2-40B4-BE49-F238E27FC236}">
                <a16:creationId xmlns:a16="http://schemas.microsoft.com/office/drawing/2014/main" id="{AE08F6A0-E6D4-40A5-8509-1E62291BDA3B}"/>
              </a:ext>
            </a:extLst>
          </p:cNvPr>
          <p:cNvSpPr/>
          <p:nvPr/>
        </p:nvSpPr>
        <p:spPr>
          <a:xfrm>
            <a:off x="853438" y="3290179"/>
            <a:ext cx="526297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when Jesus tried to be alone?</a:t>
            </a:r>
          </a:p>
        </p:txBody>
      </p:sp>
      <p:sp>
        <p:nvSpPr>
          <p:cNvPr id="9" name="Rectángulo 8">
            <a:extLst>
              <a:ext uri="{FF2B5EF4-FFF2-40B4-BE49-F238E27FC236}">
                <a16:creationId xmlns:a16="http://schemas.microsoft.com/office/drawing/2014/main" id="{9041CEA7-2E01-428E-A1A2-F502078B3070}"/>
              </a:ext>
            </a:extLst>
          </p:cNvPr>
          <p:cNvSpPr/>
          <p:nvPr/>
        </p:nvSpPr>
        <p:spPr>
          <a:xfrm>
            <a:off x="853438" y="3642231"/>
            <a:ext cx="1011936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feel if you were sad and wanted to be alone, but others were seeking your attention?</a:t>
            </a:r>
          </a:p>
        </p:txBody>
      </p:sp>
    </p:spTree>
    <p:extLst>
      <p:ext uri="{BB962C8B-B14F-4D97-AF65-F5344CB8AC3E}">
        <p14:creationId xmlns:p14="http://schemas.microsoft.com/office/powerpoint/2010/main" val="2241016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Scale>
                                      <p:cBhvr>
                                        <p:cTn id="3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9"/>
                                        </p:tgtEl>
                                        <p:attrNameLst>
                                          <p:attrName>ppt_x</p:attrName>
                                          <p:attrName>ppt_y</p:attrName>
                                        </p:attrNameLst>
                                      </p:cBhvr>
                                    </p:animMotion>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D46133-B0B1-4360-9189-A3EA9092A326}"/>
              </a:ext>
            </a:extLst>
          </p:cNvPr>
          <p:cNvSpPr/>
          <p:nvPr/>
        </p:nvSpPr>
        <p:spPr>
          <a:xfrm>
            <a:off x="987898" y="1021112"/>
            <a:ext cx="1881809" cy="6463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E8EB8D0B-6152-44E1-9B2B-07890214CD28}"/>
              </a:ext>
            </a:extLst>
          </p:cNvPr>
          <p:cNvSpPr/>
          <p:nvPr/>
        </p:nvSpPr>
        <p:spPr>
          <a:xfrm>
            <a:off x="987898" y="1390444"/>
            <a:ext cx="9766593" cy="60379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3">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17</a:t>
            </a:r>
          </a:p>
        </p:txBody>
      </p:sp>
      <p:sp>
        <p:nvSpPr>
          <p:cNvPr id="4" name="Rectángulo 3">
            <a:extLst>
              <a:ext uri="{FF2B5EF4-FFF2-40B4-BE49-F238E27FC236}">
                <a16:creationId xmlns:a16="http://schemas.microsoft.com/office/drawing/2014/main" id="{2AAFB5D3-6768-4FD8-B07B-6AA52D47021F}"/>
              </a:ext>
            </a:extLst>
          </p:cNvPr>
          <p:cNvSpPr/>
          <p:nvPr/>
        </p:nvSpPr>
        <p:spPr>
          <a:xfrm>
            <a:off x="1053195" y="1021112"/>
            <a:ext cx="176202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Matthew 14:14</a:t>
            </a:r>
          </a:p>
        </p:txBody>
      </p:sp>
      <p:sp>
        <p:nvSpPr>
          <p:cNvPr id="2" name="Rectángulo 1">
            <a:extLst>
              <a:ext uri="{FF2B5EF4-FFF2-40B4-BE49-F238E27FC236}">
                <a16:creationId xmlns:a16="http://schemas.microsoft.com/office/drawing/2014/main" id="{916455B4-2591-4870-8A67-6E127EFE3604}"/>
              </a:ext>
            </a:extLst>
          </p:cNvPr>
          <p:cNvSpPr/>
          <p:nvPr/>
        </p:nvSpPr>
        <p:spPr>
          <a:xfrm>
            <a:off x="1113182" y="1337605"/>
            <a:ext cx="9581322"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Jesus went forth, and saw a great multitude, and was moved with compassion toward them, and he healed their sick.</a:t>
            </a:r>
          </a:p>
        </p:txBody>
      </p:sp>
      <p:sp>
        <p:nvSpPr>
          <p:cNvPr id="5" name="Rectángulo 4">
            <a:extLst>
              <a:ext uri="{FF2B5EF4-FFF2-40B4-BE49-F238E27FC236}">
                <a16:creationId xmlns:a16="http://schemas.microsoft.com/office/drawing/2014/main" id="{F51B5BC6-103B-4172-9F5D-D39889B7F8A5}"/>
              </a:ext>
            </a:extLst>
          </p:cNvPr>
          <p:cNvSpPr/>
          <p:nvPr/>
        </p:nvSpPr>
        <p:spPr>
          <a:xfrm>
            <a:off x="1113182" y="2130646"/>
            <a:ext cx="89717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example did the Savior set for us to follow when we experience sadness?</a:t>
            </a:r>
          </a:p>
        </p:txBody>
      </p:sp>
      <p:sp>
        <p:nvSpPr>
          <p:cNvPr id="6" name="Rectángulo 5">
            <a:extLst>
              <a:ext uri="{FF2B5EF4-FFF2-40B4-BE49-F238E27FC236}">
                <a16:creationId xmlns:a16="http://schemas.microsoft.com/office/drawing/2014/main" id="{ECC4CC17-BF93-4CC6-BF6C-52861229AD1B}"/>
              </a:ext>
            </a:extLst>
          </p:cNvPr>
          <p:cNvSpPr/>
          <p:nvPr/>
        </p:nvSpPr>
        <p:spPr>
          <a:xfrm>
            <a:off x="1113181" y="2646688"/>
            <a:ext cx="9581321" cy="646331"/>
          </a:xfrm>
          <a:prstGeom prst="rect">
            <a:avLst/>
          </a:prstGeom>
        </p:spPr>
        <p:txBody>
          <a:bodyPr wrap="square">
            <a:spAutoFit/>
          </a:bodyPr>
          <a:lstStyle/>
          <a:p>
            <a:pPr algn="ctr"/>
            <a:r>
              <a:rPr lang="en-US" b="1" i="1" dirty="0">
                <a:solidFill>
                  <a:schemeClr val="accent1"/>
                </a:solidFill>
                <a:latin typeface="Arial" panose="020B0604020202020204" pitchFamily="34" charset="0"/>
                <a:cs typeface="Arial" panose="020B0604020202020204" pitchFamily="34" charset="0"/>
              </a:rPr>
              <a:t>By showing compassion for others even when we are experiencing sadness, we follow the example of Jesus Christ.</a:t>
            </a:r>
            <a:endParaRPr lang="en-US" i="1" dirty="0">
              <a:solidFill>
                <a:schemeClr val="accent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7DD6D972-2506-4088-A6D8-C71932C0CCFC}"/>
              </a:ext>
            </a:extLst>
          </p:cNvPr>
          <p:cNvSpPr/>
          <p:nvPr/>
        </p:nvSpPr>
        <p:spPr>
          <a:xfrm>
            <a:off x="1113181" y="3293019"/>
            <a:ext cx="868017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can it be difficult to show compassion for others when we are suffering?</a:t>
            </a:r>
          </a:p>
        </p:txBody>
      </p:sp>
      <p:sp>
        <p:nvSpPr>
          <p:cNvPr id="8" name="Rectángulo 7">
            <a:extLst>
              <a:ext uri="{FF2B5EF4-FFF2-40B4-BE49-F238E27FC236}">
                <a16:creationId xmlns:a16="http://schemas.microsoft.com/office/drawing/2014/main" id="{A716B80D-B108-4006-8C1E-760626AB7285}"/>
              </a:ext>
            </a:extLst>
          </p:cNvPr>
          <p:cNvSpPr/>
          <p:nvPr/>
        </p:nvSpPr>
        <p:spPr>
          <a:xfrm>
            <a:off x="1113180" y="3865025"/>
            <a:ext cx="939579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showing compassion for others help us when we ourselves are suffering?</a:t>
            </a:r>
          </a:p>
        </p:txBody>
      </p:sp>
      <p:sp>
        <p:nvSpPr>
          <p:cNvPr id="9" name="Rectángulo 8">
            <a:extLst>
              <a:ext uri="{FF2B5EF4-FFF2-40B4-BE49-F238E27FC236}">
                <a16:creationId xmlns:a16="http://schemas.microsoft.com/office/drawing/2014/main" id="{00E9CD41-367D-4305-A3CC-927D059D8AB8}"/>
              </a:ext>
            </a:extLst>
          </p:cNvPr>
          <p:cNvSpPr/>
          <p:nvPr/>
        </p:nvSpPr>
        <p:spPr>
          <a:xfrm>
            <a:off x="1113180" y="4437031"/>
            <a:ext cx="958132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or someone you know experienced great sadness and still demonstrated compassion for another? In what ways did serving someone else help?</a:t>
            </a:r>
          </a:p>
        </p:txBody>
      </p:sp>
    </p:spTree>
    <p:extLst>
      <p:ext uri="{BB962C8B-B14F-4D97-AF65-F5344CB8AC3E}">
        <p14:creationId xmlns:p14="http://schemas.microsoft.com/office/powerpoint/2010/main" val="15418647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ppt_h/2"/>
                                          </p:val>
                                        </p:tav>
                                        <p:tav tm="100000">
                                          <p:val>
                                            <p:strVal val="#ppt_y"/>
                                          </p:val>
                                        </p:tav>
                                      </p:tavLst>
                                    </p:anim>
                                    <p:anim calcmode="lin" valueType="num">
                                      <p:cBhvr>
                                        <p:cTn id="14" dur="500" fill="hold"/>
                                        <p:tgtEl>
                                          <p:spTgt spid="6"/>
                                        </p:tgtEl>
                                        <p:attrNameLst>
                                          <p:attrName>ppt_w</p:attrName>
                                        </p:attrNameLst>
                                      </p:cBhvr>
                                      <p:tavLst>
                                        <p:tav tm="0">
                                          <p:val>
                                            <p:strVal val="#ppt_w"/>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2B1ABA4-1AEB-464F-BD4B-0A28169D4003}"/>
              </a:ext>
            </a:extLst>
          </p:cNvPr>
          <p:cNvSpPr/>
          <p:nvPr/>
        </p:nvSpPr>
        <p:spPr>
          <a:xfrm>
            <a:off x="781878" y="968273"/>
            <a:ext cx="2095445" cy="7848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2A7DF79A-DEEE-41A3-89DE-2E47C49C5656}"/>
              </a:ext>
            </a:extLst>
          </p:cNvPr>
          <p:cNvSpPr/>
          <p:nvPr/>
        </p:nvSpPr>
        <p:spPr>
          <a:xfrm>
            <a:off x="781878" y="1337605"/>
            <a:ext cx="10005392" cy="255454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3">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17</a:t>
            </a:r>
          </a:p>
        </p:txBody>
      </p:sp>
      <p:sp>
        <p:nvSpPr>
          <p:cNvPr id="2" name="Rectángulo 1">
            <a:extLst>
              <a:ext uri="{FF2B5EF4-FFF2-40B4-BE49-F238E27FC236}">
                <a16:creationId xmlns:a16="http://schemas.microsoft.com/office/drawing/2014/main" id="{23C077F9-9D33-4F75-AB9C-FB779534227D}"/>
              </a:ext>
            </a:extLst>
          </p:cNvPr>
          <p:cNvSpPr/>
          <p:nvPr/>
        </p:nvSpPr>
        <p:spPr>
          <a:xfrm>
            <a:off x="834887" y="968273"/>
            <a:ext cx="20954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14:15-21</a:t>
            </a:r>
          </a:p>
        </p:txBody>
      </p:sp>
      <p:sp>
        <p:nvSpPr>
          <p:cNvPr id="4" name="Rectángulo 3">
            <a:extLst>
              <a:ext uri="{FF2B5EF4-FFF2-40B4-BE49-F238E27FC236}">
                <a16:creationId xmlns:a16="http://schemas.microsoft.com/office/drawing/2014/main" id="{40831F26-DF74-461F-B38E-C7B49A486E9C}"/>
              </a:ext>
            </a:extLst>
          </p:cNvPr>
          <p:cNvSpPr/>
          <p:nvPr/>
        </p:nvSpPr>
        <p:spPr>
          <a:xfrm>
            <a:off x="834887" y="1337605"/>
            <a:ext cx="9872870"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 And when it was evening, his disciples came to him, saying, This is a desert place, and the time is now past; send the multitude away, that they may go into the villages, and buy themselves victuals.</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But Jesus said unto them, They need not depart; give ye them to eat.</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And they say unto him, We have here but five loaves, and two fishes.</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He said, Bring them hither to me.</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And he commanded the multitude to sit down on the grass, and took the five loaves, and the two fishes, and looking up to heaven, he blessed, and brake, and gave the loaves to his disciples, and the disciples to the multitude.</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they did all eat, and were filled: and they took up of the fragments that remained twelve baskets full.</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they that had eaten were about five thousand men, beside women and children.</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174C43D-EBA3-4D1E-ABBF-93F6BFBC6C14}"/>
              </a:ext>
            </a:extLst>
          </p:cNvPr>
          <p:cNvSpPr/>
          <p:nvPr/>
        </p:nvSpPr>
        <p:spPr>
          <a:xfrm>
            <a:off x="834886" y="4076816"/>
            <a:ext cx="93957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Jesus continue to show compassion for the people who had followed Him?</a:t>
            </a:r>
          </a:p>
        </p:txBody>
      </p:sp>
    </p:spTree>
    <p:extLst>
      <p:ext uri="{BB962C8B-B14F-4D97-AF65-F5344CB8AC3E}">
        <p14:creationId xmlns:p14="http://schemas.microsoft.com/office/powerpoint/2010/main" val="192345019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8000"/>
            <a:lum/>
          </a:blip>
          <a:srcRect/>
          <a:stretch>
            <a:fillRect t="-13000" b="-13000"/>
          </a:stretch>
        </a:blipFill>
        <a:effectLst/>
      </p:bgPr>
    </p:bg>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3">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17</a:t>
            </a:r>
          </a:p>
        </p:txBody>
      </p:sp>
      <p:sp>
        <p:nvSpPr>
          <p:cNvPr id="2" name="Rectángulo 1">
            <a:extLst>
              <a:ext uri="{FF2B5EF4-FFF2-40B4-BE49-F238E27FC236}">
                <a16:creationId xmlns:a16="http://schemas.microsoft.com/office/drawing/2014/main" id="{D6B6B355-8522-4ECA-BF6F-825C85F03AB5}"/>
              </a:ext>
            </a:extLst>
          </p:cNvPr>
          <p:cNvSpPr/>
          <p:nvPr/>
        </p:nvSpPr>
        <p:spPr>
          <a:xfrm>
            <a:off x="1113182" y="1152939"/>
            <a:ext cx="209544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Matthew 14:22-36</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44E58B74-B8E5-44A2-AA0C-4DB2AE9D39A5}"/>
              </a:ext>
            </a:extLst>
          </p:cNvPr>
          <p:cNvSpPr/>
          <p:nvPr/>
        </p:nvSpPr>
        <p:spPr>
          <a:xfrm>
            <a:off x="1901069" y="3075057"/>
            <a:ext cx="8389861" cy="707886"/>
          </a:xfrm>
          <a:prstGeom prst="rect">
            <a:avLst/>
          </a:prstGeom>
        </p:spPr>
        <p:txBody>
          <a:bodyPr wrap="none">
            <a:spAutoFit/>
          </a:bodyPr>
          <a:lstStyle/>
          <a:p>
            <a:r>
              <a:rPr lang="en-US" sz="4000" dirty="0">
                <a:solidFill>
                  <a:schemeClr val="accent2">
                    <a:lumMod val="50000"/>
                  </a:schemeClr>
                </a:solidFill>
                <a:latin typeface="ZoramldsLat-Regular"/>
              </a:rPr>
              <a:t>“Jesus walks on the sea during a storm”</a:t>
            </a:r>
            <a:endParaRPr lang="en-US" sz="4000" dirty="0">
              <a:solidFill>
                <a:schemeClr val="accent2">
                  <a:lumMod val="50000"/>
                </a:schemeClr>
              </a:solidFill>
            </a:endParaRPr>
          </a:p>
        </p:txBody>
      </p:sp>
    </p:spTree>
    <p:extLst>
      <p:ext uri="{BB962C8B-B14F-4D97-AF65-F5344CB8AC3E}">
        <p14:creationId xmlns:p14="http://schemas.microsoft.com/office/powerpoint/2010/main" val="234096574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8000"/>
            <a:lum/>
          </a:blip>
          <a:srcRect/>
          <a:stretch>
            <a:fillRect t="-13000" b="-13000"/>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77E0C79-FCDD-4395-BF24-76F8886F7AEB}"/>
              </a:ext>
            </a:extLst>
          </p:cNvPr>
          <p:cNvSpPr/>
          <p:nvPr/>
        </p:nvSpPr>
        <p:spPr>
          <a:xfrm>
            <a:off x="818804" y="3649087"/>
            <a:ext cx="2158214" cy="69353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64645A40-9803-4B8F-908C-76327318FC57}"/>
              </a:ext>
            </a:extLst>
          </p:cNvPr>
          <p:cNvSpPr/>
          <p:nvPr/>
        </p:nvSpPr>
        <p:spPr>
          <a:xfrm>
            <a:off x="818804" y="4027091"/>
            <a:ext cx="9766593" cy="147732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3">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17</a:t>
            </a:r>
          </a:p>
        </p:txBody>
      </p:sp>
      <p:sp>
        <p:nvSpPr>
          <p:cNvPr id="2" name="Rectángulo 1">
            <a:extLst>
              <a:ext uri="{FF2B5EF4-FFF2-40B4-BE49-F238E27FC236}">
                <a16:creationId xmlns:a16="http://schemas.microsoft.com/office/drawing/2014/main" id="{5D9708CD-14A4-47F0-B2E8-D54A431A2916}"/>
              </a:ext>
            </a:extLst>
          </p:cNvPr>
          <p:cNvSpPr/>
          <p:nvPr/>
        </p:nvSpPr>
        <p:spPr>
          <a:xfrm>
            <a:off x="881574" y="960009"/>
            <a:ext cx="9641059" cy="923330"/>
          </a:xfrm>
          <a:prstGeom prst="rect">
            <a:avLst/>
          </a:prstGeom>
        </p:spPr>
        <p:txBody>
          <a:bodyPr wrap="square">
            <a:spAutoFit/>
          </a:bodyPr>
          <a:lstStyle/>
          <a:p>
            <a:pPr algn="ctr"/>
            <a:r>
              <a:rPr lang="en-US" i="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young woman feels helpless as she watches her mother suffer from a terminal illness. She begins to question if Heavenly Father is aware of her family’s pain. She desperately wants to believe in God, but her doubts are beginning to overwhelm her.</a:t>
            </a:r>
          </a:p>
        </p:txBody>
      </p:sp>
      <p:sp>
        <p:nvSpPr>
          <p:cNvPr id="4" name="Rectángulo 3">
            <a:extLst>
              <a:ext uri="{FF2B5EF4-FFF2-40B4-BE49-F238E27FC236}">
                <a16:creationId xmlns:a16="http://schemas.microsoft.com/office/drawing/2014/main" id="{6F125277-0BF3-40CD-A58A-5F59C8C9D2A9}"/>
              </a:ext>
            </a:extLst>
          </p:cNvPr>
          <p:cNvSpPr/>
          <p:nvPr/>
        </p:nvSpPr>
        <p:spPr>
          <a:xfrm>
            <a:off x="881574" y="1883339"/>
            <a:ext cx="9641058" cy="923330"/>
          </a:xfrm>
          <a:prstGeom prst="rect">
            <a:avLst/>
          </a:prstGeom>
        </p:spPr>
        <p:txBody>
          <a:bodyPr wrap="square">
            <a:spAutoFit/>
          </a:bodyPr>
          <a:lstStyle/>
          <a:p>
            <a:pPr algn="ctr"/>
            <a:r>
              <a:rPr lang="en-US" i="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young man has recently joined the Church. Many of his old friends have been openly critical of his decision to join the Church. He is starting to wonder whether he should continue to be an active and faithful member of the Church.</a:t>
            </a:r>
          </a:p>
        </p:txBody>
      </p:sp>
      <p:sp>
        <p:nvSpPr>
          <p:cNvPr id="5" name="Rectángulo 4">
            <a:extLst>
              <a:ext uri="{FF2B5EF4-FFF2-40B4-BE49-F238E27FC236}">
                <a16:creationId xmlns:a16="http://schemas.microsoft.com/office/drawing/2014/main" id="{BDA86E67-54D6-4BF0-A41E-35D1E644305F}"/>
              </a:ext>
            </a:extLst>
          </p:cNvPr>
          <p:cNvSpPr/>
          <p:nvPr/>
        </p:nvSpPr>
        <p:spPr>
          <a:xfrm>
            <a:off x="881573" y="3105834"/>
            <a:ext cx="9641057" cy="346249"/>
          </a:xfrm>
          <a:prstGeom prst="rect">
            <a:avLst/>
          </a:prstGeom>
        </p:spPr>
        <p:txBody>
          <a:bodyPr wrap="square">
            <a:spAutoFit/>
          </a:bodyPr>
          <a:lstStyle/>
          <a:p>
            <a:pPr algn="just"/>
            <a:r>
              <a:rPr lang="en-US" sz="1650" b="1" dirty="0">
                <a:solidFill>
                  <a:schemeClr val="bg1"/>
                </a:solidFill>
                <a:latin typeface="Arial" panose="020B0604020202020204" pitchFamily="34" charset="0"/>
                <a:cs typeface="Arial" panose="020B0604020202020204" pitchFamily="34" charset="0"/>
              </a:rPr>
              <a:t>What are other ways people may experience doubt or fear as they seek to follow Jesus Christ?</a:t>
            </a:r>
          </a:p>
        </p:txBody>
      </p:sp>
      <p:sp>
        <p:nvSpPr>
          <p:cNvPr id="6" name="Rectángulo 5">
            <a:extLst>
              <a:ext uri="{FF2B5EF4-FFF2-40B4-BE49-F238E27FC236}">
                <a16:creationId xmlns:a16="http://schemas.microsoft.com/office/drawing/2014/main" id="{1AD3FA6B-A601-4153-A8EC-2647B64ACFAC}"/>
              </a:ext>
            </a:extLst>
          </p:cNvPr>
          <p:cNvSpPr/>
          <p:nvPr/>
        </p:nvSpPr>
        <p:spPr>
          <a:xfrm>
            <a:off x="881573" y="3649086"/>
            <a:ext cx="20954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14:23-26</a:t>
            </a:r>
          </a:p>
        </p:txBody>
      </p:sp>
      <p:sp>
        <p:nvSpPr>
          <p:cNvPr id="7" name="Rectángulo 6">
            <a:extLst>
              <a:ext uri="{FF2B5EF4-FFF2-40B4-BE49-F238E27FC236}">
                <a16:creationId xmlns:a16="http://schemas.microsoft.com/office/drawing/2014/main" id="{CC2298CE-10F4-49BE-AFE5-A0DC3B3FC0E5}"/>
              </a:ext>
            </a:extLst>
          </p:cNvPr>
          <p:cNvSpPr/>
          <p:nvPr/>
        </p:nvSpPr>
        <p:spPr>
          <a:xfrm>
            <a:off x="881573" y="4029164"/>
            <a:ext cx="9641056" cy="1477328"/>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when he had sent the multitudes away, he went up into a mountain apart to pray: and when the evening was come, he was there alone.</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But the ship was now in the midst of the sea, tossed with waves: for the wind was contrary.</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in the fourth watch of the night Jesus went unto them, walking on the sea.</a:t>
            </a:r>
          </a:p>
        </p:txBody>
      </p:sp>
      <p:sp>
        <p:nvSpPr>
          <p:cNvPr id="8" name="Rectángulo 7">
            <a:extLst>
              <a:ext uri="{FF2B5EF4-FFF2-40B4-BE49-F238E27FC236}">
                <a16:creationId xmlns:a16="http://schemas.microsoft.com/office/drawing/2014/main" id="{25BA3738-B7BF-47D0-9358-5423005610FD}"/>
              </a:ext>
            </a:extLst>
          </p:cNvPr>
          <p:cNvSpPr/>
          <p:nvPr/>
        </p:nvSpPr>
        <p:spPr>
          <a:xfrm>
            <a:off x="881572" y="5574825"/>
            <a:ext cx="879699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to the disciples while they were crossing the Sea of Galilee?</a:t>
            </a:r>
          </a:p>
        </p:txBody>
      </p:sp>
      <p:sp>
        <p:nvSpPr>
          <p:cNvPr id="9" name="Rectángulo 8">
            <a:extLst>
              <a:ext uri="{FF2B5EF4-FFF2-40B4-BE49-F238E27FC236}">
                <a16:creationId xmlns:a16="http://schemas.microsoft.com/office/drawing/2014/main" id="{2047CE55-2B25-4EAD-B13C-0172DF86FEEB}"/>
              </a:ext>
            </a:extLst>
          </p:cNvPr>
          <p:cNvSpPr/>
          <p:nvPr/>
        </p:nvSpPr>
        <p:spPr>
          <a:xfrm>
            <a:off x="881572" y="6104008"/>
            <a:ext cx="563487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that “the wind was contrary”? </a:t>
            </a:r>
          </a:p>
        </p:txBody>
      </p:sp>
    </p:spTree>
    <p:extLst>
      <p:ext uri="{BB962C8B-B14F-4D97-AF65-F5344CB8AC3E}">
        <p14:creationId xmlns:p14="http://schemas.microsoft.com/office/powerpoint/2010/main" val="407089450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3*#ppt_w"/>
                                          </p:val>
                                        </p:tav>
                                        <p:tav tm="100000">
                                          <p:val>
                                            <p:strVal val="#ppt_w"/>
                                          </p:val>
                                        </p:tav>
                                      </p:tavLst>
                                    </p:anim>
                                    <p:anim calcmode="lin" valueType="num">
                                      <p:cBhvr>
                                        <p:cTn id="8" dur="1000" fill="hold"/>
                                        <p:tgtEl>
                                          <p:spTgt spid="4"/>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 calcmode="lin" valueType="num">
                                      <p:cBhvr>
                                        <p:cTn id="36" dur="1000" fill="hold"/>
                                        <p:tgtEl>
                                          <p:spTgt spid="6"/>
                                        </p:tgtEl>
                                        <p:attrNameLst>
                                          <p:attrName>style.rotation</p:attrName>
                                        </p:attrNameLst>
                                      </p:cBhvr>
                                      <p:tavLst>
                                        <p:tav tm="0">
                                          <p:val>
                                            <p:fltVal val="90"/>
                                          </p:val>
                                        </p:tav>
                                        <p:tav tm="100000">
                                          <p:val>
                                            <p:fltVal val="0"/>
                                          </p:val>
                                        </p:tav>
                                      </p:tavLst>
                                    </p:anim>
                                    <p:animEffect transition="in" filter="fade">
                                      <p:cBhvr>
                                        <p:cTn id="37" dur="1000"/>
                                        <p:tgtEl>
                                          <p:spTgt spid="6"/>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 calcmode="lin" valueType="num">
                                      <p:cBhvr>
                                        <p:cTn id="42" dur="1000" fill="hold"/>
                                        <p:tgtEl>
                                          <p:spTgt spid="7"/>
                                        </p:tgtEl>
                                        <p:attrNameLst>
                                          <p:attrName>style.rotation</p:attrName>
                                        </p:attrNameLst>
                                      </p:cBhvr>
                                      <p:tavLst>
                                        <p:tav tm="0">
                                          <p:val>
                                            <p:fltVal val="90"/>
                                          </p:val>
                                        </p:tav>
                                        <p:tav tm="100000">
                                          <p:val>
                                            <p:fltVal val="0"/>
                                          </p:val>
                                        </p:tav>
                                      </p:tavLst>
                                    </p:anim>
                                    <p:animEffect transition="in" filter="fade">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trips(down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1000"/>
            <a:lum/>
          </a:blip>
          <a:srcRect/>
          <a:stretch>
            <a:fillRect t="-13000" b="-13000"/>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B2932FFF-6F48-43D7-B290-848B8EE2FD23}"/>
              </a:ext>
            </a:extLst>
          </p:cNvPr>
          <p:cNvSpPr/>
          <p:nvPr/>
        </p:nvSpPr>
        <p:spPr>
          <a:xfrm>
            <a:off x="-1973356" y="-1135734"/>
            <a:ext cx="8315439" cy="646331"/>
          </a:xfrm>
          <a:prstGeom prst="rect">
            <a:avLst/>
          </a:prstGeom>
        </p:spPr>
        <p:txBody>
          <a:bodyPr wrap="square">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Even though God might not always spare us from struggles, He knows what we are experiencing and will, in His own time, come to our aid.</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7FE6FE81-888F-45B8-A88E-E2098D1D8B5E}"/>
              </a:ext>
            </a:extLst>
          </p:cNvPr>
          <p:cNvSpPr/>
          <p:nvPr/>
        </p:nvSpPr>
        <p:spPr>
          <a:xfrm>
            <a:off x="1093655" y="1031917"/>
            <a:ext cx="1602011" cy="6463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DA1DCE78-1E4E-43DB-B6C6-BAFEA2862E6C}"/>
              </a:ext>
            </a:extLst>
          </p:cNvPr>
          <p:cNvSpPr/>
          <p:nvPr/>
        </p:nvSpPr>
        <p:spPr>
          <a:xfrm>
            <a:off x="1093660" y="1378165"/>
            <a:ext cx="9766593" cy="111360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3">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17</a:t>
            </a:r>
          </a:p>
        </p:txBody>
      </p:sp>
      <p:sp>
        <p:nvSpPr>
          <p:cNvPr id="2" name="Rectángulo 1">
            <a:extLst>
              <a:ext uri="{FF2B5EF4-FFF2-40B4-BE49-F238E27FC236}">
                <a16:creationId xmlns:a16="http://schemas.microsoft.com/office/drawing/2014/main" id="{81192FDA-15B5-428F-93F7-32B45D8843F9}"/>
              </a:ext>
            </a:extLst>
          </p:cNvPr>
          <p:cNvSpPr/>
          <p:nvPr/>
        </p:nvSpPr>
        <p:spPr>
          <a:xfrm>
            <a:off x="1113182" y="1008833"/>
            <a:ext cx="15824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Mark 6:47-48</a:t>
            </a:r>
          </a:p>
        </p:txBody>
      </p:sp>
      <p:sp>
        <p:nvSpPr>
          <p:cNvPr id="4" name="Rectángulo 3">
            <a:extLst>
              <a:ext uri="{FF2B5EF4-FFF2-40B4-BE49-F238E27FC236}">
                <a16:creationId xmlns:a16="http://schemas.microsoft.com/office/drawing/2014/main" id="{2C0324E3-9402-405C-BDD8-6EE3DF9528D8}"/>
              </a:ext>
            </a:extLst>
          </p:cNvPr>
          <p:cNvSpPr/>
          <p:nvPr/>
        </p:nvSpPr>
        <p:spPr>
          <a:xfrm>
            <a:off x="1113182" y="1337605"/>
            <a:ext cx="974707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47 </a:t>
            </a:r>
            <a:r>
              <a:rPr lang="en-US" dirty="0">
                <a:solidFill>
                  <a:schemeClr val="bg1"/>
                </a:solidFill>
                <a:latin typeface="Arial" panose="020B0604020202020204" pitchFamily="34" charset="0"/>
                <a:cs typeface="Arial" panose="020B0604020202020204" pitchFamily="34" charset="0"/>
              </a:rPr>
              <a:t>And when even was come, the ship was in the midst of the sea, and he alone on the land.</a:t>
            </a:r>
          </a:p>
          <a:p>
            <a:pPr algn="just" fontAlgn="base"/>
            <a:r>
              <a:rPr lang="en-US" b="1" dirty="0">
                <a:solidFill>
                  <a:schemeClr val="bg1"/>
                </a:solidFill>
                <a:latin typeface="Arial" panose="020B0604020202020204" pitchFamily="34" charset="0"/>
                <a:cs typeface="Arial" panose="020B0604020202020204" pitchFamily="34" charset="0"/>
              </a:rPr>
              <a:t>48 </a:t>
            </a:r>
            <a:r>
              <a:rPr lang="en-US" dirty="0">
                <a:solidFill>
                  <a:schemeClr val="bg1"/>
                </a:solidFill>
                <a:latin typeface="Arial" panose="020B0604020202020204" pitchFamily="34" charset="0"/>
                <a:cs typeface="Arial" panose="020B0604020202020204" pitchFamily="34" charset="0"/>
              </a:rPr>
              <a:t>And he saw them toiling in rowing; for the wind was contrary unto them: and about the fourth watch of the night he cometh unto them, walking upon the sea, and would have passed by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ADD13A6-DD67-4934-A6D7-9C87DDAF5D39}"/>
              </a:ext>
            </a:extLst>
          </p:cNvPr>
          <p:cNvSpPr/>
          <p:nvPr/>
        </p:nvSpPr>
        <p:spPr>
          <a:xfrm>
            <a:off x="1113181" y="2537934"/>
            <a:ext cx="793234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Could Jesus have spared the disciples from their struggles sooner? </a:t>
            </a:r>
          </a:p>
        </p:txBody>
      </p:sp>
      <p:sp>
        <p:nvSpPr>
          <p:cNvPr id="6" name="Rectángulo 5">
            <a:extLst>
              <a:ext uri="{FF2B5EF4-FFF2-40B4-BE49-F238E27FC236}">
                <a16:creationId xmlns:a16="http://schemas.microsoft.com/office/drawing/2014/main" id="{6582628E-E76E-41EC-9127-314FB588D326}"/>
              </a:ext>
            </a:extLst>
          </p:cNvPr>
          <p:cNvSpPr/>
          <p:nvPr/>
        </p:nvSpPr>
        <p:spPr>
          <a:xfrm>
            <a:off x="1113180" y="2907266"/>
            <a:ext cx="974707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have been the purpose of letting the disciples struggle for a time before they were delivered?</a:t>
            </a:r>
          </a:p>
        </p:txBody>
      </p:sp>
      <p:sp>
        <p:nvSpPr>
          <p:cNvPr id="7" name="Rectángulo 6">
            <a:extLst>
              <a:ext uri="{FF2B5EF4-FFF2-40B4-BE49-F238E27FC236}">
                <a16:creationId xmlns:a16="http://schemas.microsoft.com/office/drawing/2014/main" id="{E3B6A113-44C8-4221-8B19-FED8A4F866FA}"/>
              </a:ext>
            </a:extLst>
          </p:cNvPr>
          <p:cNvSpPr/>
          <p:nvPr/>
        </p:nvSpPr>
        <p:spPr>
          <a:xfrm>
            <a:off x="1113179" y="3599763"/>
            <a:ext cx="974707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truth can we learn about our own struggles from these accounts of the disciples trying to cross the sea? </a:t>
            </a:r>
          </a:p>
        </p:txBody>
      </p:sp>
      <p:sp>
        <p:nvSpPr>
          <p:cNvPr id="9" name="Rectángulo 8">
            <a:extLst>
              <a:ext uri="{FF2B5EF4-FFF2-40B4-BE49-F238E27FC236}">
                <a16:creationId xmlns:a16="http://schemas.microsoft.com/office/drawing/2014/main" id="{E344B666-D881-4656-A849-B6760361EB69}"/>
              </a:ext>
            </a:extLst>
          </p:cNvPr>
          <p:cNvSpPr/>
          <p:nvPr/>
        </p:nvSpPr>
        <p:spPr>
          <a:xfrm>
            <a:off x="1113178" y="5307923"/>
            <a:ext cx="974707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good can come from our struggling for a time rather than being immediately delivered from our trials by the Lord?</a:t>
            </a:r>
          </a:p>
        </p:txBody>
      </p:sp>
    </p:spTree>
    <p:extLst>
      <p:ext uri="{BB962C8B-B14F-4D97-AF65-F5344CB8AC3E}">
        <p14:creationId xmlns:p14="http://schemas.microsoft.com/office/powerpoint/2010/main" val="420789885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6" presetClass="path" presetSubtype="0" accel="50000" decel="50000" fill="hold" grpId="0" nodeType="clickEffect">
                                  <p:stCondLst>
                                    <p:cond delay="0"/>
                                  </p:stCondLst>
                                  <p:childTnLst>
                                    <p:animMotion origin="layout" path="M 3.33333E-6 -2.96296E-6 L 3.33333E-6 0.40602 C 3.33333E-6 0.58797 0.08854 0.81204 0.16041 0.81204 L 0.32083 0.81204 " pathEditMode="relative" rAng="0" ptsTypes="AAAA">
                                      <p:cBhvr>
                                        <p:cTn id="36" dur="2000" fill="hold"/>
                                        <p:tgtEl>
                                          <p:spTgt spid="8"/>
                                        </p:tgtEl>
                                        <p:attrNameLst>
                                          <p:attrName>ppt_x</p:attrName>
                                          <p:attrName>ppt_y</p:attrName>
                                        </p:attrNameLst>
                                      </p:cBhvr>
                                      <p:rCtr x="16042" y="40602"/>
                                    </p:animMotion>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Effect transition="in" filter="fade">
                                      <p:cBhvr>
                                        <p:cTn id="4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838</Words>
  <Application>Microsoft Office PowerPoint</Application>
  <PresentationFormat>Panorámica</PresentationFormat>
  <Paragraphs>81</Paragraphs>
  <Slides>13</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Calibri</vt:lpstr>
      <vt:lpstr>Century Gothic</vt:lpstr>
      <vt:lpstr>Consolas</vt:lpstr>
      <vt:lpstr>Franklin Gothic Medium</vt:lpstr>
      <vt:lpstr>Rockwell</vt:lpstr>
      <vt:lpstr>Wingdings 3</vt:lpstr>
      <vt:lpstr>ZoramldsLat-Bold</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5517</cp:revision>
  <dcterms:created xsi:type="dcterms:W3CDTF">2018-08-29T04:26:39Z</dcterms:created>
  <dcterms:modified xsi:type="dcterms:W3CDTF">2019-06-26T00:35:24Z</dcterms:modified>
</cp:coreProperties>
</file>