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5"/>
  </p:notesMasterIdLst>
  <p:sldIdLst>
    <p:sldId id="296" r:id="rId2"/>
    <p:sldId id="498" r:id="rId3"/>
    <p:sldId id="481" r:id="rId4"/>
    <p:sldId id="482" r:id="rId5"/>
    <p:sldId id="483" r:id="rId6"/>
    <p:sldId id="484" r:id="rId7"/>
    <p:sldId id="485" r:id="rId8"/>
    <p:sldId id="486" r:id="rId9"/>
    <p:sldId id="487" r:id="rId10"/>
    <p:sldId id="488" r:id="rId11"/>
    <p:sldId id="489" r:id="rId12"/>
    <p:sldId id="490" r:id="rId13"/>
    <p:sldId id="49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B9DF63"/>
    <a:srgbClr val="E97159"/>
    <a:srgbClr val="59C7E9"/>
    <a:srgbClr val="D88028"/>
    <a:srgbClr val="6F7CBF"/>
    <a:srgbClr val="D6E513"/>
    <a:srgbClr val="4D6F0F"/>
    <a:srgbClr val="FFD757"/>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84"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blip>
          <a:srcRect/>
          <a:stretch>
            <a:fillRect t="-47000" b="-47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6/25/2019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video" Target="https://www.youtube.com/embed/G2k0xm4NSv8?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6" y="5377286"/>
            <a:ext cx="2643807"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New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923330"/>
          </a:xfrm>
          <a:prstGeom prst="rect">
            <a:avLst/>
          </a:prstGeom>
          <a:noFill/>
        </p:spPr>
        <p:txBody>
          <a:bodyPr wrap="square" rtlCol="0">
            <a:spAutoFit/>
          </a:bodyPr>
          <a:lstStyle/>
          <a:p>
            <a:pPr algn="ctr"/>
            <a:r>
              <a:rPr lang="en-US" sz="5400" b="1" dirty="0">
                <a:solidFill>
                  <a:schemeClr val="accent3">
                    <a:lumMod val="50000"/>
                  </a:schemeClr>
                </a:solidFill>
                <a:effectLst>
                  <a:outerShdw blurRad="38100" dist="38100" dir="2700000" algn="tl">
                    <a:srgbClr val="000000">
                      <a:alpha val="43137"/>
                    </a:srgbClr>
                  </a:outerShdw>
                </a:effectLst>
                <a:latin typeface="MV Boli" panose="02000500030200090000" pitchFamily="2" charset="0"/>
                <a:ea typeface="Cambria" panose="02040503050406030204" pitchFamily="18" charset="0"/>
                <a:cs typeface="MV Boli" panose="02000500030200090000" pitchFamily="2"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esquinas superiores redondeadas 7">
            <a:extLst>
              <a:ext uri="{FF2B5EF4-FFF2-40B4-BE49-F238E27FC236}">
                <a16:creationId xmlns:a16="http://schemas.microsoft.com/office/drawing/2014/main" id="{D763B4A0-A3A2-459E-8FF5-61F37F871C31}"/>
              </a:ext>
            </a:extLst>
          </p:cNvPr>
          <p:cNvSpPr/>
          <p:nvPr/>
        </p:nvSpPr>
        <p:spPr>
          <a:xfrm rot="11781306">
            <a:off x="5855675" y="2183276"/>
            <a:ext cx="5651399" cy="1803721"/>
          </a:xfrm>
          <a:prstGeom prst="round2Same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bg2">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16</a:t>
            </a:r>
          </a:p>
        </p:txBody>
      </p:sp>
      <p:sp>
        <p:nvSpPr>
          <p:cNvPr id="2" name="Rectángulo 1">
            <a:extLst>
              <a:ext uri="{FF2B5EF4-FFF2-40B4-BE49-F238E27FC236}">
                <a16:creationId xmlns:a16="http://schemas.microsoft.com/office/drawing/2014/main" id="{20EE85E5-F3B9-442C-A5CF-3737D27AD1FC}"/>
              </a:ext>
            </a:extLst>
          </p:cNvPr>
          <p:cNvSpPr/>
          <p:nvPr/>
        </p:nvSpPr>
        <p:spPr>
          <a:xfrm>
            <a:off x="3048000" y="779683"/>
            <a:ext cx="6096000" cy="707886"/>
          </a:xfrm>
          <a:prstGeom prst="rect">
            <a:avLst/>
          </a:prstGeom>
        </p:spPr>
        <p:txBody>
          <a:bodyPr>
            <a:spAutoFit/>
          </a:bodyPr>
          <a:lstStyle/>
          <a:p>
            <a:pPr algn="ctr"/>
            <a:r>
              <a:rPr lang="en-US" sz="2000" i="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restored Church of Jesus Christ will grow from a small beginning to fill the whole earth.</a:t>
            </a:r>
            <a:endParaRPr lang="en-US" sz="2000"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D2942C97-1486-4C0E-A0C4-D0B0175C95DA}"/>
              </a:ext>
            </a:extLst>
          </p:cNvPr>
          <p:cNvSpPr/>
          <p:nvPr/>
        </p:nvSpPr>
        <p:spPr>
          <a:xfrm>
            <a:off x="1860219" y="2290735"/>
            <a:ext cx="3839897" cy="461665"/>
          </a:xfrm>
          <a:prstGeom prst="rect">
            <a:avLst/>
          </a:prstGeom>
        </p:spPr>
        <p:txBody>
          <a:bodyPr wrap="none">
            <a:spAutoFit/>
          </a:bodyPr>
          <a:lstStyle/>
          <a:p>
            <a:r>
              <a:rPr lang="en-US" sz="2400" i="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President Joseph F. Smith:</a:t>
            </a:r>
          </a:p>
        </p:txBody>
      </p:sp>
      <p:sp>
        <p:nvSpPr>
          <p:cNvPr id="5" name="Rectángulo 4">
            <a:extLst>
              <a:ext uri="{FF2B5EF4-FFF2-40B4-BE49-F238E27FC236}">
                <a16:creationId xmlns:a16="http://schemas.microsoft.com/office/drawing/2014/main" id="{9C82354F-0551-4ACC-8CE4-8B685EE59C54}"/>
              </a:ext>
            </a:extLst>
          </p:cNvPr>
          <p:cNvSpPr/>
          <p:nvPr/>
        </p:nvSpPr>
        <p:spPr>
          <a:xfrm rot="981306">
            <a:off x="5848090" y="2227291"/>
            <a:ext cx="5682513" cy="1754326"/>
          </a:xfrm>
          <a:prstGeom prst="rect">
            <a:avLst/>
          </a:prstGeom>
        </p:spPr>
        <p:txBody>
          <a:bodyPr wrap="square">
            <a:spAutoFit/>
          </a:bodyPr>
          <a:lstStyle/>
          <a:p>
            <a:pPr algn="ctr"/>
            <a:r>
              <a:rPr lang="en-US" i="1" dirty="0">
                <a:solidFill>
                  <a:schemeClr val="accent1">
                    <a:lumMod val="75000"/>
                  </a:schemeClr>
                </a:solidFill>
                <a:latin typeface="Arial" panose="020B0604020202020204" pitchFamily="34" charset="0"/>
                <a:cs typeface="Arial" panose="020B0604020202020204" pitchFamily="34" charset="0"/>
              </a:rPr>
              <a:t>“While it may be said, and it is in a measure true, that we are but a handful in comparison with our fellowmen in the world, yet we may be compared with the leaven of which the Savior spoke, that will eventually leaven the whole world” (Gospel Doctrine,5th ed. [1939], 74).</a:t>
            </a:r>
          </a:p>
        </p:txBody>
      </p:sp>
      <p:sp>
        <p:nvSpPr>
          <p:cNvPr id="6" name="Rectángulo 5">
            <a:extLst>
              <a:ext uri="{FF2B5EF4-FFF2-40B4-BE49-F238E27FC236}">
                <a16:creationId xmlns:a16="http://schemas.microsoft.com/office/drawing/2014/main" id="{610E28E6-C475-4506-BFCD-9E7AE50B45C6}"/>
              </a:ext>
            </a:extLst>
          </p:cNvPr>
          <p:cNvSpPr/>
          <p:nvPr/>
        </p:nvSpPr>
        <p:spPr>
          <a:xfrm>
            <a:off x="960066" y="4424727"/>
            <a:ext cx="8183933" cy="369332"/>
          </a:xfrm>
          <a:prstGeom prst="rect">
            <a:avLst/>
          </a:prstGeom>
        </p:spPr>
        <p:txBody>
          <a:bodyPr wrap="square">
            <a:spAutoFit/>
          </a:bodyPr>
          <a:lstStyle/>
          <a:p>
            <a:pPr algn="just"/>
            <a:r>
              <a:rPr lang="en-US" b="1" dirty="0">
                <a:solidFill>
                  <a:schemeClr val="bg1">
                    <a:lumMod val="95000"/>
                    <a:lumOff val="5000"/>
                  </a:schemeClr>
                </a:solidFill>
                <a:latin typeface="Arial" panose="020B0604020202020204" pitchFamily="34" charset="0"/>
                <a:cs typeface="Arial" panose="020B0604020202020204" pitchFamily="34" charset="0"/>
              </a:rPr>
              <a:t>What can we do as Latter-day Saints to help the Savior’s Church grow?</a:t>
            </a:r>
          </a:p>
        </p:txBody>
      </p:sp>
      <p:sp>
        <p:nvSpPr>
          <p:cNvPr id="7" name="Rectángulo 6">
            <a:extLst>
              <a:ext uri="{FF2B5EF4-FFF2-40B4-BE49-F238E27FC236}">
                <a16:creationId xmlns:a16="http://schemas.microsoft.com/office/drawing/2014/main" id="{B12D5287-8900-4AFB-B24C-DAC9D619D2A0}"/>
              </a:ext>
            </a:extLst>
          </p:cNvPr>
          <p:cNvSpPr/>
          <p:nvPr/>
        </p:nvSpPr>
        <p:spPr>
          <a:xfrm>
            <a:off x="960066" y="5028356"/>
            <a:ext cx="9760943" cy="369332"/>
          </a:xfrm>
          <a:prstGeom prst="rect">
            <a:avLst/>
          </a:prstGeom>
        </p:spPr>
        <p:txBody>
          <a:bodyPr wrap="square">
            <a:spAutoFit/>
          </a:bodyPr>
          <a:lstStyle/>
          <a:p>
            <a:pPr algn="just"/>
            <a:r>
              <a:rPr lang="en-US" b="1" i="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Because the blessings of the gospel are of eternal value, they are worth any sacrifice.</a:t>
            </a:r>
            <a:r>
              <a:rPr lang="en-US" i="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836644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8" presetClass="entr" presetSubtype="3"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upRight)">
                                      <p:cBhvr>
                                        <p:cTn id="12" dur="1000"/>
                                        <p:tgtEl>
                                          <p:spTgt spid="5"/>
                                        </p:tgtEl>
                                      </p:cBhvr>
                                    </p:animEffect>
                                  </p:childTnLst>
                                </p:cTn>
                              </p:par>
                              <p:par>
                                <p:cTn id="13" presetID="18" presetClass="entr" presetSubtype="3"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upRigh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bg2">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16</a:t>
            </a:r>
          </a:p>
        </p:txBody>
      </p:sp>
      <p:sp>
        <p:nvSpPr>
          <p:cNvPr id="2" name="Rectángulo 1">
            <a:extLst>
              <a:ext uri="{FF2B5EF4-FFF2-40B4-BE49-F238E27FC236}">
                <a16:creationId xmlns:a16="http://schemas.microsoft.com/office/drawing/2014/main" id="{6CC6C7E2-AD6E-4438-A908-411616DF62D0}"/>
              </a:ext>
            </a:extLst>
          </p:cNvPr>
          <p:cNvSpPr/>
          <p:nvPr/>
        </p:nvSpPr>
        <p:spPr>
          <a:xfrm>
            <a:off x="2447290" y="1039936"/>
            <a:ext cx="2305439" cy="369332"/>
          </a:xfrm>
          <a:prstGeom prst="rect">
            <a:avLst/>
          </a:prstGeom>
        </p:spPr>
        <p:txBody>
          <a:bodyPr wrap="none">
            <a:spAutoFit/>
          </a:bodyPr>
          <a:lstStyle/>
          <a:p>
            <a:r>
              <a:rPr lang="en-US" i="1" dirty="0">
                <a:solidFill>
                  <a:schemeClr val="accent2">
                    <a:lumMod val="75000"/>
                  </a:schemeClr>
                </a:solidFill>
                <a:effectLst>
                  <a:outerShdw blurRad="38100" dist="38100" dir="2700000" algn="tl">
                    <a:srgbClr val="000000">
                      <a:alpha val="43137"/>
                    </a:srgbClr>
                  </a:outerShdw>
                </a:effectLst>
                <a:latin typeface="ZoramldsLat-Light"/>
              </a:rPr>
              <a:t>Blessings of the gospel</a:t>
            </a:r>
            <a:endParaRPr lang="en-US" i="1" dirty="0">
              <a:solidFill>
                <a:schemeClr val="accent2">
                  <a:lumMod val="75000"/>
                </a:schemeClr>
              </a:solidFill>
              <a:effectLst>
                <a:outerShdw blurRad="38100" dist="38100" dir="2700000" algn="tl">
                  <a:srgbClr val="000000">
                    <a:alpha val="43137"/>
                  </a:srgbClr>
                </a:outerShdw>
              </a:effectLst>
            </a:endParaRPr>
          </a:p>
        </p:txBody>
      </p:sp>
      <p:sp>
        <p:nvSpPr>
          <p:cNvPr id="4" name="Rectángulo 3">
            <a:extLst>
              <a:ext uri="{FF2B5EF4-FFF2-40B4-BE49-F238E27FC236}">
                <a16:creationId xmlns:a16="http://schemas.microsoft.com/office/drawing/2014/main" id="{C5831A82-D8EF-4EA3-8AFF-1D3A0D121D84}"/>
              </a:ext>
            </a:extLst>
          </p:cNvPr>
          <p:cNvSpPr/>
          <p:nvPr/>
        </p:nvSpPr>
        <p:spPr>
          <a:xfrm>
            <a:off x="6676351" y="1039936"/>
            <a:ext cx="2858796" cy="369332"/>
          </a:xfrm>
          <a:prstGeom prst="rect">
            <a:avLst/>
          </a:prstGeom>
        </p:spPr>
        <p:txBody>
          <a:bodyPr wrap="none">
            <a:spAutoFit/>
          </a:bodyPr>
          <a:lstStyle/>
          <a:p>
            <a:r>
              <a:rPr lang="en-US" i="1" dirty="0">
                <a:solidFill>
                  <a:schemeClr val="accent2">
                    <a:lumMod val="75000"/>
                  </a:schemeClr>
                </a:solidFill>
                <a:effectLst>
                  <a:outerShdw blurRad="38100" dist="38100" dir="2700000" algn="tl">
                    <a:srgbClr val="000000">
                      <a:alpha val="43137"/>
                    </a:srgbClr>
                  </a:outerShdw>
                </a:effectLst>
                <a:latin typeface="ZoramldsLat-Light"/>
              </a:rPr>
              <a:t>Sacrifices to obtain blessings</a:t>
            </a:r>
            <a:endParaRPr lang="en-US" i="1" dirty="0">
              <a:solidFill>
                <a:schemeClr val="accent2">
                  <a:lumMod val="75000"/>
                </a:schemeClr>
              </a:solidFill>
              <a:effectLst>
                <a:outerShdw blurRad="38100" dist="38100" dir="2700000" algn="tl">
                  <a:srgbClr val="000000">
                    <a:alpha val="43137"/>
                  </a:srgbClr>
                </a:outerShdw>
              </a:effectLst>
            </a:endParaRPr>
          </a:p>
        </p:txBody>
      </p:sp>
      <p:sp>
        <p:nvSpPr>
          <p:cNvPr id="5" name="Rectángulo 4">
            <a:extLst>
              <a:ext uri="{FF2B5EF4-FFF2-40B4-BE49-F238E27FC236}">
                <a16:creationId xmlns:a16="http://schemas.microsoft.com/office/drawing/2014/main" id="{AB04E989-BDAF-4392-A932-0A2DA6754A2A}"/>
              </a:ext>
            </a:extLst>
          </p:cNvPr>
          <p:cNvSpPr/>
          <p:nvPr/>
        </p:nvSpPr>
        <p:spPr>
          <a:xfrm>
            <a:off x="967189" y="2946809"/>
            <a:ext cx="930324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or someone you know sacrificed something in order to receive a blessing of the gospel?</a:t>
            </a:r>
          </a:p>
        </p:txBody>
      </p:sp>
      <p:sp>
        <p:nvSpPr>
          <p:cNvPr id="6" name="Rectángulo 5">
            <a:extLst>
              <a:ext uri="{FF2B5EF4-FFF2-40B4-BE49-F238E27FC236}">
                <a16:creationId xmlns:a16="http://schemas.microsoft.com/office/drawing/2014/main" id="{A12930C5-3383-40D7-B1A7-0F9A6EF06EF1}"/>
              </a:ext>
            </a:extLst>
          </p:cNvPr>
          <p:cNvSpPr/>
          <p:nvPr/>
        </p:nvSpPr>
        <p:spPr>
          <a:xfrm>
            <a:off x="3541198" y="3761169"/>
            <a:ext cx="5993949" cy="369332"/>
          </a:xfrm>
          <a:prstGeom prst="rect">
            <a:avLst/>
          </a:prstGeom>
        </p:spPr>
        <p:txBody>
          <a:bodyPr wrap="none">
            <a:spAutoFit/>
          </a:bodyPr>
          <a:lstStyle/>
          <a:p>
            <a:pPr algn="just"/>
            <a:r>
              <a:rPr lang="en-US" b="1" i="1" dirty="0">
                <a:solidFill>
                  <a:schemeClr val="accent4">
                    <a:lumMod val="75000"/>
                  </a:schemeClr>
                </a:solidFill>
                <a:latin typeface="Arial" panose="020B0604020202020204" pitchFamily="34" charset="0"/>
                <a:cs typeface="Arial" panose="020B0604020202020204" pitchFamily="34" charset="0"/>
              </a:rPr>
              <a:t>What blessing of the gospel do you desire to obtain?</a:t>
            </a:r>
          </a:p>
        </p:txBody>
      </p:sp>
      <p:sp>
        <p:nvSpPr>
          <p:cNvPr id="7" name="Rectángulo 6">
            <a:extLst>
              <a:ext uri="{FF2B5EF4-FFF2-40B4-BE49-F238E27FC236}">
                <a16:creationId xmlns:a16="http://schemas.microsoft.com/office/drawing/2014/main" id="{3210615A-FB67-46BB-8502-F70B8F74486A}"/>
              </a:ext>
            </a:extLst>
          </p:cNvPr>
          <p:cNvSpPr/>
          <p:nvPr/>
        </p:nvSpPr>
        <p:spPr>
          <a:xfrm>
            <a:off x="4454813" y="4273827"/>
            <a:ext cx="3865161" cy="369332"/>
          </a:xfrm>
          <a:prstGeom prst="rect">
            <a:avLst/>
          </a:prstGeom>
        </p:spPr>
        <p:txBody>
          <a:bodyPr wrap="none">
            <a:spAutoFit/>
          </a:bodyPr>
          <a:lstStyle/>
          <a:p>
            <a:pPr algn="just"/>
            <a:r>
              <a:rPr lang="en-US" b="1" i="1" dirty="0">
                <a:solidFill>
                  <a:schemeClr val="accent4">
                    <a:lumMod val="75000"/>
                  </a:schemeClr>
                </a:solidFill>
                <a:latin typeface="Arial" panose="020B0604020202020204" pitchFamily="34" charset="0"/>
                <a:cs typeface="Arial" panose="020B0604020202020204" pitchFamily="34" charset="0"/>
              </a:rPr>
              <a:t>Why do you desire that blessing?</a:t>
            </a:r>
          </a:p>
        </p:txBody>
      </p:sp>
      <p:sp>
        <p:nvSpPr>
          <p:cNvPr id="8" name="Rectángulo 7">
            <a:extLst>
              <a:ext uri="{FF2B5EF4-FFF2-40B4-BE49-F238E27FC236}">
                <a16:creationId xmlns:a16="http://schemas.microsoft.com/office/drawing/2014/main" id="{DAA7D929-2AF7-465D-AB30-98A963E70889}"/>
              </a:ext>
            </a:extLst>
          </p:cNvPr>
          <p:cNvSpPr/>
          <p:nvPr/>
        </p:nvSpPr>
        <p:spPr>
          <a:xfrm>
            <a:off x="3342490" y="4786485"/>
            <a:ext cx="6481261" cy="369332"/>
          </a:xfrm>
          <a:prstGeom prst="rect">
            <a:avLst/>
          </a:prstGeom>
        </p:spPr>
        <p:txBody>
          <a:bodyPr wrap="none">
            <a:spAutoFit/>
          </a:bodyPr>
          <a:lstStyle/>
          <a:p>
            <a:r>
              <a:rPr lang="en-US" b="1" i="1" dirty="0">
                <a:solidFill>
                  <a:schemeClr val="accent4">
                    <a:lumMod val="75000"/>
                  </a:schemeClr>
                </a:solidFill>
                <a:latin typeface="Arial" panose="020B0604020202020204" pitchFamily="34" charset="0"/>
                <a:cs typeface="Arial" panose="020B0604020202020204" pitchFamily="34" charset="0"/>
              </a:rPr>
              <a:t>How might you have to sacrifice to receive that blessing?</a:t>
            </a:r>
          </a:p>
        </p:txBody>
      </p:sp>
      <p:sp>
        <p:nvSpPr>
          <p:cNvPr id="9" name="Signo menos 8">
            <a:extLst>
              <a:ext uri="{FF2B5EF4-FFF2-40B4-BE49-F238E27FC236}">
                <a16:creationId xmlns:a16="http://schemas.microsoft.com/office/drawing/2014/main" id="{322FAC1E-EFA0-4BEB-B100-2075E23BDF2D}"/>
              </a:ext>
            </a:extLst>
          </p:cNvPr>
          <p:cNvSpPr/>
          <p:nvPr/>
        </p:nvSpPr>
        <p:spPr>
          <a:xfrm>
            <a:off x="1824438" y="1468614"/>
            <a:ext cx="335666" cy="28485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igno menos 9">
            <a:extLst>
              <a:ext uri="{FF2B5EF4-FFF2-40B4-BE49-F238E27FC236}">
                <a16:creationId xmlns:a16="http://schemas.microsoft.com/office/drawing/2014/main" id="{309750EA-E737-475C-9E1D-00007631CC57}"/>
              </a:ext>
            </a:extLst>
          </p:cNvPr>
          <p:cNvSpPr/>
          <p:nvPr/>
        </p:nvSpPr>
        <p:spPr>
          <a:xfrm>
            <a:off x="1824438" y="1847886"/>
            <a:ext cx="335666" cy="28485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igno menos 10">
            <a:extLst>
              <a:ext uri="{FF2B5EF4-FFF2-40B4-BE49-F238E27FC236}">
                <a16:creationId xmlns:a16="http://schemas.microsoft.com/office/drawing/2014/main" id="{6282EF31-BBD8-4C13-A7D4-DFE530BCD031}"/>
              </a:ext>
            </a:extLst>
          </p:cNvPr>
          <p:cNvSpPr/>
          <p:nvPr/>
        </p:nvSpPr>
        <p:spPr>
          <a:xfrm>
            <a:off x="6387393" y="1863515"/>
            <a:ext cx="335666" cy="28485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igno menos 11">
            <a:extLst>
              <a:ext uri="{FF2B5EF4-FFF2-40B4-BE49-F238E27FC236}">
                <a16:creationId xmlns:a16="http://schemas.microsoft.com/office/drawing/2014/main" id="{A51B924A-0523-49E5-90FF-B9D400EFF45D}"/>
              </a:ext>
            </a:extLst>
          </p:cNvPr>
          <p:cNvSpPr/>
          <p:nvPr/>
        </p:nvSpPr>
        <p:spPr>
          <a:xfrm>
            <a:off x="6370339" y="1488564"/>
            <a:ext cx="335666" cy="28485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igno menos 12">
            <a:extLst>
              <a:ext uri="{FF2B5EF4-FFF2-40B4-BE49-F238E27FC236}">
                <a16:creationId xmlns:a16="http://schemas.microsoft.com/office/drawing/2014/main" id="{F2B4CDC6-8588-4B6C-8EDC-C5D8BB080CBA}"/>
              </a:ext>
            </a:extLst>
          </p:cNvPr>
          <p:cNvSpPr/>
          <p:nvPr/>
        </p:nvSpPr>
        <p:spPr>
          <a:xfrm>
            <a:off x="6383591" y="2247217"/>
            <a:ext cx="335666" cy="28485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igno menos 13">
            <a:extLst>
              <a:ext uri="{FF2B5EF4-FFF2-40B4-BE49-F238E27FC236}">
                <a16:creationId xmlns:a16="http://schemas.microsoft.com/office/drawing/2014/main" id="{A027A456-D11D-4F3A-BDB5-A6BADBF1A793}"/>
              </a:ext>
            </a:extLst>
          </p:cNvPr>
          <p:cNvSpPr/>
          <p:nvPr/>
        </p:nvSpPr>
        <p:spPr>
          <a:xfrm>
            <a:off x="1824438" y="2241670"/>
            <a:ext cx="335666" cy="28485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66564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par>
                                <p:cTn id="11" presetID="17" presetClass="entr" presetSubtype="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ppt_w/2"/>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
                                        <p:tgtEl>
                                          <p:spTgt spid="5"/>
                                        </p:tgtEl>
                                      </p:cBhvr>
                                    </p:animEffect>
                                    <p:anim calcmode="lin" valueType="num">
                                      <p:cBhvr>
                                        <p:cTn id="42" dur="400" fill="hold"/>
                                        <p:tgtEl>
                                          <p:spTgt spid="5"/>
                                        </p:tgtEl>
                                        <p:attrNameLst>
                                          <p:attrName>ppt_x</p:attrName>
                                        </p:attrNameLst>
                                      </p:cBhvr>
                                      <p:tavLst>
                                        <p:tav tm="0">
                                          <p:val>
                                            <p:strVal val="#ppt_x"/>
                                          </p:val>
                                        </p:tav>
                                        <p:tav tm="100000">
                                          <p:val>
                                            <p:strVal val="#ppt_x"/>
                                          </p:val>
                                        </p:tav>
                                      </p:tavLst>
                                    </p:anim>
                                    <p:anim calcmode="lin" valueType="num">
                                      <p:cBhvr>
                                        <p:cTn id="43" dur="400" fill="hold"/>
                                        <p:tgtEl>
                                          <p:spTgt spid="5"/>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arn(inVertical)">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blinds(horizontal)">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5"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1000" fill="hold"/>
                                        <p:tgtEl>
                                          <p:spTgt spid="8"/>
                                        </p:tgtEl>
                                        <p:attrNameLst>
                                          <p:attrName>ppt_w</p:attrName>
                                        </p:attrNameLst>
                                      </p:cBhvr>
                                      <p:tavLst>
                                        <p:tav tm="0">
                                          <p:val>
                                            <p:fltVal val="0"/>
                                          </p:val>
                                        </p:tav>
                                        <p:tav tm="100000">
                                          <p:val>
                                            <p:strVal val="#ppt_w"/>
                                          </p:val>
                                        </p:tav>
                                      </p:tavLst>
                                    </p:anim>
                                    <p:anim calcmode="lin" valueType="num">
                                      <p:cBhvr>
                                        <p:cTn id="61" dur="1000" fill="hold"/>
                                        <p:tgtEl>
                                          <p:spTgt spid="8"/>
                                        </p:tgtEl>
                                        <p:attrNameLst>
                                          <p:attrName>ppt_h</p:attrName>
                                        </p:attrNameLst>
                                      </p:cBhvr>
                                      <p:tavLst>
                                        <p:tav tm="0">
                                          <p:val>
                                            <p:fltVal val="0"/>
                                          </p:val>
                                        </p:tav>
                                        <p:tav tm="100000">
                                          <p:val>
                                            <p:strVal val="#ppt_h"/>
                                          </p:val>
                                        </p:tav>
                                      </p:tavLst>
                                    </p:anim>
                                    <p:anim calcmode="lin" valueType="num">
                                      <p:cBhvr>
                                        <p:cTn id="6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bg2">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16</a:t>
            </a:r>
          </a:p>
        </p:txBody>
      </p:sp>
      <p:sp>
        <p:nvSpPr>
          <p:cNvPr id="2" name="Rectángulo 1">
            <a:extLst>
              <a:ext uri="{FF2B5EF4-FFF2-40B4-BE49-F238E27FC236}">
                <a16:creationId xmlns:a16="http://schemas.microsoft.com/office/drawing/2014/main" id="{2E6CC84A-A8A3-46F1-A09B-A43A95B2E946}"/>
              </a:ext>
            </a:extLst>
          </p:cNvPr>
          <p:cNvSpPr/>
          <p:nvPr/>
        </p:nvSpPr>
        <p:spPr>
          <a:xfrm>
            <a:off x="1014473" y="968273"/>
            <a:ext cx="2095445"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Matthew 13:53-58</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39F39A2E-9AD0-4F3D-9EA3-FD40D40B6F04}"/>
              </a:ext>
            </a:extLst>
          </p:cNvPr>
          <p:cNvSpPr/>
          <p:nvPr/>
        </p:nvSpPr>
        <p:spPr>
          <a:xfrm>
            <a:off x="1502434" y="2828835"/>
            <a:ext cx="9187131" cy="1200329"/>
          </a:xfrm>
          <a:prstGeom prst="rect">
            <a:avLst/>
          </a:prstGeom>
        </p:spPr>
        <p:txBody>
          <a:bodyPr wrap="none">
            <a:spAutoFit/>
          </a:bodyPr>
          <a:lstStyle/>
          <a:p>
            <a:pPr algn="ctr"/>
            <a:r>
              <a:rPr lang="en-US" sz="3600" dirty="0">
                <a:solidFill>
                  <a:schemeClr val="accent1">
                    <a:lumMod val="75000"/>
                  </a:schemeClr>
                </a:solidFill>
                <a:latin typeface="Trebuchet MS" panose="020B0603020202020204" pitchFamily="34" charset="0"/>
              </a:rPr>
              <a:t>“Jesus teaches in Nazareth and is rejected </a:t>
            </a:r>
          </a:p>
          <a:p>
            <a:pPr algn="ctr"/>
            <a:r>
              <a:rPr lang="en-US" sz="3600" dirty="0">
                <a:solidFill>
                  <a:schemeClr val="accent1">
                    <a:lumMod val="75000"/>
                  </a:schemeClr>
                </a:solidFill>
                <a:latin typeface="Trebuchet MS" panose="020B0603020202020204" pitchFamily="34" charset="0"/>
              </a:rPr>
              <a:t>by His own people”</a:t>
            </a:r>
          </a:p>
        </p:txBody>
      </p:sp>
    </p:spTree>
    <p:extLst>
      <p:ext uri="{BB962C8B-B14F-4D97-AF65-F5344CB8AC3E}">
        <p14:creationId xmlns:p14="http://schemas.microsoft.com/office/powerpoint/2010/main" val="1052921525"/>
      </p:ext>
    </p:extLst>
  </p:cSld>
  <p:clrMapOvr>
    <a:masterClrMapping/>
  </p:clrMapOvr>
  <mc:AlternateContent xmlns:mc="http://schemas.openxmlformats.org/markup-compatibility/2006">
    <mc:Choice xmlns:p14="http://schemas.microsoft.com/office/powerpoint/2010/main" Requires="p14">
      <p:transition spd="slow" p14:dur="1500">
        <p14:flythrough dir="out" hasBounce="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bg2">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16</a:t>
            </a:r>
          </a:p>
        </p:txBody>
      </p:sp>
      <p:pic>
        <p:nvPicPr>
          <p:cNvPr id="2" name="Elementos multimedia en línea 1" title="The Gathering of Israel at BYU Idaho">
            <a:hlinkClick r:id="" action="ppaction://media"/>
            <a:extLst>
              <a:ext uri="{FF2B5EF4-FFF2-40B4-BE49-F238E27FC236}">
                <a16:creationId xmlns:a16="http://schemas.microsoft.com/office/drawing/2014/main" id="{80C17115-2E63-4AA7-B8E3-D0A2526AC08C}"/>
              </a:ext>
            </a:extLst>
          </p:cNvPr>
          <p:cNvPicPr>
            <a:picLocks noRot="1" noChangeAspect="1"/>
          </p:cNvPicPr>
          <p:nvPr>
            <a:videoFile r:link="rId1"/>
          </p:nvPr>
        </p:nvPicPr>
        <p:blipFill>
          <a:blip r:embed="rId3"/>
          <a:stretch>
            <a:fillRect/>
          </a:stretch>
        </p:blipFill>
        <p:spPr>
          <a:xfrm>
            <a:off x="1630018" y="959845"/>
            <a:ext cx="8507896" cy="549172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5571995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bg2">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16</a:t>
            </a:r>
          </a:p>
        </p:txBody>
      </p:sp>
      <p:sp>
        <p:nvSpPr>
          <p:cNvPr id="2" name="Rectángulo 1">
            <a:extLst>
              <a:ext uri="{FF2B5EF4-FFF2-40B4-BE49-F238E27FC236}">
                <a16:creationId xmlns:a16="http://schemas.microsoft.com/office/drawing/2014/main" id="{70F4129A-FB3C-4173-A219-28151810D0B5}"/>
              </a:ext>
            </a:extLst>
          </p:cNvPr>
          <p:cNvSpPr/>
          <p:nvPr/>
        </p:nvSpPr>
        <p:spPr>
          <a:xfrm>
            <a:off x="3640808" y="3013501"/>
            <a:ext cx="4910383" cy="830997"/>
          </a:xfrm>
          <a:prstGeom prst="rect">
            <a:avLst/>
          </a:prstGeom>
        </p:spPr>
        <p:txBody>
          <a:bodyPr wrap="none">
            <a:spAutoFit/>
          </a:bodyPr>
          <a:lstStyle/>
          <a:p>
            <a:pPr fontAlgn="base"/>
            <a:r>
              <a:rPr lang="en-US" sz="4800" b="1" dirty="0">
                <a:solidFill>
                  <a:schemeClr val="accent2">
                    <a:lumMod val="75000"/>
                  </a:schemeClr>
                </a:solidFill>
                <a:latin typeface="ZoramldsLat-Bold"/>
              </a:rPr>
              <a:t>Matthew 13:24-58</a:t>
            </a:r>
            <a:endParaRPr lang="en-US" sz="4800" b="1" i="0" dirty="0">
              <a:solidFill>
                <a:schemeClr val="accent2">
                  <a:lumMod val="75000"/>
                </a:schemeClr>
              </a:solidFill>
              <a:effectLst/>
              <a:latin typeface="ZoramldsLat-Bold"/>
            </a:endParaRPr>
          </a:p>
        </p:txBody>
      </p:sp>
    </p:spTree>
    <p:extLst>
      <p:ext uri="{BB962C8B-B14F-4D97-AF65-F5344CB8AC3E}">
        <p14:creationId xmlns:p14="http://schemas.microsoft.com/office/powerpoint/2010/main" val="41843572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bg2">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16</a:t>
            </a:r>
          </a:p>
        </p:txBody>
      </p:sp>
      <p:sp>
        <p:nvSpPr>
          <p:cNvPr id="18" name="Rectángulo 17">
            <a:extLst>
              <a:ext uri="{FF2B5EF4-FFF2-40B4-BE49-F238E27FC236}">
                <a16:creationId xmlns:a16="http://schemas.microsoft.com/office/drawing/2014/main" id="{7E9142EB-37F8-483D-921F-598717D54946}"/>
              </a:ext>
            </a:extLst>
          </p:cNvPr>
          <p:cNvSpPr/>
          <p:nvPr/>
        </p:nvSpPr>
        <p:spPr>
          <a:xfrm>
            <a:off x="1113182" y="968273"/>
            <a:ext cx="2813591"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Matthew 13:24-30, 36-43</a:t>
            </a:r>
            <a:endParaRPr lang="en-US" b="1" i="0" dirty="0">
              <a:solidFill>
                <a:schemeClr val="bg1"/>
              </a:solidFill>
              <a:effectLst/>
              <a:latin typeface="Arial" panose="020B0604020202020204" pitchFamily="34" charset="0"/>
              <a:cs typeface="Arial" panose="020B0604020202020204" pitchFamily="34" charset="0"/>
            </a:endParaRPr>
          </a:p>
        </p:txBody>
      </p:sp>
      <p:sp>
        <p:nvSpPr>
          <p:cNvPr id="19" name="Rectángulo 18">
            <a:extLst>
              <a:ext uri="{FF2B5EF4-FFF2-40B4-BE49-F238E27FC236}">
                <a16:creationId xmlns:a16="http://schemas.microsoft.com/office/drawing/2014/main" id="{E9DD6017-B4C9-44FD-9C64-CAD80BE66563}"/>
              </a:ext>
            </a:extLst>
          </p:cNvPr>
          <p:cNvSpPr/>
          <p:nvPr/>
        </p:nvSpPr>
        <p:spPr>
          <a:xfrm>
            <a:off x="1961321" y="2367171"/>
            <a:ext cx="8269357" cy="2123658"/>
          </a:xfrm>
          <a:prstGeom prst="rect">
            <a:avLst/>
          </a:prstGeom>
        </p:spPr>
        <p:txBody>
          <a:bodyPr wrap="square">
            <a:spAutoFit/>
          </a:bodyPr>
          <a:lstStyle/>
          <a:p>
            <a:pPr algn="ctr"/>
            <a:r>
              <a:rPr lang="en-US" sz="4400" dirty="0">
                <a:solidFill>
                  <a:schemeClr val="accent2">
                    <a:lumMod val="50000"/>
                  </a:schemeClr>
                </a:solidFill>
                <a:latin typeface="Sitka Text" panose="02000505000000020004" pitchFamily="2" charset="0"/>
              </a:rPr>
              <a:t>“The Savior teaches and explains the parable of the wheat and the tares”</a:t>
            </a:r>
          </a:p>
        </p:txBody>
      </p:sp>
    </p:spTree>
    <p:extLst>
      <p:ext uri="{BB962C8B-B14F-4D97-AF65-F5344CB8AC3E}">
        <p14:creationId xmlns:p14="http://schemas.microsoft.com/office/powerpoint/2010/main" val="18866971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72AC9D2-ADA0-44D9-9861-89FE8EAF573A}"/>
              </a:ext>
            </a:extLst>
          </p:cNvPr>
          <p:cNvSpPr/>
          <p:nvPr/>
        </p:nvSpPr>
        <p:spPr>
          <a:xfrm>
            <a:off x="573320" y="2203455"/>
            <a:ext cx="2640843" cy="91406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A73A0C51-988A-4CC2-9B56-BF98BA8ED88D}"/>
              </a:ext>
            </a:extLst>
          </p:cNvPr>
          <p:cNvSpPr/>
          <p:nvPr/>
        </p:nvSpPr>
        <p:spPr>
          <a:xfrm>
            <a:off x="573320" y="2513780"/>
            <a:ext cx="10505498" cy="4038673"/>
          </a:xfrm>
          <a:prstGeom prst="roundRect">
            <a:avLst>
              <a:gd name="adj" fmla="val 111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bg2">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16</a:t>
            </a:r>
          </a:p>
        </p:txBody>
      </p:sp>
      <p:sp>
        <p:nvSpPr>
          <p:cNvPr id="2" name="Rectángulo 1">
            <a:extLst>
              <a:ext uri="{FF2B5EF4-FFF2-40B4-BE49-F238E27FC236}">
                <a16:creationId xmlns:a16="http://schemas.microsoft.com/office/drawing/2014/main" id="{F4E5D795-8A48-4A37-9B97-ABB2ED794F9F}"/>
              </a:ext>
            </a:extLst>
          </p:cNvPr>
          <p:cNvSpPr/>
          <p:nvPr/>
        </p:nvSpPr>
        <p:spPr>
          <a:xfrm>
            <a:off x="689113" y="723937"/>
            <a:ext cx="9448801"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Have you ever been frustrated or upset because there is so much evil in the world?</a:t>
            </a:r>
          </a:p>
        </p:txBody>
      </p:sp>
      <p:sp>
        <p:nvSpPr>
          <p:cNvPr id="4" name="Rectángulo 3">
            <a:extLst>
              <a:ext uri="{FF2B5EF4-FFF2-40B4-BE49-F238E27FC236}">
                <a16:creationId xmlns:a16="http://schemas.microsoft.com/office/drawing/2014/main" id="{8A49716C-BA79-41B0-953C-A145A417D146}"/>
              </a:ext>
            </a:extLst>
          </p:cNvPr>
          <p:cNvSpPr/>
          <p:nvPr/>
        </p:nvSpPr>
        <p:spPr>
          <a:xfrm>
            <a:off x="689113" y="1112931"/>
            <a:ext cx="6186309"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Why doesn’t the Lord just remove the evil that surrounds us?</a:t>
            </a:r>
          </a:p>
        </p:txBody>
      </p:sp>
      <p:sp>
        <p:nvSpPr>
          <p:cNvPr id="5" name="Rectángulo 4">
            <a:extLst>
              <a:ext uri="{FF2B5EF4-FFF2-40B4-BE49-F238E27FC236}">
                <a16:creationId xmlns:a16="http://schemas.microsoft.com/office/drawing/2014/main" id="{AA4B3B3F-81E2-43BE-AC72-52EB0258D238}"/>
              </a:ext>
            </a:extLst>
          </p:cNvPr>
          <p:cNvSpPr/>
          <p:nvPr/>
        </p:nvSpPr>
        <p:spPr>
          <a:xfrm>
            <a:off x="689112" y="-748829"/>
            <a:ext cx="9448801"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Why should I choose to be righteous when some people around me don’t seem to experience negative consequences of their unrighteous choices?</a:t>
            </a:r>
          </a:p>
        </p:txBody>
      </p:sp>
      <p:sp>
        <p:nvSpPr>
          <p:cNvPr id="6" name="Rectángulo 5">
            <a:extLst>
              <a:ext uri="{FF2B5EF4-FFF2-40B4-BE49-F238E27FC236}">
                <a16:creationId xmlns:a16="http://schemas.microsoft.com/office/drawing/2014/main" id="{B715E3F4-D642-4E1F-97BA-5677363136CB}"/>
              </a:ext>
            </a:extLst>
          </p:cNvPr>
          <p:cNvSpPr/>
          <p:nvPr/>
        </p:nvSpPr>
        <p:spPr>
          <a:xfrm>
            <a:off x="689113" y="2203455"/>
            <a:ext cx="2525050"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Matthew 13:24-30, 36-43</a:t>
            </a:r>
          </a:p>
        </p:txBody>
      </p:sp>
      <p:sp>
        <p:nvSpPr>
          <p:cNvPr id="7" name="Rectángulo 6">
            <a:extLst>
              <a:ext uri="{FF2B5EF4-FFF2-40B4-BE49-F238E27FC236}">
                <a16:creationId xmlns:a16="http://schemas.microsoft.com/office/drawing/2014/main" id="{E1F4BE27-B3CC-4BFF-98CA-CAF0782B55DC}"/>
              </a:ext>
            </a:extLst>
          </p:cNvPr>
          <p:cNvSpPr/>
          <p:nvPr/>
        </p:nvSpPr>
        <p:spPr>
          <a:xfrm>
            <a:off x="689113" y="2573740"/>
            <a:ext cx="10031896" cy="3893374"/>
          </a:xfrm>
          <a:prstGeom prst="rect">
            <a:avLst/>
          </a:prstGeom>
        </p:spPr>
        <p:txBody>
          <a:bodyPr wrap="square">
            <a:spAutoFit/>
          </a:bodyPr>
          <a:lstStyle/>
          <a:p>
            <a:pPr algn="just" fontAlgn="base"/>
            <a:r>
              <a:rPr lang="en-US" sz="1300" b="1" dirty="0">
                <a:solidFill>
                  <a:schemeClr val="bg1"/>
                </a:solidFill>
                <a:latin typeface="Arial" panose="020B0604020202020204" pitchFamily="34" charset="0"/>
                <a:cs typeface="Arial" panose="020B0604020202020204" pitchFamily="34" charset="0"/>
              </a:rPr>
              <a:t>24 </a:t>
            </a:r>
            <a:r>
              <a:rPr lang="en-US" sz="1300" dirty="0">
                <a:solidFill>
                  <a:schemeClr val="bg1"/>
                </a:solidFill>
                <a:latin typeface="Arial" panose="020B0604020202020204" pitchFamily="34" charset="0"/>
                <a:cs typeface="Arial" panose="020B0604020202020204" pitchFamily="34" charset="0"/>
              </a:rPr>
              <a:t>¶ Another parable put he forth unto them, saying, The kingdom of heaven is likened unto a man which sowed good seed in his field:</a:t>
            </a:r>
          </a:p>
          <a:p>
            <a:pPr algn="just" fontAlgn="base"/>
            <a:r>
              <a:rPr lang="en-US" sz="1300" b="1" dirty="0">
                <a:solidFill>
                  <a:schemeClr val="bg1"/>
                </a:solidFill>
                <a:latin typeface="Arial" panose="020B0604020202020204" pitchFamily="34" charset="0"/>
                <a:cs typeface="Arial" panose="020B0604020202020204" pitchFamily="34" charset="0"/>
              </a:rPr>
              <a:t>25 </a:t>
            </a:r>
            <a:r>
              <a:rPr lang="en-US" sz="1300" dirty="0">
                <a:solidFill>
                  <a:schemeClr val="bg1"/>
                </a:solidFill>
                <a:latin typeface="Arial" panose="020B0604020202020204" pitchFamily="34" charset="0"/>
                <a:cs typeface="Arial" panose="020B0604020202020204" pitchFamily="34" charset="0"/>
              </a:rPr>
              <a:t>But while men slept, his enemy came and sowed tares among the wheat, and went his way.</a:t>
            </a:r>
          </a:p>
          <a:p>
            <a:pPr algn="just" fontAlgn="base"/>
            <a:r>
              <a:rPr lang="en-US" sz="1300" b="1" dirty="0">
                <a:solidFill>
                  <a:schemeClr val="bg1"/>
                </a:solidFill>
                <a:latin typeface="Arial" panose="020B0604020202020204" pitchFamily="34" charset="0"/>
                <a:cs typeface="Arial" panose="020B0604020202020204" pitchFamily="34" charset="0"/>
              </a:rPr>
              <a:t>26 </a:t>
            </a:r>
            <a:r>
              <a:rPr lang="en-US" sz="1300" dirty="0">
                <a:solidFill>
                  <a:schemeClr val="bg1"/>
                </a:solidFill>
                <a:latin typeface="Arial" panose="020B0604020202020204" pitchFamily="34" charset="0"/>
                <a:cs typeface="Arial" panose="020B0604020202020204" pitchFamily="34" charset="0"/>
              </a:rPr>
              <a:t>But when the blade was sprung up, and brought forth fruit, then appeared the tares also.</a:t>
            </a:r>
          </a:p>
          <a:p>
            <a:pPr algn="just" fontAlgn="base"/>
            <a:r>
              <a:rPr lang="en-US" sz="1300" b="1" dirty="0">
                <a:solidFill>
                  <a:schemeClr val="bg1"/>
                </a:solidFill>
                <a:latin typeface="Arial" panose="020B0604020202020204" pitchFamily="34" charset="0"/>
                <a:cs typeface="Arial" panose="020B0604020202020204" pitchFamily="34" charset="0"/>
              </a:rPr>
              <a:t>27 </a:t>
            </a:r>
            <a:r>
              <a:rPr lang="en-US" sz="1300" dirty="0">
                <a:solidFill>
                  <a:schemeClr val="bg1"/>
                </a:solidFill>
                <a:latin typeface="Arial" panose="020B0604020202020204" pitchFamily="34" charset="0"/>
                <a:cs typeface="Arial" panose="020B0604020202020204" pitchFamily="34" charset="0"/>
              </a:rPr>
              <a:t>So the servants of the householder came and said unto him, Sir, didst not thou sow good seed in thy field? from whence then hath it tares?</a:t>
            </a:r>
          </a:p>
          <a:p>
            <a:pPr algn="just" fontAlgn="base"/>
            <a:r>
              <a:rPr lang="en-US" sz="1300" b="1" dirty="0">
                <a:solidFill>
                  <a:schemeClr val="bg1"/>
                </a:solidFill>
                <a:latin typeface="Arial" panose="020B0604020202020204" pitchFamily="34" charset="0"/>
                <a:cs typeface="Arial" panose="020B0604020202020204" pitchFamily="34" charset="0"/>
              </a:rPr>
              <a:t>28 </a:t>
            </a:r>
            <a:r>
              <a:rPr lang="en-US" sz="1300" dirty="0">
                <a:solidFill>
                  <a:schemeClr val="bg1"/>
                </a:solidFill>
                <a:latin typeface="Arial" panose="020B0604020202020204" pitchFamily="34" charset="0"/>
                <a:cs typeface="Arial" panose="020B0604020202020204" pitchFamily="34" charset="0"/>
              </a:rPr>
              <a:t>He said unto them, An enemy hath done this. The servants said unto him, Wilt thou then that we go and gather them up?</a:t>
            </a:r>
          </a:p>
          <a:p>
            <a:pPr algn="just" fontAlgn="base"/>
            <a:r>
              <a:rPr lang="en-US" sz="1300" b="1" dirty="0">
                <a:solidFill>
                  <a:schemeClr val="bg1"/>
                </a:solidFill>
                <a:latin typeface="Arial" panose="020B0604020202020204" pitchFamily="34" charset="0"/>
                <a:cs typeface="Arial" panose="020B0604020202020204" pitchFamily="34" charset="0"/>
              </a:rPr>
              <a:t>29 </a:t>
            </a:r>
            <a:r>
              <a:rPr lang="en-US" sz="1300" dirty="0">
                <a:solidFill>
                  <a:schemeClr val="bg1"/>
                </a:solidFill>
                <a:latin typeface="Arial" panose="020B0604020202020204" pitchFamily="34" charset="0"/>
                <a:cs typeface="Arial" panose="020B0604020202020204" pitchFamily="34" charset="0"/>
              </a:rPr>
              <a:t>But he said, Nay; lest while ye gather up the tares, ye root up also the wheat with them.</a:t>
            </a:r>
          </a:p>
          <a:p>
            <a:pPr algn="just" fontAlgn="base"/>
            <a:r>
              <a:rPr lang="en-US" sz="1300" b="1" dirty="0">
                <a:solidFill>
                  <a:schemeClr val="bg1"/>
                </a:solidFill>
                <a:latin typeface="Arial" panose="020B0604020202020204" pitchFamily="34" charset="0"/>
                <a:cs typeface="Arial" panose="020B0604020202020204" pitchFamily="34" charset="0"/>
              </a:rPr>
              <a:t>30 </a:t>
            </a:r>
            <a:r>
              <a:rPr lang="en-US" sz="1300" dirty="0">
                <a:solidFill>
                  <a:schemeClr val="bg1"/>
                </a:solidFill>
                <a:latin typeface="Arial" panose="020B0604020202020204" pitchFamily="34" charset="0"/>
                <a:cs typeface="Arial" panose="020B0604020202020204" pitchFamily="34" charset="0"/>
              </a:rPr>
              <a:t>Let both grow together until the harvest: and in the time of harvest I will say to the reapers, Gather ye together first the tares, and bind them in bundles to burn them: but gather the wheat into my barn.</a:t>
            </a:r>
          </a:p>
          <a:p>
            <a:pPr algn="just" fontAlgn="base"/>
            <a:r>
              <a:rPr lang="en-US" sz="1300" b="1" dirty="0">
                <a:solidFill>
                  <a:schemeClr val="bg1"/>
                </a:solidFill>
                <a:latin typeface="Arial" panose="020B0604020202020204" pitchFamily="34" charset="0"/>
                <a:cs typeface="Arial" panose="020B0604020202020204" pitchFamily="34" charset="0"/>
              </a:rPr>
              <a:t>36 </a:t>
            </a:r>
            <a:r>
              <a:rPr lang="en-US" sz="1300" dirty="0">
                <a:solidFill>
                  <a:schemeClr val="bg1"/>
                </a:solidFill>
                <a:latin typeface="Arial" panose="020B0604020202020204" pitchFamily="34" charset="0"/>
                <a:cs typeface="Arial" panose="020B0604020202020204" pitchFamily="34" charset="0"/>
              </a:rPr>
              <a:t>Then Jesus sent the multitude away, and went into the house: and his disciples came unto him, saying, Declare unto us the parable of the tares of the field.</a:t>
            </a:r>
          </a:p>
          <a:p>
            <a:pPr algn="just" fontAlgn="base"/>
            <a:r>
              <a:rPr lang="en-US" sz="1300" b="1" dirty="0">
                <a:solidFill>
                  <a:schemeClr val="bg1"/>
                </a:solidFill>
                <a:latin typeface="Arial" panose="020B0604020202020204" pitchFamily="34" charset="0"/>
                <a:cs typeface="Arial" panose="020B0604020202020204" pitchFamily="34" charset="0"/>
              </a:rPr>
              <a:t>37 </a:t>
            </a:r>
            <a:r>
              <a:rPr lang="en-US" sz="1300" dirty="0">
                <a:solidFill>
                  <a:schemeClr val="bg1"/>
                </a:solidFill>
                <a:latin typeface="Arial" panose="020B0604020202020204" pitchFamily="34" charset="0"/>
                <a:cs typeface="Arial" panose="020B0604020202020204" pitchFamily="34" charset="0"/>
              </a:rPr>
              <a:t>He answered and said unto them, He that soweth the good seed is the Son of man;</a:t>
            </a:r>
          </a:p>
          <a:p>
            <a:pPr algn="just" fontAlgn="base"/>
            <a:r>
              <a:rPr lang="en-US" sz="1300" b="1" dirty="0">
                <a:solidFill>
                  <a:schemeClr val="bg1"/>
                </a:solidFill>
                <a:latin typeface="Arial" panose="020B0604020202020204" pitchFamily="34" charset="0"/>
                <a:cs typeface="Arial" panose="020B0604020202020204" pitchFamily="34" charset="0"/>
              </a:rPr>
              <a:t>38 </a:t>
            </a:r>
            <a:r>
              <a:rPr lang="en-US" sz="1300" dirty="0">
                <a:solidFill>
                  <a:schemeClr val="bg1"/>
                </a:solidFill>
                <a:latin typeface="Arial" panose="020B0604020202020204" pitchFamily="34" charset="0"/>
                <a:cs typeface="Arial" panose="020B0604020202020204" pitchFamily="34" charset="0"/>
              </a:rPr>
              <a:t>The field is the world; the good seed are the children of the kingdom; but the tares are the children of the wicked one;</a:t>
            </a:r>
          </a:p>
          <a:p>
            <a:pPr algn="just" fontAlgn="base"/>
            <a:r>
              <a:rPr lang="en-US" sz="1300" b="1" dirty="0">
                <a:solidFill>
                  <a:schemeClr val="bg1"/>
                </a:solidFill>
                <a:latin typeface="Arial" panose="020B0604020202020204" pitchFamily="34" charset="0"/>
                <a:cs typeface="Arial" panose="020B0604020202020204" pitchFamily="34" charset="0"/>
              </a:rPr>
              <a:t>39 </a:t>
            </a:r>
            <a:r>
              <a:rPr lang="en-US" sz="1300" dirty="0">
                <a:solidFill>
                  <a:schemeClr val="bg1"/>
                </a:solidFill>
                <a:latin typeface="Arial" panose="020B0604020202020204" pitchFamily="34" charset="0"/>
                <a:cs typeface="Arial" panose="020B0604020202020204" pitchFamily="34" charset="0"/>
              </a:rPr>
              <a:t>The enemy that sowed them is the devil; the harvest is the end of the world; and the reapers are the angels.</a:t>
            </a:r>
          </a:p>
          <a:p>
            <a:pPr algn="just" fontAlgn="base"/>
            <a:r>
              <a:rPr lang="en-US" sz="1300" b="1" dirty="0">
                <a:solidFill>
                  <a:schemeClr val="bg1"/>
                </a:solidFill>
                <a:latin typeface="Arial" panose="020B0604020202020204" pitchFamily="34" charset="0"/>
                <a:cs typeface="Arial" panose="020B0604020202020204" pitchFamily="34" charset="0"/>
              </a:rPr>
              <a:t>40 </a:t>
            </a:r>
            <a:r>
              <a:rPr lang="en-US" sz="1300" dirty="0">
                <a:solidFill>
                  <a:schemeClr val="bg1"/>
                </a:solidFill>
                <a:latin typeface="Arial" panose="020B0604020202020204" pitchFamily="34" charset="0"/>
                <a:cs typeface="Arial" panose="020B0604020202020204" pitchFamily="34" charset="0"/>
              </a:rPr>
              <a:t>As therefore the tares are gathered and burned in the fire; so shall it be in the end of this world.</a:t>
            </a:r>
          </a:p>
          <a:p>
            <a:pPr algn="just" fontAlgn="base"/>
            <a:r>
              <a:rPr lang="en-US" sz="1300" b="1" dirty="0">
                <a:solidFill>
                  <a:schemeClr val="bg1"/>
                </a:solidFill>
                <a:latin typeface="Arial" panose="020B0604020202020204" pitchFamily="34" charset="0"/>
                <a:cs typeface="Arial" panose="020B0604020202020204" pitchFamily="34" charset="0"/>
              </a:rPr>
              <a:t>41 </a:t>
            </a:r>
            <a:r>
              <a:rPr lang="en-US" sz="1300" dirty="0">
                <a:solidFill>
                  <a:schemeClr val="bg1"/>
                </a:solidFill>
                <a:latin typeface="Arial" panose="020B0604020202020204" pitchFamily="34" charset="0"/>
                <a:cs typeface="Arial" panose="020B0604020202020204" pitchFamily="34" charset="0"/>
              </a:rPr>
              <a:t>The Son of man shall send forth his angels, and they shall gather out of his kingdom all things that offend, and them which do iniquity;</a:t>
            </a:r>
          </a:p>
          <a:p>
            <a:pPr algn="just" fontAlgn="base"/>
            <a:r>
              <a:rPr lang="en-US" sz="1300" b="1" dirty="0">
                <a:solidFill>
                  <a:schemeClr val="bg1"/>
                </a:solidFill>
                <a:latin typeface="Arial" panose="020B0604020202020204" pitchFamily="34" charset="0"/>
                <a:cs typeface="Arial" panose="020B0604020202020204" pitchFamily="34" charset="0"/>
              </a:rPr>
              <a:t>42 </a:t>
            </a:r>
            <a:r>
              <a:rPr lang="en-US" sz="1300" dirty="0">
                <a:solidFill>
                  <a:schemeClr val="bg1"/>
                </a:solidFill>
                <a:latin typeface="Arial" panose="020B0604020202020204" pitchFamily="34" charset="0"/>
                <a:cs typeface="Arial" panose="020B0604020202020204" pitchFamily="34" charset="0"/>
              </a:rPr>
              <a:t>And shall cast them into a furnace of fire: there shall be wailing and gnashing of teeth.</a:t>
            </a:r>
          </a:p>
          <a:p>
            <a:pPr algn="just" fontAlgn="base"/>
            <a:r>
              <a:rPr lang="en-US" sz="1300" b="1" dirty="0">
                <a:solidFill>
                  <a:schemeClr val="bg1"/>
                </a:solidFill>
                <a:latin typeface="Arial" panose="020B0604020202020204" pitchFamily="34" charset="0"/>
                <a:cs typeface="Arial" panose="020B0604020202020204" pitchFamily="34" charset="0"/>
              </a:rPr>
              <a:t>43 </a:t>
            </a:r>
            <a:r>
              <a:rPr lang="en-US" sz="1300" dirty="0">
                <a:solidFill>
                  <a:schemeClr val="bg1"/>
                </a:solidFill>
                <a:latin typeface="Arial" panose="020B0604020202020204" pitchFamily="34" charset="0"/>
                <a:cs typeface="Arial" panose="020B0604020202020204" pitchFamily="34" charset="0"/>
              </a:rPr>
              <a:t>Then shall the righteous shine forth as the sun in the kingdom of their Father. Who hath ears to hear, let him hear.</a:t>
            </a:r>
            <a:endParaRPr lang="en-US" sz="13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17953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8" presetClass="path" presetSubtype="0" accel="50000" decel="50000" fill="hold" grpId="0" nodeType="clickEffect">
                                  <p:stCondLst>
                                    <p:cond delay="0"/>
                                  </p:stCondLst>
                                  <p:childTnLst>
                                    <p:animMotion origin="layout" path="M -0.00143 -4.81481E-6 L 0.03958 0.08496 C 0.0487 0.10278 0.05404 0.12963 0.05404 0.15764 C 0.05404 0.18936 0.0487 0.21482 0.03958 0.23264 L -0.00143 0.31783 " pathEditMode="relative" rAng="0" ptsTypes="AAAAA">
                                      <p:cBhvr>
                                        <p:cTn id="13" dur="2000" fill="hold"/>
                                        <p:tgtEl>
                                          <p:spTgt spid="5"/>
                                        </p:tgtEl>
                                        <p:attrNameLst>
                                          <p:attrName>ppt_x</p:attrName>
                                          <p:attrName>ppt_y</p:attrName>
                                        </p:attrNameLst>
                                      </p:cBhvr>
                                      <p:rCtr x="2773" y="15880"/>
                                    </p:animMotion>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strVal val="#ppt_w+.3"/>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Effect transition="in" filter="fade">
                                      <p:cBhvr>
                                        <p:cTn id="20" dur="1000"/>
                                        <p:tgtEl>
                                          <p:spTgt spid="9"/>
                                        </p:tgtEl>
                                      </p:cBhvr>
                                    </p:animEffect>
                                  </p:childTnLst>
                                </p:cTn>
                              </p:par>
                              <p:par>
                                <p:cTn id="21" presetID="50" presetClass="entr" presetSubtype="0" decel="10000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3"/>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par>
                                <p:cTn id="26" presetID="50" presetClass="entr" presetSubtype="0" decel="10000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3"/>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par>
                                <p:cTn id="31" presetID="50" presetClass="entr" presetSubtype="0" decel="10000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strVal val="#ppt_w+.3"/>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Effect transition="in" filter="fade">
                                      <p:cBhvr>
                                        <p:cTn id="3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bg2">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16</a:t>
            </a:r>
          </a:p>
        </p:txBody>
      </p:sp>
      <p:sp>
        <p:nvSpPr>
          <p:cNvPr id="2" name="Rectángulo 1">
            <a:extLst>
              <a:ext uri="{FF2B5EF4-FFF2-40B4-BE49-F238E27FC236}">
                <a16:creationId xmlns:a16="http://schemas.microsoft.com/office/drawing/2014/main" id="{F2AE56C7-A49B-4747-A300-77CA804A82FF}"/>
              </a:ext>
            </a:extLst>
          </p:cNvPr>
          <p:cNvSpPr/>
          <p:nvPr/>
        </p:nvSpPr>
        <p:spPr>
          <a:xfrm>
            <a:off x="696022" y="968273"/>
            <a:ext cx="495520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happened to the wheat and the tares?</a:t>
            </a:r>
          </a:p>
        </p:txBody>
      </p:sp>
      <p:sp>
        <p:nvSpPr>
          <p:cNvPr id="4" name="Rectángulo 3">
            <a:extLst>
              <a:ext uri="{FF2B5EF4-FFF2-40B4-BE49-F238E27FC236}">
                <a16:creationId xmlns:a16="http://schemas.microsoft.com/office/drawing/2014/main" id="{6AA3A815-636B-4690-8C8B-F2D3FEBB4D1A}"/>
              </a:ext>
            </a:extLst>
          </p:cNvPr>
          <p:cNvSpPr/>
          <p:nvPr/>
        </p:nvSpPr>
        <p:spPr>
          <a:xfrm>
            <a:off x="696022" y="1337605"/>
            <a:ext cx="1015750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sower of good seed told his servants to allow the wheat and tares to “grow together until the harvest”?</a:t>
            </a:r>
          </a:p>
        </p:txBody>
      </p:sp>
      <p:sp>
        <p:nvSpPr>
          <p:cNvPr id="5" name="Rectángulo 4">
            <a:extLst>
              <a:ext uri="{FF2B5EF4-FFF2-40B4-BE49-F238E27FC236}">
                <a16:creationId xmlns:a16="http://schemas.microsoft.com/office/drawing/2014/main" id="{6AB1EED7-A9D2-41EA-9F5E-0785FDDF354C}"/>
              </a:ext>
            </a:extLst>
          </p:cNvPr>
          <p:cNvSpPr/>
          <p:nvPr/>
        </p:nvSpPr>
        <p:spPr>
          <a:xfrm>
            <a:off x="696021" y="2168602"/>
            <a:ext cx="10157507" cy="646331"/>
          </a:xfrm>
          <a:prstGeom prst="rect">
            <a:avLst/>
          </a:prstGeom>
        </p:spPr>
        <p:txBody>
          <a:bodyPr wrap="square">
            <a:spAutoFit/>
          </a:bodyPr>
          <a:lstStyle/>
          <a:p>
            <a:pPr algn="just"/>
            <a:r>
              <a:rPr lang="en-US" i="1" dirty="0">
                <a:solidFill>
                  <a:schemeClr val="bg1"/>
                </a:solidFill>
                <a:latin typeface="Arial" panose="020B0604020202020204" pitchFamily="34" charset="0"/>
                <a:cs typeface="Arial" panose="020B0604020202020204" pitchFamily="34" charset="0"/>
              </a:rPr>
              <a:t>According to Joseph Smith Translation, Matthew 13:29, </a:t>
            </a:r>
            <a:r>
              <a:rPr lang="en-US" b="1" dirty="0">
                <a:solidFill>
                  <a:schemeClr val="bg1"/>
                </a:solidFill>
                <a:latin typeface="Arial" panose="020B0604020202020204" pitchFamily="34" charset="0"/>
                <a:cs typeface="Arial" panose="020B0604020202020204" pitchFamily="34" charset="0"/>
              </a:rPr>
              <a:t>which was gathered first﻿—the wheat or the tares?</a:t>
            </a:r>
          </a:p>
        </p:txBody>
      </p:sp>
      <p:sp>
        <p:nvSpPr>
          <p:cNvPr id="6" name="Rectángulo 5">
            <a:extLst>
              <a:ext uri="{FF2B5EF4-FFF2-40B4-BE49-F238E27FC236}">
                <a16:creationId xmlns:a16="http://schemas.microsoft.com/office/drawing/2014/main" id="{28D5A04E-D390-417D-8DB4-A47586C64BD4}"/>
              </a:ext>
            </a:extLst>
          </p:cNvPr>
          <p:cNvSpPr/>
          <p:nvPr/>
        </p:nvSpPr>
        <p:spPr>
          <a:xfrm>
            <a:off x="696021" y="3059668"/>
            <a:ext cx="460895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sowed, or planted, the good seed? </a:t>
            </a:r>
          </a:p>
        </p:txBody>
      </p:sp>
      <p:sp>
        <p:nvSpPr>
          <p:cNvPr id="7" name="Rectángulo 6">
            <a:extLst>
              <a:ext uri="{FF2B5EF4-FFF2-40B4-BE49-F238E27FC236}">
                <a16:creationId xmlns:a16="http://schemas.microsoft.com/office/drawing/2014/main" id="{0AB04125-E476-43B8-A7D9-5CE3A1FF4D70}"/>
              </a:ext>
            </a:extLst>
          </p:cNvPr>
          <p:cNvSpPr/>
          <p:nvPr/>
        </p:nvSpPr>
        <p:spPr>
          <a:xfrm>
            <a:off x="6195809" y="3059668"/>
            <a:ext cx="39421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sowed, or planted, the tares?</a:t>
            </a:r>
          </a:p>
        </p:txBody>
      </p:sp>
      <p:sp>
        <p:nvSpPr>
          <p:cNvPr id="8" name="Rectángulo 7">
            <a:extLst>
              <a:ext uri="{FF2B5EF4-FFF2-40B4-BE49-F238E27FC236}">
                <a16:creationId xmlns:a16="http://schemas.microsoft.com/office/drawing/2014/main" id="{AF240676-C5B4-404F-B996-DE1606F59AD3}"/>
              </a:ext>
            </a:extLst>
          </p:cNvPr>
          <p:cNvSpPr/>
          <p:nvPr/>
        </p:nvSpPr>
        <p:spPr>
          <a:xfrm>
            <a:off x="3333924" y="3550353"/>
            <a:ext cx="463460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the wheat and tares represent?</a:t>
            </a:r>
          </a:p>
        </p:txBody>
      </p:sp>
      <p:sp>
        <p:nvSpPr>
          <p:cNvPr id="9" name="Rectángulo 8">
            <a:extLst>
              <a:ext uri="{FF2B5EF4-FFF2-40B4-BE49-F238E27FC236}">
                <a16:creationId xmlns:a16="http://schemas.microsoft.com/office/drawing/2014/main" id="{B48CC130-3BB5-4A3A-B47E-E73EA9410455}"/>
              </a:ext>
            </a:extLst>
          </p:cNvPr>
          <p:cNvSpPr/>
          <p:nvPr/>
        </p:nvSpPr>
        <p:spPr>
          <a:xfrm>
            <a:off x="696020" y="4148471"/>
            <a:ext cx="822269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will happen to the righteous and the wicked in the last days?</a:t>
            </a:r>
          </a:p>
        </p:txBody>
      </p:sp>
      <p:sp>
        <p:nvSpPr>
          <p:cNvPr id="10" name="Rectángulo 9">
            <a:extLst>
              <a:ext uri="{FF2B5EF4-FFF2-40B4-BE49-F238E27FC236}">
                <a16:creationId xmlns:a16="http://schemas.microsoft.com/office/drawing/2014/main" id="{8F13C58C-B22A-4550-9431-3573EB1756D0}"/>
              </a:ext>
            </a:extLst>
          </p:cNvPr>
          <p:cNvSpPr/>
          <p:nvPr/>
        </p:nvSpPr>
        <p:spPr>
          <a:xfrm>
            <a:off x="696020" y="4608373"/>
            <a:ext cx="10382797" cy="369332"/>
          </a:xfrm>
          <a:prstGeom prst="rect">
            <a:avLst/>
          </a:prstGeom>
        </p:spPr>
        <p:txBody>
          <a:bodyPr wrap="square">
            <a:spAutoFit/>
          </a:bodyPr>
          <a:lstStyle/>
          <a:p>
            <a:pPr algn="just"/>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will gather the righteous during the last days and then destroy the wicked at His coming.</a:t>
            </a:r>
          </a:p>
        </p:txBody>
      </p:sp>
      <p:sp>
        <p:nvSpPr>
          <p:cNvPr id="11" name="Rectángulo 10">
            <a:extLst>
              <a:ext uri="{FF2B5EF4-FFF2-40B4-BE49-F238E27FC236}">
                <a16:creationId xmlns:a16="http://schemas.microsoft.com/office/drawing/2014/main" id="{5D1C11FD-096C-4875-A246-B4EC249443D4}"/>
              </a:ext>
            </a:extLst>
          </p:cNvPr>
          <p:cNvSpPr/>
          <p:nvPr/>
        </p:nvSpPr>
        <p:spPr>
          <a:xfrm>
            <a:off x="696020" y="5144298"/>
            <a:ext cx="767935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this truth bring us comfort while we live in an evil world?</a:t>
            </a:r>
          </a:p>
        </p:txBody>
      </p:sp>
    </p:spTree>
    <p:extLst>
      <p:ext uri="{BB962C8B-B14F-4D97-AF65-F5344CB8AC3E}">
        <p14:creationId xmlns:p14="http://schemas.microsoft.com/office/powerpoint/2010/main" val="209429370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ppt_w/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Scale>
                                      <p:cBhvr>
                                        <p:cTn id="3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9"/>
                                        </p:tgtEl>
                                        <p:attrNameLst>
                                          <p:attrName>ppt_x</p:attrName>
                                          <p:attrName>ppt_y</p:attrName>
                                        </p:attrNameLst>
                                      </p:cBhvr>
                                    </p:animMotion>
                                    <p:animEffect transition="in" filter="fade">
                                      <p:cBhvr>
                                        <p:cTn id="39" dur="1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10">
                                            <p:txEl>
                                              <p:pRg st="0" end="0"/>
                                            </p:txEl>
                                          </p:spTgt>
                                        </p:tgtEl>
                                        <p:attrNameLst>
                                          <p:attrName>style.visibility</p:attrName>
                                        </p:attrNameLst>
                                      </p:cBhvr>
                                      <p:to>
                                        <p:strVal val="visible"/>
                                      </p:to>
                                    </p:set>
                                    <p:anim calcmode="lin" valueType="num">
                                      <p:cBhvr>
                                        <p:cTn id="44" dur="75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5" dur="75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46" dur="75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7" dur="75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8" dur="750" tmFilter="0,0; .5, 1; 1, 1"/>
                                        <p:tgtEl>
                                          <p:spTgt spid="1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dissolve">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build="p"/>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5C1FF07-96C1-4017-AEF0-84CCBAF9F2E6}"/>
              </a:ext>
            </a:extLst>
          </p:cNvPr>
          <p:cNvSpPr/>
          <p:nvPr/>
        </p:nvSpPr>
        <p:spPr>
          <a:xfrm>
            <a:off x="910970" y="4509625"/>
            <a:ext cx="577594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we need to do to be gathered by the Lord?</a:t>
            </a:r>
          </a:p>
        </p:txBody>
      </p:sp>
      <p:sp>
        <p:nvSpPr>
          <p:cNvPr id="7" name="Rectángulo: esquinas diagonales redondeadas 6">
            <a:extLst>
              <a:ext uri="{FF2B5EF4-FFF2-40B4-BE49-F238E27FC236}">
                <a16:creationId xmlns:a16="http://schemas.microsoft.com/office/drawing/2014/main" id="{48150A7A-03EF-459E-8952-44A0F72F1486}"/>
              </a:ext>
            </a:extLst>
          </p:cNvPr>
          <p:cNvSpPr/>
          <p:nvPr/>
        </p:nvSpPr>
        <p:spPr>
          <a:xfrm>
            <a:off x="1741357" y="1405941"/>
            <a:ext cx="8709285" cy="2956741"/>
          </a:xfrm>
          <a:prstGeom prst="round2Diag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bg2">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16</a:t>
            </a:r>
          </a:p>
        </p:txBody>
      </p:sp>
      <p:sp>
        <p:nvSpPr>
          <p:cNvPr id="2" name="Rectángulo 1">
            <a:extLst>
              <a:ext uri="{FF2B5EF4-FFF2-40B4-BE49-F238E27FC236}">
                <a16:creationId xmlns:a16="http://schemas.microsoft.com/office/drawing/2014/main" id="{1B02E56A-F806-4182-85C1-CDAADA223D4A}"/>
              </a:ext>
            </a:extLst>
          </p:cNvPr>
          <p:cNvSpPr/>
          <p:nvPr/>
        </p:nvSpPr>
        <p:spPr>
          <a:xfrm>
            <a:off x="732719" y="779683"/>
            <a:ext cx="6657592" cy="369332"/>
          </a:xfrm>
          <a:prstGeom prst="rect">
            <a:avLst/>
          </a:prstGeom>
        </p:spPr>
        <p:txBody>
          <a:bodyPr wrap="none">
            <a:spAutoFit/>
          </a:bodyPr>
          <a:lstStyle/>
          <a:p>
            <a:r>
              <a:rPr lang="en-US" i="1" dirty="0">
                <a:solidFill>
                  <a:schemeClr val="accent1">
                    <a:lumMod val="75000"/>
                  </a:schemeClr>
                </a:solidFill>
                <a:effectLst>
                  <a:outerShdw blurRad="38100" dist="38100" dir="2700000" algn="tl">
                    <a:srgbClr val="000000">
                      <a:alpha val="43137"/>
                    </a:srgbClr>
                  </a:outerShdw>
                </a:effectLst>
                <a:latin typeface="Sitka Text" panose="02000505000000020004" pitchFamily="2" charset="0"/>
              </a:rPr>
              <a:t>Elder David A. Bednar of the Quorum of the Twelve Apostles:</a:t>
            </a:r>
          </a:p>
        </p:txBody>
      </p:sp>
      <p:sp>
        <p:nvSpPr>
          <p:cNvPr id="4" name="Rectángulo 3">
            <a:extLst>
              <a:ext uri="{FF2B5EF4-FFF2-40B4-BE49-F238E27FC236}">
                <a16:creationId xmlns:a16="http://schemas.microsoft.com/office/drawing/2014/main" id="{EE61B698-B83B-4336-8912-34E69B8DF7D4}"/>
              </a:ext>
            </a:extLst>
          </p:cNvPr>
          <p:cNvSpPr/>
          <p:nvPr/>
        </p:nvSpPr>
        <p:spPr>
          <a:xfrm>
            <a:off x="1610139" y="1500448"/>
            <a:ext cx="8971722" cy="2862322"/>
          </a:xfrm>
          <a:prstGeom prst="rect">
            <a:avLst/>
          </a:prstGeom>
        </p:spPr>
        <p:txBody>
          <a:bodyPr wrap="square">
            <a:spAutoFit/>
          </a:bodyPr>
          <a:lstStyle/>
          <a:p>
            <a:pPr algn="ctr" fontAlgn="base"/>
            <a:r>
              <a:rPr lang="en-US" dirty="0">
                <a:solidFill>
                  <a:schemeClr val="bg1"/>
                </a:solidFill>
                <a:latin typeface="Sitka Text" panose="02000505000000020004" pitchFamily="2" charset="0"/>
              </a:rPr>
              <a:t>“The Lord gathers His people when they accept Him and keep His commandments. …</a:t>
            </a:r>
          </a:p>
          <a:p>
            <a:pPr algn="ctr" fontAlgn="base"/>
            <a:r>
              <a:rPr lang="en-US" dirty="0">
                <a:solidFill>
                  <a:schemeClr val="bg1"/>
                </a:solidFill>
                <a:latin typeface="Sitka Text" panose="02000505000000020004" pitchFamily="2" charset="0"/>
              </a:rPr>
              <a:t>“… The Lord gathers His people to worship, to build up the Church, for a defense, and to receive counsel and instruction. …</a:t>
            </a:r>
          </a:p>
          <a:p>
            <a:pPr algn="ctr" fontAlgn="base"/>
            <a:r>
              <a:rPr lang="en-US" dirty="0">
                <a:solidFill>
                  <a:schemeClr val="bg1"/>
                </a:solidFill>
                <a:latin typeface="Sitka Text" panose="02000505000000020004" pitchFamily="2" charset="0"/>
              </a:rPr>
              <a:t>“The Prophet Joseph Smith declared that in all ages the divine purpose of gathering is to build temples so that the Lord’s children can receive the highest ordinances and thereby gain eternal life [see </a:t>
            </a:r>
            <a:r>
              <a:rPr lang="en-US" i="1" dirty="0">
                <a:solidFill>
                  <a:schemeClr val="bg1"/>
                </a:solidFill>
                <a:latin typeface="Sitka Text" panose="02000505000000020004" pitchFamily="2" charset="0"/>
              </a:rPr>
              <a:t>Teachings of Presidents of the Church: Joseph Smith</a:t>
            </a:r>
            <a:r>
              <a:rPr lang="en-US" dirty="0">
                <a:solidFill>
                  <a:schemeClr val="bg1"/>
                </a:solidFill>
                <a:latin typeface="Sitka Text" panose="02000505000000020004" pitchFamily="2" charset="0"/>
              </a:rPr>
              <a:t>[2007], 416–17]” (“The Spirit and Purposes of Gathering” [Brigham Young University–Idaho devotional, Oct. 31, 2006], byui.edu).</a:t>
            </a:r>
            <a:endParaRPr lang="en-US" b="0" i="0" dirty="0">
              <a:solidFill>
                <a:schemeClr val="bg1"/>
              </a:solidFill>
              <a:effectLst/>
              <a:latin typeface="Sitka Text" panose="02000505000000020004" pitchFamily="2" charset="0"/>
            </a:endParaRPr>
          </a:p>
        </p:txBody>
      </p:sp>
      <p:sp>
        <p:nvSpPr>
          <p:cNvPr id="6" name="Rectángulo 5">
            <a:extLst>
              <a:ext uri="{FF2B5EF4-FFF2-40B4-BE49-F238E27FC236}">
                <a16:creationId xmlns:a16="http://schemas.microsoft.com/office/drawing/2014/main" id="{F4FC3C9F-ECDE-4D08-829F-6CA9C73C110B}"/>
              </a:ext>
            </a:extLst>
          </p:cNvPr>
          <p:cNvSpPr/>
          <p:nvPr/>
        </p:nvSpPr>
        <p:spPr>
          <a:xfrm>
            <a:off x="910970" y="5172667"/>
            <a:ext cx="934968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blessings have come into your life as you have been gathered by the Lord?</a:t>
            </a:r>
          </a:p>
        </p:txBody>
      </p:sp>
    </p:spTree>
    <p:extLst>
      <p:ext uri="{BB962C8B-B14F-4D97-AF65-F5344CB8AC3E}">
        <p14:creationId xmlns:p14="http://schemas.microsoft.com/office/powerpoint/2010/main" val="56579503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bg2">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16</a:t>
            </a:r>
          </a:p>
        </p:txBody>
      </p:sp>
      <p:pic>
        <p:nvPicPr>
          <p:cNvPr id="6" name="Imagen 5">
            <a:extLst>
              <a:ext uri="{FF2B5EF4-FFF2-40B4-BE49-F238E27FC236}">
                <a16:creationId xmlns:a16="http://schemas.microsoft.com/office/drawing/2014/main" id="{BFC0D4EB-263E-4C1E-94B5-4DD9464E1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220" y="779683"/>
            <a:ext cx="3142598" cy="4188494"/>
          </a:xfrm>
          <a:prstGeom prst="rect">
            <a:avLst/>
          </a:prstGeom>
        </p:spPr>
      </p:pic>
      <p:pic>
        <p:nvPicPr>
          <p:cNvPr id="8" name="Imagen 7">
            <a:extLst>
              <a:ext uri="{FF2B5EF4-FFF2-40B4-BE49-F238E27FC236}">
                <a16:creationId xmlns:a16="http://schemas.microsoft.com/office/drawing/2014/main" id="{5F8F2E64-8CE3-43A9-87D5-F5C97886E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7843" y="806631"/>
            <a:ext cx="4318377" cy="3060831"/>
          </a:xfrm>
          <a:prstGeom prst="rect">
            <a:avLst/>
          </a:prstGeom>
        </p:spPr>
      </p:pic>
      <p:pic>
        <p:nvPicPr>
          <p:cNvPr id="10" name="Imagen 9">
            <a:extLst>
              <a:ext uri="{FF2B5EF4-FFF2-40B4-BE49-F238E27FC236}">
                <a16:creationId xmlns:a16="http://schemas.microsoft.com/office/drawing/2014/main" id="{F427D243-0A11-4720-9FEC-F824915B37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245" y="779683"/>
            <a:ext cx="3142598" cy="4188494"/>
          </a:xfrm>
          <a:prstGeom prst="rect">
            <a:avLst/>
          </a:prstGeom>
        </p:spPr>
      </p:pic>
      <p:sp>
        <p:nvSpPr>
          <p:cNvPr id="11" name="Rectángulo 10">
            <a:extLst>
              <a:ext uri="{FF2B5EF4-FFF2-40B4-BE49-F238E27FC236}">
                <a16:creationId xmlns:a16="http://schemas.microsoft.com/office/drawing/2014/main" id="{B04D94AB-0A17-4421-9291-56A39308C23D}"/>
              </a:ext>
            </a:extLst>
          </p:cNvPr>
          <p:cNvSpPr/>
          <p:nvPr/>
        </p:nvSpPr>
        <p:spPr>
          <a:xfrm>
            <a:off x="808382" y="5288045"/>
            <a:ext cx="952831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do to assist the Savior in gathering Heavenly Father’s children?</a:t>
            </a:r>
          </a:p>
        </p:txBody>
      </p:sp>
      <p:sp>
        <p:nvSpPr>
          <p:cNvPr id="12" name="Rectángulo 11">
            <a:extLst>
              <a:ext uri="{FF2B5EF4-FFF2-40B4-BE49-F238E27FC236}">
                <a16:creationId xmlns:a16="http://schemas.microsoft.com/office/drawing/2014/main" id="{357AE05B-0A92-4B01-8A58-F057A56A26AD}"/>
              </a:ext>
            </a:extLst>
          </p:cNvPr>
          <p:cNvSpPr/>
          <p:nvPr/>
        </p:nvSpPr>
        <p:spPr>
          <a:xfrm>
            <a:off x="808382" y="5774290"/>
            <a:ext cx="995992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blessings have you received as you have helped the Lord gather the righteous through missionary work or temple work?</a:t>
            </a:r>
          </a:p>
        </p:txBody>
      </p:sp>
    </p:spTree>
    <p:extLst>
      <p:ext uri="{BB962C8B-B14F-4D97-AF65-F5344CB8AC3E}">
        <p14:creationId xmlns:p14="http://schemas.microsoft.com/office/powerpoint/2010/main" val="34345858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vertical)">
                                      <p:cBhvr>
                                        <p:cTn id="7" dur="1000"/>
                                        <p:tgtEl>
                                          <p:spTgt spid="10"/>
                                        </p:tgtEl>
                                      </p:cBhvr>
                                    </p:animEffect>
                                  </p:childTnLst>
                                </p:cTn>
                              </p:par>
                            </p:childTnLst>
                          </p:cTn>
                        </p:par>
                        <p:par>
                          <p:cTn id="8" fill="hold">
                            <p:stCondLst>
                              <p:cond delay="1000"/>
                            </p:stCondLst>
                            <p:childTnLst>
                              <p:par>
                                <p:cTn id="9" presetID="3" presetClass="entr" presetSubtype="5"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vertical)">
                                      <p:cBhvr>
                                        <p:cTn id="11" dur="1000"/>
                                        <p:tgtEl>
                                          <p:spTgt spid="8"/>
                                        </p:tgtEl>
                                      </p:cBhvr>
                                    </p:animEffect>
                                  </p:childTnLst>
                                </p:cTn>
                              </p:par>
                            </p:childTnLst>
                          </p:cTn>
                        </p:par>
                        <p:par>
                          <p:cTn id="12" fill="hold">
                            <p:stCondLst>
                              <p:cond delay="2000"/>
                            </p:stCondLst>
                            <p:childTnLst>
                              <p:par>
                                <p:cTn id="13" presetID="3" presetClass="entr" presetSubtype="5"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vertical)">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900" decel="100000" fill="hold"/>
                                        <p:tgtEl>
                                          <p:spTgt spid="1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bg2">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16</a:t>
            </a:r>
          </a:p>
        </p:txBody>
      </p:sp>
      <p:sp>
        <p:nvSpPr>
          <p:cNvPr id="2" name="Rectángulo 1">
            <a:extLst>
              <a:ext uri="{FF2B5EF4-FFF2-40B4-BE49-F238E27FC236}">
                <a16:creationId xmlns:a16="http://schemas.microsoft.com/office/drawing/2014/main" id="{57AB5601-6BD1-4EA4-AF03-8BEFA1793DAD}"/>
              </a:ext>
            </a:extLst>
          </p:cNvPr>
          <p:cNvSpPr/>
          <p:nvPr/>
        </p:nvSpPr>
        <p:spPr>
          <a:xfrm>
            <a:off x="759387" y="968273"/>
            <a:ext cx="2916183"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Matthew 13:31–35, 44–52</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52DEB750-C93F-4763-858D-21039404CC16}"/>
              </a:ext>
            </a:extLst>
          </p:cNvPr>
          <p:cNvSpPr/>
          <p:nvPr/>
        </p:nvSpPr>
        <p:spPr>
          <a:xfrm>
            <a:off x="1582392" y="2767280"/>
            <a:ext cx="9027215" cy="1323439"/>
          </a:xfrm>
          <a:prstGeom prst="rect">
            <a:avLst/>
          </a:prstGeom>
        </p:spPr>
        <p:txBody>
          <a:bodyPr wrap="none">
            <a:spAutoFit/>
          </a:bodyPr>
          <a:lstStyle/>
          <a:p>
            <a:pPr algn="ctr"/>
            <a:r>
              <a:rPr lang="en-US" sz="4000" b="1" dirty="0">
                <a:solidFill>
                  <a:schemeClr val="accent1">
                    <a:lumMod val="75000"/>
                  </a:schemeClr>
                </a:solidFill>
                <a:latin typeface="Franklin Gothic Medium" panose="020B0603020102020204" pitchFamily="34" charset="0"/>
                <a:cs typeface="Arial" panose="020B0604020202020204" pitchFamily="34" charset="0"/>
              </a:rPr>
              <a:t>“Jesus uses parables to teach about the </a:t>
            </a:r>
          </a:p>
          <a:p>
            <a:pPr algn="ctr"/>
            <a:r>
              <a:rPr lang="en-US" sz="4000" b="1" dirty="0">
                <a:solidFill>
                  <a:schemeClr val="accent1">
                    <a:lumMod val="75000"/>
                  </a:schemeClr>
                </a:solidFill>
                <a:latin typeface="Franklin Gothic Medium" panose="020B0603020102020204" pitchFamily="34" charset="0"/>
                <a:cs typeface="Arial" panose="020B0604020202020204" pitchFamily="34" charset="0"/>
              </a:rPr>
              <a:t>kingdom of heaven”</a:t>
            </a:r>
          </a:p>
        </p:txBody>
      </p:sp>
    </p:spTree>
    <p:extLst>
      <p:ext uri="{BB962C8B-B14F-4D97-AF65-F5344CB8AC3E}">
        <p14:creationId xmlns:p14="http://schemas.microsoft.com/office/powerpoint/2010/main" val="15103261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D9E1B44D-91DC-4EAF-9CC1-85703027A52F}"/>
              </a:ext>
            </a:extLst>
          </p:cNvPr>
          <p:cNvSpPr/>
          <p:nvPr/>
        </p:nvSpPr>
        <p:spPr>
          <a:xfrm>
            <a:off x="0" y="3642966"/>
            <a:ext cx="12053287" cy="900232"/>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ángulo: esquinas redondeadas 14">
            <a:extLst>
              <a:ext uri="{FF2B5EF4-FFF2-40B4-BE49-F238E27FC236}">
                <a16:creationId xmlns:a16="http://schemas.microsoft.com/office/drawing/2014/main" id="{E5613FBF-18F2-4708-B493-74811FC8663A}"/>
              </a:ext>
            </a:extLst>
          </p:cNvPr>
          <p:cNvSpPr/>
          <p:nvPr/>
        </p:nvSpPr>
        <p:spPr>
          <a:xfrm>
            <a:off x="0" y="4002779"/>
            <a:ext cx="12053287" cy="2704256"/>
          </a:xfrm>
          <a:prstGeom prst="roundRect">
            <a:avLst>
              <a:gd name="adj" fmla="val 11124"/>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bg2">
                    <a:lumMod val="50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16</a:t>
            </a:r>
          </a:p>
        </p:txBody>
      </p:sp>
      <p:pic>
        <p:nvPicPr>
          <p:cNvPr id="4" name="Imagen 3">
            <a:extLst>
              <a:ext uri="{FF2B5EF4-FFF2-40B4-BE49-F238E27FC236}">
                <a16:creationId xmlns:a16="http://schemas.microsoft.com/office/drawing/2014/main" id="{C3B9624C-93DF-4E68-AEF9-517164AF6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373" y="1152938"/>
            <a:ext cx="10269420" cy="2276062"/>
          </a:xfrm>
          <a:prstGeom prst="rect">
            <a:avLst/>
          </a:prstGeom>
        </p:spPr>
      </p:pic>
      <p:sp>
        <p:nvSpPr>
          <p:cNvPr id="5" name="Rectángulo 4">
            <a:extLst>
              <a:ext uri="{FF2B5EF4-FFF2-40B4-BE49-F238E27FC236}">
                <a16:creationId xmlns:a16="http://schemas.microsoft.com/office/drawing/2014/main" id="{75B11949-6E72-42CF-95E8-CEDAEE1DF50D}"/>
              </a:ext>
            </a:extLst>
          </p:cNvPr>
          <p:cNvSpPr/>
          <p:nvPr/>
        </p:nvSpPr>
        <p:spPr>
          <a:xfrm>
            <a:off x="262655" y="3664225"/>
            <a:ext cx="1885453"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Matthew 13:31-32</a:t>
            </a:r>
          </a:p>
        </p:txBody>
      </p:sp>
      <p:sp>
        <p:nvSpPr>
          <p:cNvPr id="6" name="Rectángulo 5">
            <a:extLst>
              <a:ext uri="{FF2B5EF4-FFF2-40B4-BE49-F238E27FC236}">
                <a16:creationId xmlns:a16="http://schemas.microsoft.com/office/drawing/2014/main" id="{1E0733C0-273F-465A-87F2-CA2EC368946E}"/>
              </a:ext>
            </a:extLst>
          </p:cNvPr>
          <p:cNvSpPr/>
          <p:nvPr/>
        </p:nvSpPr>
        <p:spPr>
          <a:xfrm>
            <a:off x="2927269" y="3664225"/>
            <a:ext cx="1657826"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Matthew 13:33;</a:t>
            </a:r>
          </a:p>
        </p:txBody>
      </p:sp>
      <p:sp>
        <p:nvSpPr>
          <p:cNvPr id="7" name="Rectángulo 6">
            <a:extLst>
              <a:ext uri="{FF2B5EF4-FFF2-40B4-BE49-F238E27FC236}">
                <a16:creationId xmlns:a16="http://schemas.microsoft.com/office/drawing/2014/main" id="{EE9EE8B0-7FA1-4963-9026-2E9363CEC54B}"/>
              </a:ext>
            </a:extLst>
          </p:cNvPr>
          <p:cNvSpPr/>
          <p:nvPr/>
        </p:nvSpPr>
        <p:spPr>
          <a:xfrm>
            <a:off x="4871206" y="3664225"/>
            <a:ext cx="1715534"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Matthew 13:44; </a:t>
            </a:r>
          </a:p>
        </p:txBody>
      </p:sp>
      <p:sp>
        <p:nvSpPr>
          <p:cNvPr id="8" name="Rectángulo 7">
            <a:extLst>
              <a:ext uri="{FF2B5EF4-FFF2-40B4-BE49-F238E27FC236}">
                <a16:creationId xmlns:a16="http://schemas.microsoft.com/office/drawing/2014/main" id="{A67BC960-2A11-4F0D-B3EF-077558DD8AE4}"/>
              </a:ext>
            </a:extLst>
          </p:cNvPr>
          <p:cNvSpPr/>
          <p:nvPr/>
        </p:nvSpPr>
        <p:spPr>
          <a:xfrm>
            <a:off x="6853803" y="3664225"/>
            <a:ext cx="1954381"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Matthew 13:45-46;</a:t>
            </a:r>
          </a:p>
        </p:txBody>
      </p:sp>
      <p:sp>
        <p:nvSpPr>
          <p:cNvPr id="9" name="Rectángulo 8">
            <a:extLst>
              <a:ext uri="{FF2B5EF4-FFF2-40B4-BE49-F238E27FC236}">
                <a16:creationId xmlns:a16="http://schemas.microsoft.com/office/drawing/2014/main" id="{BEAE3DC7-7ADF-492E-9E42-B72D5F084F4C}"/>
              </a:ext>
            </a:extLst>
          </p:cNvPr>
          <p:cNvSpPr/>
          <p:nvPr/>
        </p:nvSpPr>
        <p:spPr>
          <a:xfrm>
            <a:off x="9083212" y="3702926"/>
            <a:ext cx="1943161"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Matthew 13:47-50.</a:t>
            </a:r>
          </a:p>
        </p:txBody>
      </p:sp>
      <p:sp>
        <p:nvSpPr>
          <p:cNvPr id="10" name="Rectángulo 9">
            <a:extLst>
              <a:ext uri="{FF2B5EF4-FFF2-40B4-BE49-F238E27FC236}">
                <a16:creationId xmlns:a16="http://schemas.microsoft.com/office/drawing/2014/main" id="{397C0E27-1E84-4CC4-A5FC-5C4C963D7184}"/>
              </a:ext>
            </a:extLst>
          </p:cNvPr>
          <p:cNvSpPr/>
          <p:nvPr/>
        </p:nvSpPr>
        <p:spPr>
          <a:xfrm>
            <a:off x="262655" y="4029379"/>
            <a:ext cx="2678404" cy="2677656"/>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31 </a:t>
            </a:r>
            <a:r>
              <a:rPr lang="en-US" sz="1400" dirty="0">
                <a:solidFill>
                  <a:schemeClr val="bg1"/>
                </a:solidFill>
                <a:latin typeface="Arial" panose="020B0604020202020204" pitchFamily="34" charset="0"/>
                <a:cs typeface="Arial" panose="020B0604020202020204" pitchFamily="34" charset="0"/>
              </a:rPr>
              <a:t>¶ Another parable put he forth unto them, saying, The kingdom of heaven is like to a grain of mustard seed, which a man took, and sowed in his field:</a:t>
            </a:r>
          </a:p>
          <a:p>
            <a:pPr algn="just" fontAlgn="base"/>
            <a:r>
              <a:rPr lang="en-US" sz="1400" b="1" dirty="0">
                <a:solidFill>
                  <a:schemeClr val="bg1"/>
                </a:solidFill>
                <a:latin typeface="Arial" panose="020B0604020202020204" pitchFamily="34" charset="0"/>
                <a:cs typeface="Arial" panose="020B0604020202020204" pitchFamily="34" charset="0"/>
              </a:rPr>
              <a:t>32 </a:t>
            </a:r>
            <a:r>
              <a:rPr lang="en-US" sz="1400" dirty="0">
                <a:solidFill>
                  <a:schemeClr val="bg1"/>
                </a:solidFill>
                <a:latin typeface="Arial" panose="020B0604020202020204" pitchFamily="34" charset="0"/>
                <a:cs typeface="Arial" panose="020B0604020202020204" pitchFamily="34" charset="0"/>
              </a:rPr>
              <a:t>Which indeed is the least of all seeds: but when it is grown, it is the greatest among herbs, and becometh a tree, so that the birds of the air come and lodge in the branches thereof.</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8C281149-9ADA-46E7-BB03-CC8BE7473B7B}"/>
              </a:ext>
            </a:extLst>
          </p:cNvPr>
          <p:cNvSpPr/>
          <p:nvPr/>
        </p:nvSpPr>
        <p:spPr>
          <a:xfrm>
            <a:off x="2877229" y="4041480"/>
            <a:ext cx="2079085" cy="2031325"/>
          </a:xfrm>
          <a:prstGeom prst="rect">
            <a:avLst/>
          </a:prstGeom>
        </p:spPr>
        <p:txBody>
          <a:bodyPr wrap="square">
            <a:spAutoFit/>
          </a:bodyPr>
          <a:lstStyle/>
          <a:p>
            <a:pPr algn="just"/>
            <a:r>
              <a:rPr lang="en-US" sz="1400" dirty="0">
                <a:solidFill>
                  <a:schemeClr val="bg1"/>
                </a:solidFill>
                <a:latin typeface="Arial" panose="020B0604020202020204" pitchFamily="34" charset="0"/>
                <a:cs typeface="Arial" panose="020B0604020202020204" pitchFamily="34" charset="0"/>
              </a:rPr>
              <a:t>¶ Another parable spake he unto them; The kingdom of heaven is like unto leaven, which a woman took, and hid in three measures of meal, till the whole was leavened.</a:t>
            </a:r>
          </a:p>
        </p:txBody>
      </p:sp>
      <p:sp>
        <p:nvSpPr>
          <p:cNvPr id="12" name="Rectángulo 11">
            <a:extLst>
              <a:ext uri="{FF2B5EF4-FFF2-40B4-BE49-F238E27FC236}">
                <a16:creationId xmlns:a16="http://schemas.microsoft.com/office/drawing/2014/main" id="{A5B32FE5-876F-4267-A863-404B3D29B15A}"/>
              </a:ext>
            </a:extLst>
          </p:cNvPr>
          <p:cNvSpPr/>
          <p:nvPr/>
        </p:nvSpPr>
        <p:spPr>
          <a:xfrm>
            <a:off x="4871206" y="4045872"/>
            <a:ext cx="2079085" cy="2031325"/>
          </a:xfrm>
          <a:prstGeom prst="rect">
            <a:avLst/>
          </a:prstGeom>
        </p:spPr>
        <p:txBody>
          <a:bodyPr wrap="square">
            <a:spAutoFit/>
          </a:bodyPr>
          <a:lstStyle/>
          <a:p>
            <a:pPr algn="just"/>
            <a:r>
              <a:rPr lang="en-US" sz="1400" dirty="0">
                <a:solidFill>
                  <a:schemeClr val="bg1"/>
                </a:solidFill>
                <a:latin typeface="Arial" panose="020B0604020202020204" pitchFamily="34" charset="0"/>
                <a:cs typeface="Arial" panose="020B0604020202020204" pitchFamily="34" charset="0"/>
              </a:rPr>
              <a:t>¶ Again, the kingdom of heaven is like unto treasure hid in a field; the which when a man hath found, he hideth, and for joy thereof goeth and selleth all that he hath, and buyeth that field.</a:t>
            </a:r>
          </a:p>
        </p:txBody>
      </p:sp>
      <p:sp>
        <p:nvSpPr>
          <p:cNvPr id="13" name="Rectángulo 12">
            <a:extLst>
              <a:ext uri="{FF2B5EF4-FFF2-40B4-BE49-F238E27FC236}">
                <a16:creationId xmlns:a16="http://schemas.microsoft.com/office/drawing/2014/main" id="{36AC0D85-BDE9-48BD-BCAD-BD3B3A7CAF2D}"/>
              </a:ext>
            </a:extLst>
          </p:cNvPr>
          <p:cNvSpPr/>
          <p:nvPr/>
        </p:nvSpPr>
        <p:spPr>
          <a:xfrm>
            <a:off x="6899155" y="4029379"/>
            <a:ext cx="2087282" cy="1892826"/>
          </a:xfrm>
          <a:prstGeom prst="rect">
            <a:avLst/>
          </a:prstGeom>
        </p:spPr>
        <p:txBody>
          <a:bodyPr wrap="square">
            <a:spAutoFit/>
          </a:bodyPr>
          <a:lstStyle/>
          <a:p>
            <a:pPr algn="just" fontAlgn="base"/>
            <a:r>
              <a:rPr lang="en-US" sz="1300" b="1" dirty="0">
                <a:solidFill>
                  <a:schemeClr val="bg1"/>
                </a:solidFill>
                <a:latin typeface="Arial" panose="020B0604020202020204" pitchFamily="34" charset="0"/>
                <a:cs typeface="Arial" panose="020B0604020202020204" pitchFamily="34" charset="0"/>
              </a:rPr>
              <a:t>45 </a:t>
            </a:r>
            <a:r>
              <a:rPr lang="en-US" sz="1300" dirty="0">
                <a:solidFill>
                  <a:schemeClr val="bg1"/>
                </a:solidFill>
                <a:latin typeface="Arial" panose="020B0604020202020204" pitchFamily="34" charset="0"/>
                <a:cs typeface="Arial" panose="020B0604020202020204" pitchFamily="34" charset="0"/>
              </a:rPr>
              <a:t>¶ Again, the kingdom of heaven is like unto a merchant man, seeking goodly pearls:</a:t>
            </a:r>
          </a:p>
          <a:p>
            <a:pPr algn="just" fontAlgn="base"/>
            <a:r>
              <a:rPr lang="en-US" sz="1300" b="1" dirty="0">
                <a:solidFill>
                  <a:schemeClr val="bg1"/>
                </a:solidFill>
                <a:latin typeface="Arial" panose="020B0604020202020204" pitchFamily="34" charset="0"/>
                <a:cs typeface="Arial" panose="020B0604020202020204" pitchFamily="34" charset="0"/>
              </a:rPr>
              <a:t>46 </a:t>
            </a:r>
            <a:r>
              <a:rPr lang="en-US" sz="1300" dirty="0">
                <a:solidFill>
                  <a:schemeClr val="bg1"/>
                </a:solidFill>
                <a:latin typeface="Arial" panose="020B0604020202020204" pitchFamily="34" charset="0"/>
                <a:cs typeface="Arial" panose="020B0604020202020204" pitchFamily="34" charset="0"/>
              </a:rPr>
              <a:t>Who, when he had found one pearl of great price, went and sold all that he had, and bought it.</a:t>
            </a:r>
            <a:endParaRPr lang="en-US" sz="1300" b="0" i="0" dirty="0">
              <a:solidFill>
                <a:schemeClr val="bg1"/>
              </a:solidFill>
              <a:effectLst/>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14FF3A56-44CF-46DC-9796-3697BF0DFFAA}"/>
              </a:ext>
            </a:extLst>
          </p:cNvPr>
          <p:cNvSpPr/>
          <p:nvPr/>
        </p:nvSpPr>
        <p:spPr>
          <a:xfrm>
            <a:off x="9083212" y="4034516"/>
            <a:ext cx="2970075" cy="2492990"/>
          </a:xfrm>
          <a:prstGeom prst="rect">
            <a:avLst/>
          </a:prstGeom>
        </p:spPr>
        <p:txBody>
          <a:bodyPr wrap="square">
            <a:spAutoFit/>
          </a:bodyPr>
          <a:lstStyle/>
          <a:p>
            <a:pPr algn="just" fontAlgn="base"/>
            <a:r>
              <a:rPr lang="en-US" sz="1200" b="1" dirty="0">
                <a:solidFill>
                  <a:schemeClr val="bg1"/>
                </a:solidFill>
                <a:latin typeface="Arial" panose="020B0604020202020204" pitchFamily="34" charset="0"/>
                <a:cs typeface="Arial" panose="020B0604020202020204" pitchFamily="34" charset="0"/>
              </a:rPr>
              <a:t>47 </a:t>
            </a:r>
            <a:r>
              <a:rPr lang="en-US" sz="1200" dirty="0">
                <a:solidFill>
                  <a:schemeClr val="bg1"/>
                </a:solidFill>
                <a:latin typeface="Arial" panose="020B0604020202020204" pitchFamily="34" charset="0"/>
                <a:cs typeface="Arial" panose="020B0604020202020204" pitchFamily="34" charset="0"/>
              </a:rPr>
              <a:t>¶ Again, the kingdom of heaven is like unto a net, that was cast into the sea, and gathered of every kind:</a:t>
            </a:r>
          </a:p>
          <a:p>
            <a:pPr algn="just" fontAlgn="base"/>
            <a:r>
              <a:rPr lang="en-US" sz="1200" b="1" dirty="0">
                <a:solidFill>
                  <a:schemeClr val="bg1"/>
                </a:solidFill>
                <a:latin typeface="Arial" panose="020B0604020202020204" pitchFamily="34" charset="0"/>
                <a:cs typeface="Arial" panose="020B0604020202020204" pitchFamily="34" charset="0"/>
              </a:rPr>
              <a:t>48 </a:t>
            </a:r>
            <a:r>
              <a:rPr lang="en-US" sz="1200" dirty="0">
                <a:solidFill>
                  <a:schemeClr val="bg1"/>
                </a:solidFill>
                <a:latin typeface="Arial" panose="020B0604020202020204" pitchFamily="34" charset="0"/>
                <a:cs typeface="Arial" panose="020B0604020202020204" pitchFamily="34" charset="0"/>
              </a:rPr>
              <a:t>Which, when it was full, they drew to shore, and sat down, and gathered the good into vessels, but cast the bad away.</a:t>
            </a:r>
          </a:p>
          <a:p>
            <a:pPr algn="just" fontAlgn="base"/>
            <a:r>
              <a:rPr lang="en-US" sz="1200" b="1" dirty="0">
                <a:solidFill>
                  <a:schemeClr val="bg1"/>
                </a:solidFill>
                <a:latin typeface="Arial" panose="020B0604020202020204" pitchFamily="34" charset="0"/>
                <a:cs typeface="Arial" panose="020B0604020202020204" pitchFamily="34" charset="0"/>
              </a:rPr>
              <a:t>49 </a:t>
            </a:r>
            <a:r>
              <a:rPr lang="en-US" sz="1200" dirty="0">
                <a:solidFill>
                  <a:schemeClr val="bg1"/>
                </a:solidFill>
                <a:latin typeface="Arial" panose="020B0604020202020204" pitchFamily="34" charset="0"/>
                <a:cs typeface="Arial" panose="020B0604020202020204" pitchFamily="34" charset="0"/>
              </a:rPr>
              <a:t>So shall it be at the end of the world: the angels shall come forth, and sever the wicked from among the just,</a:t>
            </a:r>
          </a:p>
          <a:p>
            <a:pPr algn="just" fontAlgn="base"/>
            <a:r>
              <a:rPr lang="en-US" sz="1200" b="1" dirty="0">
                <a:solidFill>
                  <a:schemeClr val="bg1"/>
                </a:solidFill>
                <a:latin typeface="Arial" panose="020B0604020202020204" pitchFamily="34" charset="0"/>
                <a:cs typeface="Arial" panose="020B0604020202020204" pitchFamily="34" charset="0"/>
              </a:rPr>
              <a:t>50 </a:t>
            </a:r>
            <a:r>
              <a:rPr lang="en-US" sz="1200" dirty="0">
                <a:solidFill>
                  <a:schemeClr val="bg1"/>
                </a:solidFill>
                <a:latin typeface="Arial" panose="020B0604020202020204" pitchFamily="34" charset="0"/>
                <a:cs typeface="Arial" panose="020B0604020202020204" pitchFamily="34" charset="0"/>
              </a:rPr>
              <a:t>And shall cast them into the furnace of fire: there shall be wailing and gnashing of teeth.</a:t>
            </a:r>
            <a:endParaRPr lang="en-US" sz="12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01093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75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75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750"/>
                                        <p:tgtEl>
                                          <p:spTgt spid="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75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750"/>
                                        <p:tgtEl>
                                          <p:spTgt spid="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750"/>
                                        <p:tgtEl>
                                          <p:spTgt spid="1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750"/>
                                        <p:tgtEl>
                                          <p:spTgt spid="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750"/>
                                        <p:tgtEl>
                                          <p:spTgt spid="12"/>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750"/>
                                        <p:tgtEl>
                                          <p:spTgt spid="13"/>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750"/>
                                        <p:tgtEl>
                                          <p:spTgt spid="8"/>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750"/>
                                        <p:tgtEl>
                                          <p:spTgt spid="1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p:bldP spid="6" grpId="0"/>
      <p:bldP spid="7" grpId="0"/>
      <p:bldP spid="8" grpId="0"/>
      <p:bldP spid="9" grpId="0"/>
      <p:bldP spid="10" grpId="0"/>
      <p:bldP spid="11" grpId="0"/>
      <p:bldP spid="12" grpId="0"/>
      <p:bldP spid="13" grpId="0"/>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517</Words>
  <Application>Microsoft Office PowerPoint</Application>
  <PresentationFormat>Panorámica</PresentationFormat>
  <Paragraphs>85</Paragraphs>
  <Slides>13</Slides>
  <Notes>0</Notes>
  <HiddenSlides>0</HiddenSlides>
  <MMClips>1</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13</vt:i4>
      </vt:variant>
    </vt:vector>
  </HeadingPairs>
  <TitlesOfParts>
    <vt:vector size="25" baseType="lpstr">
      <vt:lpstr>Arial</vt:lpstr>
      <vt:lpstr>Calibri</vt:lpstr>
      <vt:lpstr>Century Gothic</vt:lpstr>
      <vt:lpstr>Franklin Gothic Medium</vt:lpstr>
      <vt:lpstr>MV Boli</vt:lpstr>
      <vt:lpstr>Rockwell</vt:lpstr>
      <vt:lpstr>Sitka Text</vt:lpstr>
      <vt:lpstr>Trebuchet MS</vt:lpstr>
      <vt:lpstr>Wingdings 3</vt:lpstr>
      <vt:lpstr>ZoramldsLat-Bold</vt:lpstr>
      <vt:lpstr>ZoramldsLat-Light</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5506</cp:revision>
  <dcterms:created xsi:type="dcterms:W3CDTF">2018-08-29T04:26:39Z</dcterms:created>
  <dcterms:modified xsi:type="dcterms:W3CDTF">2019-06-25T18:51:18Z</dcterms:modified>
</cp:coreProperties>
</file>