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71" r:id="rId3"/>
    <p:sldId id="469" r:id="rId4"/>
    <p:sldId id="470" r:id="rId5"/>
    <p:sldId id="472" r:id="rId6"/>
    <p:sldId id="473" r:id="rId7"/>
    <p:sldId id="474" r:id="rId8"/>
    <p:sldId id="475" r:id="rId9"/>
    <p:sldId id="477" r:id="rId10"/>
    <p:sldId id="478" r:id="rId11"/>
    <p:sldId id="479" r:id="rId12"/>
    <p:sldId id="480" r:id="rId13"/>
    <p:sldId id="4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blip>
          <a:srcRect/>
          <a:stretch>
            <a:fillRect t="-47000" b="-4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MRehBbBTxb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4380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3">
                    <a:lumMod val="50000"/>
                  </a:schemeClr>
                </a:solidFill>
                <a:effectLst>
                  <a:outerShdw blurRad="38100" dist="38100" dir="2700000" algn="tl">
                    <a:srgbClr val="000000">
                      <a:alpha val="43137"/>
                    </a:srgbClr>
                  </a:outerShdw>
                </a:effectLst>
                <a:latin typeface="MV Boli" panose="02000500030200090000" pitchFamily="2" charset="0"/>
                <a:ea typeface="Cambria" panose="02040503050406030204" pitchFamily="18" charset="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602A0D0-D4FC-4A88-99D6-3184F76C5476}"/>
              </a:ext>
            </a:extLst>
          </p:cNvPr>
          <p:cNvSpPr/>
          <p:nvPr/>
        </p:nvSpPr>
        <p:spPr>
          <a:xfrm>
            <a:off x="1126547" y="912060"/>
            <a:ext cx="1762021"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EF0095B-FE76-4D0C-919A-4F988F4332DC}"/>
              </a:ext>
            </a:extLst>
          </p:cNvPr>
          <p:cNvSpPr/>
          <p:nvPr/>
        </p:nvSpPr>
        <p:spPr>
          <a:xfrm>
            <a:off x="1126547" y="1298932"/>
            <a:ext cx="9506244" cy="6273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6E3D5E88-6F5D-46F3-A456-8E4843201AF1}"/>
              </a:ext>
            </a:extLst>
          </p:cNvPr>
          <p:cNvSpPr/>
          <p:nvPr/>
        </p:nvSpPr>
        <p:spPr>
          <a:xfrm>
            <a:off x="1113182" y="96827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13:22</a:t>
            </a:r>
          </a:p>
        </p:txBody>
      </p:sp>
      <p:sp>
        <p:nvSpPr>
          <p:cNvPr id="4" name="Rectángulo 3">
            <a:extLst>
              <a:ext uri="{FF2B5EF4-FFF2-40B4-BE49-F238E27FC236}">
                <a16:creationId xmlns:a16="http://schemas.microsoft.com/office/drawing/2014/main" id="{F8684A7F-6CC5-440B-9743-9C3A0E213C37}"/>
              </a:ext>
            </a:extLst>
          </p:cNvPr>
          <p:cNvSpPr/>
          <p:nvPr/>
        </p:nvSpPr>
        <p:spPr>
          <a:xfrm>
            <a:off x="1113182" y="1284597"/>
            <a:ext cx="951506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He also that received seed among the thorns is he that heareth the word; and the care of this world, and the deceitfulness of riches, choke the word, and he becometh unfruitful.</a:t>
            </a:r>
          </a:p>
        </p:txBody>
      </p:sp>
      <p:sp>
        <p:nvSpPr>
          <p:cNvPr id="5" name="Rectángulo 4">
            <a:extLst>
              <a:ext uri="{FF2B5EF4-FFF2-40B4-BE49-F238E27FC236}">
                <a16:creationId xmlns:a16="http://schemas.microsoft.com/office/drawing/2014/main" id="{F283A6DE-6E81-4D49-B898-D5BB4CD60524}"/>
              </a:ext>
            </a:extLst>
          </p:cNvPr>
          <p:cNvSpPr/>
          <p:nvPr/>
        </p:nvSpPr>
        <p:spPr>
          <a:xfrm>
            <a:off x="1113182" y="2037595"/>
            <a:ext cx="354456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the thorns represent?</a:t>
            </a:r>
          </a:p>
        </p:txBody>
      </p:sp>
      <p:sp>
        <p:nvSpPr>
          <p:cNvPr id="6" name="Rectángulo 5">
            <a:extLst>
              <a:ext uri="{FF2B5EF4-FFF2-40B4-BE49-F238E27FC236}">
                <a16:creationId xmlns:a16="http://schemas.microsoft.com/office/drawing/2014/main" id="{0964F7BD-4687-4B59-A644-4C9B04F08A1F}"/>
              </a:ext>
            </a:extLst>
          </p:cNvPr>
          <p:cNvSpPr/>
          <p:nvPr/>
        </p:nvSpPr>
        <p:spPr>
          <a:xfrm>
            <a:off x="1113182" y="2406927"/>
            <a:ext cx="610936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the “cares of the world”? </a:t>
            </a:r>
          </a:p>
        </p:txBody>
      </p:sp>
      <p:sp>
        <p:nvSpPr>
          <p:cNvPr id="7" name="Rectángulo 6">
            <a:extLst>
              <a:ext uri="{FF2B5EF4-FFF2-40B4-BE49-F238E27FC236}">
                <a16:creationId xmlns:a16="http://schemas.microsoft.com/office/drawing/2014/main" id="{C0275264-260D-4C7C-B512-B91C2030F3CA}"/>
              </a:ext>
            </a:extLst>
          </p:cNvPr>
          <p:cNvSpPr/>
          <p:nvPr/>
        </p:nvSpPr>
        <p:spPr>
          <a:xfrm>
            <a:off x="1126547" y="2822425"/>
            <a:ext cx="95016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verse about what the cares of the world can do to our faith and testimony? </a:t>
            </a:r>
          </a:p>
        </p:txBody>
      </p:sp>
      <p:sp>
        <p:nvSpPr>
          <p:cNvPr id="8" name="Rectángulo 7">
            <a:extLst>
              <a:ext uri="{FF2B5EF4-FFF2-40B4-BE49-F238E27FC236}">
                <a16:creationId xmlns:a16="http://schemas.microsoft.com/office/drawing/2014/main" id="{31303E11-6569-4E02-A8AB-1319AA70BB63}"/>
              </a:ext>
            </a:extLst>
          </p:cNvPr>
          <p:cNvSpPr/>
          <p:nvPr/>
        </p:nvSpPr>
        <p:spPr>
          <a:xfrm>
            <a:off x="1126548" y="3514922"/>
            <a:ext cx="9501695"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cares of the world can distract us, remove our focus from the Lord, and choke our faith and testimony of the word of God.</a:t>
            </a:r>
          </a:p>
        </p:txBody>
      </p:sp>
    </p:spTree>
    <p:extLst>
      <p:ext uri="{BB962C8B-B14F-4D97-AF65-F5344CB8AC3E}">
        <p14:creationId xmlns:p14="http://schemas.microsoft.com/office/powerpoint/2010/main" val="3157981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8">
                                            <p:txEl>
                                              <p:pRg st="0" end="0"/>
                                            </p:txEl>
                                          </p:spTgt>
                                        </p:tgtEl>
                                        <p:attrNameLst>
                                          <p:attrName>style.visibility</p:attrName>
                                        </p:attrNameLst>
                                      </p:cBhvr>
                                      <p:to>
                                        <p:strVal val="visible"/>
                                      </p:to>
                                    </p:set>
                                    <p:anim by="(-#ppt_w*2)" calcmode="lin" valueType="num">
                                      <p:cBhvr rctx="PPT">
                                        <p:cTn id="26" dur="125" autoRev="1" fill="hold">
                                          <p:stCondLst>
                                            <p:cond delay="0"/>
                                          </p:stCondLst>
                                        </p:cTn>
                                        <p:tgtEl>
                                          <p:spTgt spid="8">
                                            <p:txEl>
                                              <p:pRg st="0" end="0"/>
                                            </p:txEl>
                                          </p:spTgt>
                                        </p:tgtEl>
                                        <p:attrNameLst>
                                          <p:attrName>ppt_w</p:attrName>
                                        </p:attrNameLst>
                                      </p:cBhvr>
                                    </p:anim>
                                    <p:anim by="(#ppt_w*0.50)" calcmode="lin" valueType="num">
                                      <p:cBhvr>
                                        <p:cTn id="27" dur="125" decel="50000" autoRev="1" fill="hold">
                                          <p:stCondLst>
                                            <p:cond delay="0"/>
                                          </p:stCondLst>
                                        </p:cTn>
                                        <p:tgtEl>
                                          <p:spTgt spid="8">
                                            <p:txEl>
                                              <p:pRg st="0" end="0"/>
                                            </p:txEl>
                                          </p:spTgt>
                                        </p:tgtEl>
                                        <p:attrNameLst>
                                          <p:attrName>ppt_x</p:attrName>
                                        </p:attrNameLst>
                                      </p:cBhvr>
                                    </p:anim>
                                    <p:anim from="(-#ppt_h/2)" to="(#ppt_y)" calcmode="lin" valueType="num">
                                      <p:cBhvr>
                                        <p:cTn id="28" dur="250" fill="hold">
                                          <p:stCondLst>
                                            <p:cond delay="0"/>
                                          </p:stCondLst>
                                        </p:cTn>
                                        <p:tgtEl>
                                          <p:spTgt spid="8">
                                            <p:txEl>
                                              <p:pRg st="0" end="0"/>
                                            </p:txEl>
                                          </p:spTgt>
                                        </p:tgtEl>
                                        <p:attrNameLst>
                                          <p:attrName>ppt_y</p:attrName>
                                        </p:attrNameLst>
                                      </p:cBhvr>
                                    </p:anim>
                                    <p:animRot by="21600000">
                                      <p:cBhvr>
                                        <p:cTn id="29" dur="25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96C7DC-ABE0-490C-BF4E-30DB8D698435}"/>
              </a:ext>
            </a:extLst>
          </p:cNvPr>
          <p:cNvSpPr/>
          <p:nvPr/>
        </p:nvSpPr>
        <p:spPr>
          <a:xfrm>
            <a:off x="976223" y="2352040"/>
            <a:ext cx="66864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summarize what the good soil represents? </a:t>
            </a:r>
          </a:p>
        </p:txBody>
      </p:sp>
      <p:sp>
        <p:nvSpPr>
          <p:cNvPr id="10" name="Rectángulo 9">
            <a:extLst>
              <a:ext uri="{FF2B5EF4-FFF2-40B4-BE49-F238E27FC236}">
                <a16:creationId xmlns:a16="http://schemas.microsoft.com/office/drawing/2014/main" id="{2C7E4C90-F5DA-4535-A155-EBB80D2C0CB8}"/>
              </a:ext>
            </a:extLst>
          </p:cNvPr>
          <p:cNvSpPr/>
          <p:nvPr/>
        </p:nvSpPr>
        <p:spPr>
          <a:xfrm>
            <a:off x="976221" y="1021135"/>
            <a:ext cx="1762021"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3C752C2-3EC8-49BC-AD86-69BED0101DF5}"/>
              </a:ext>
            </a:extLst>
          </p:cNvPr>
          <p:cNvSpPr/>
          <p:nvPr/>
        </p:nvSpPr>
        <p:spPr>
          <a:xfrm>
            <a:off x="976223" y="1390613"/>
            <a:ext cx="9506244" cy="8186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AEF753F8-4CD0-47C0-9347-705B477560F1}"/>
              </a:ext>
            </a:extLst>
          </p:cNvPr>
          <p:cNvSpPr/>
          <p:nvPr/>
        </p:nvSpPr>
        <p:spPr>
          <a:xfrm>
            <a:off x="976225" y="100802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13:23</a:t>
            </a:r>
          </a:p>
        </p:txBody>
      </p:sp>
      <p:sp>
        <p:nvSpPr>
          <p:cNvPr id="4" name="Rectángulo 3">
            <a:extLst>
              <a:ext uri="{FF2B5EF4-FFF2-40B4-BE49-F238E27FC236}">
                <a16:creationId xmlns:a16="http://schemas.microsoft.com/office/drawing/2014/main" id="{77343A15-48AB-493D-914E-229DA14F06FF}"/>
              </a:ext>
            </a:extLst>
          </p:cNvPr>
          <p:cNvSpPr/>
          <p:nvPr/>
        </p:nvSpPr>
        <p:spPr>
          <a:xfrm>
            <a:off x="976224" y="1337605"/>
            <a:ext cx="950624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he that received seed into the good ground is he that heareth the word, and understandeth it; which also beareth fruit, and bringeth forth, some an hundredfold, some sixty, some thirty.</a:t>
            </a:r>
          </a:p>
        </p:txBody>
      </p:sp>
      <p:sp>
        <p:nvSpPr>
          <p:cNvPr id="6" name="Rectángulo 5">
            <a:extLst>
              <a:ext uri="{FF2B5EF4-FFF2-40B4-BE49-F238E27FC236}">
                <a16:creationId xmlns:a16="http://schemas.microsoft.com/office/drawing/2014/main" id="{2521E775-43C0-4BAD-B931-17AF3BB581B6}"/>
              </a:ext>
            </a:extLst>
          </p:cNvPr>
          <p:cNvSpPr/>
          <p:nvPr/>
        </p:nvSpPr>
        <p:spPr>
          <a:xfrm>
            <a:off x="976221" y="2826662"/>
            <a:ext cx="60580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could the fruit mentioned in verse 23 represent?</a:t>
            </a:r>
          </a:p>
        </p:txBody>
      </p:sp>
      <p:sp>
        <p:nvSpPr>
          <p:cNvPr id="7" name="Rectángulo 6">
            <a:extLst>
              <a:ext uri="{FF2B5EF4-FFF2-40B4-BE49-F238E27FC236}">
                <a16:creationId xmlns:a16="http://schemas.microsoft.com/office/drawing/2014/main" id="{A24C7F00-CEEA-496A-A272-1442319DC252}"/>
              </a:ext>
            </a:extLst>
          </p:cNvPr>
          <p:cNvSpPr/>
          <p:nvPr/>
        </p:nvSpPr>
        <p:spPr>
          <a:xfrm>
            <a:off x="976221" y="3339162"/>
            <a:ext cx="93074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Savior’s teachings about the good soil?</a:t>
            </a:r>
          </a:p>
        </p:txBody>
      </p:sp>
      <p:sp>
        <p:nvSpPr>
          <p:cNvPr id="8" name="Rectángulo 7">
            <a:extLst>
              <a:ext uri="{FF2B5EF4-FFF2-40B4-BE49-F238E27FC236}">
                <a16:creationId xmlns:a16="http://schemas.microsoft.com/office/drawing/2014/main" id="{37E9E203-8A48-4ED4-980B-F26CDB302787}"/>
              </a:ext>
            </a:extLst>
          </p:cNvPr>
          <p:cNvSpPr/>
          <p:nvPr/>
        </p:nvSpPr>
        <p:spPr>
          <a:xfrm>
            <a:off x="976223" y="3893742"/>
            <a:ext cx="9506244"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receive the word of God, understand it, and endure tribulations, persecutions, and temptations, we will become converted to the Savior.</a:t>
            </a:r>
          </a:p>
        </p:txBody>
      </p:sp>
    </p:spTree>
    <p:extLst>
      <p:ext uri="{BB962C8B-B14F-4D97-AF65-F5344CB8AC3E}">
        <p14:creationId xmlns:p14="http://schemas.microsoft.com/office/powerpoint/2010/main" val="1354696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ppt_x</p:attrName>
                                        </p:attrNameLst>
                                      </p:cBhvr>
                                      <p:tavLst>
                                        <p:tav tm="0">
                                          <p:val>
                                            <p:strVal val="#ppt_x-#ppt_w/2"/>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B36BCF8B-2D50-4756-A661-08B63CE53F10}"/>
              </a:ext>
            </a:extLst>
          </p:cNvPr>
          <p:cNvSpPr/>
          <p:nvPr/>
        </p:nvSpPr>
        <p:spPr>
          <a:xfrm>
            <a:off x="5589105" y="3578232"/>
            <a:ext cx="5095457" cy="20313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179ABC01-0DE2-42F3-90F0-D35004A8B614}"/>
              </a:ext>
            </a:extLst>
          </p:cNvPr>
          <p:cNvSpPr/>
          <p:nvPr/>
        </p:nvSpPr>
        <p:spPr>
          <a:xfrm>
            <a:off x="5678559" y="1053044"/>
            <a:ext cx="4936432" cy="20313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0F155F8E-FD1A-4FF6-A773-D8CAD962054C}"/>
              </a:ext>
            </a:extLst>
          </p:cNvPr>
          <p:cNvSpPr/>
          <p:nvPr/>
        </p:nvSpPr>
        <p:spPr>
          <a:xfrm>
            <a:off x="894521" y="3578232"/>
            <a:ext cx="4121426" cy="230832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A73AC0FA-5AF1-4ABC-A4F1-B8CE3307D3D4}"/>
              </a:ext>
            </a:extLst>
          </p:cNvPr>
          <p:cNvSpPr/>
          <p:nvPr/>
        </p:nvSpPr>
        <p:spPr>
          <a:xfrm>
            <a:off x="894522" y="1053044"/>
            <a:ext cx="4121426" cy="20313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6" name="Rectángulo 5">
            <a:extLst>
              <a:ext uri="{FF2B5EF4-FFF2-40B4-BE49-F238E27FC236}">
                <a16:creationId xmlns:a16="http://schemas.microsoft.com/office/drawing/2014/main" id="{3907FEBB-5715-4E54-B470-49A250935E66}"/>
              </a:ext>
            </a:extLst>
          </p:cNvPr>
          <p:cNvSpPr/>
          <p:nvPr/>
        </p:nvSpPr>
        <p:spPr>
          <a:xfrm>
            <a:off x="5751443" y="3578232"/>
            <a:ext cx="4770783"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woman attends church and quietly prays that she can be receptive to the promptings of the Holy Ghost. When she receives promptings, she acts on them. She feels close to the Lord and is grateful for the ways she has been inspired to overcome temptation.</a:t>
            </a:r>
          </a:p>
        </p:txBody>
      </p:sp>
      <p:sp>
        <p:nvSpPr>
          <p:cNvPr id="7" name="Rectángulo 6">
            <a:extLst>
              <a:ext uri="{FF2B5EF4-FFF2-40B4-BE49-F238E27FC236}">
                <a16:creationId xmlns:a16="http://schemas.microsoft.com/office/drawing/2014/main" id="{30F4AA63-7B1E-4615-B210-13C2191F75DF}"/>
              </a:ext>
            </a:extLst>
          </p:cNvPr>
          <p:cNvSpPr/>
          <p:nvPr/>
        </p:nvSpPr>
        <p:spPr>
          <a:xfrm>
            <a:off x="2736574" y="1346142"/>
            <a:ext cx="437321" cy="1323439"/>
          </a:xfrm>
          <a:prstGeom prst="rect">
            <a:avLst/>
          </a:prstGeom>
        </p:spPr>
        <p:txBody>
          <a:bodyPr wrap="square">
            <a:spAutoFit/>
          </a:bodyPr>
          <a:lstStyle/>
          <a:p>
            <a:pPr algn="ctr"/>
            <a:r>
              <a:rPr lang="es-VE" sz="8000" dirty="0">
                <a:solidFill>
                  <a:schemeClr val="tx1">
                    <a:lumMod val="75000"/>
                  </a:schemeClr>
                </a:solidFill>
              </a:rPr>
              <a:t>1</a:t>
            </a:r>
            <a:endParaRPr lang="en-US" sz="8000" dirty="0">
              <a:solidFill>
                <a:schemeClr val="tx1">
                  <a:lumMod val="75000"/>
                </a:schemeClr>
              </a:solidFill>
            </a:endParaRPr>
          </a:p>
        </p:txBody>
      </p:sp>
      <p:sp>
        <p:nvSpPr>
          <p:cNvPr id="8" name="Rectángulo 7">
            <a:extLst>
              <a:ext uri="{FF2B5EF4-FFF2-40B4-BE49-F238E27FC236}">
                <a16:creationId xmlns:a16="http://schemas.microsoft.com/office/drawing/2014/main" id="{96A06ADD-A230-45AA-AF57-FC83E502B1D6}"/>
              </a:ext>
            </a:extLst>
          </p:cNvPr>
          <p:cNvSpPr/>
          <p:nvPr/>
        </p:nvSpPr>
        <p:spPr>
          <a:xfrm>
            <a:off x="8024193" y="1310314"/>
            <a:ext cx="437321" cy="1323439"/>
          </a:xfrm>
          <a:prstGeom prst="rect">
            <a:avLst/>
          </a:prstGeom>
        </p:spPr>
        <p:txBody>
          <a:bodyPr wrap="square">
            <a:spAutoFit/>
          </a:bodyPr>
          <a:lstStyle/>
          <a:p>
            <a:pPr algn="ctr"/>
            <a:r>
              <a:rPr lang="es-VE" sz="8000" dirty="0">
                <a:solidFill>
                  <a:schemeClr val="tx1">
                    <a:lumMod val="75000"/>
                  </a:schemeClr>
                </a:solidFill>
              </a:rPr>
              <a:t>2</a:t>
            </a:r>
            <a:endParaRPr lang="en-US" sz="8000" dirty="0">
              <a:solidFill>
                <a:schemeClr val="tx1">
                  <a:lumMod val="75000"/>
                </a:schemeClr>
              </a:solidFill>
            </a:endParaRPr>
          </a:p>
        </p:txBody>
      </p:sp>
      <p:sp>
        <p:nvSpPr>
          <p:cNvPr id="9" name="Rectángulo 8">
            <a:extLst>
              <a:ext uri="{FF2B5EF4-FFF2-40B4-BE49-F238E27FC236}">
                <a16:creationId xmlns:a16="http://schemas.microsoft.com/office/drawing/2014/main" id="{CC69F259-7236-423B-A461-7685B5B56450}"/>
              </a:ext>
            </a:extLst>
          </p:cNvPr>
          <p:cNvSpPr/>
          <p:nvPr/>
        </p:nvSpPr>
        <p:spPr>
          <a:xfrm>
            <a:off x="2736573" y="4188419"/>
            <a:ext cx="437321" cy="1323439"/>
          </a:xfrm>
          <a:prstGeom prst="rect">
            <a:avLst/>
          </a:prstGeom>
        </p:spPr>
        <p:txBody>
          <a:bodyPr wrap="square">
            <a:spAutoFit/>
          </a:bodyPr>
          <a:lstStyle/>
          <a:p>
            <a:pPr algn="ctr"/>
            <a:r>
              <a:rPr lang="es-VE" sz="8000" dirty="0">
                <a:solidFill>
                  <a:schemeClr val="tx1">
                    <a:lumMod val="75000"/>
                  </a:schemeClr>
                </a:solidFill>
              </a:rPr>
              <a:t>3</a:t>
            </a:r>
            <a:endParaRPr lang="en-US" sz="8000" dirty="0">
              <a:solidFill>
                <a:schemeClr val="tx1">
                  <a:lumMod val="75000"/>
                </a:schemeClr>
              </a:solidFill>
            </a:endParaRPr>
          </a:p>
        </p:txBody>
      </p:sp>
      <p:sp>
        <p:nvSpPr>
          <p:cNvPr id="10" name="Rectángulo 9">
            <a:extLst>
              <a:ext uri="{FF2B5EF4-FFF2-40B4-BE49-F238E27FC236}">
                <a16:creationId xmlns:a16="http://schemas.microsoft.com/office/drawing/2014/main" id="{102305E4-6019-4915-A985-41B3C99FE7BD}"/>
              </a:ext>
            </a:extLst>
          </p:cNvPr>
          <p:cNvSpPr/>
          <p:nvPr/>
        </p:nvSpPr>
        <p:spPr>
          <a:xfrm>
            <a:off x="7928114" y="3932174"/>
            <a:ext cx="437321" cy="1323439"/>
          </a:xfrm>
          <a:prstGeom prst="rect">
            <a:avLst/>
          </a:prstGeom>
        </p:spPr>
        <p:txBody>
          <a:bodyPr wrap="square">
            <a:spAutoFit/>
          </a:bodyPr>
          <a:lstStyle/>
          <a:p>
            <a:pPr algn="ctr"/>
            <a:r>
              <a:rPr lang="es-VE" sz="8000" dirty="0">
                <a:solidFill>
                  <a:schemeClr val="tx1">
                    <a:lumMod val="75000"/>
                  </a:schemeClr>
                </a:solidFill>
              </a:rPr>
              <a:t>4</a:t>
            </a:r>
            <a:endParaRPr lang="en-US" sz="8000" dirty="0">
              <a:solidFill>
                <a:schemeClr val="tx1">
                  <a:lumMod val="75000"/>
                </a:schemeClr>
              </a:solidFill>
            </a:endParaRPr>
          </a:p>
        </p:txBody>
      </p:sp>
      <p:sp>
        <p:nvSpPr>
          <p:cNvPr id="2" name="Rectángulo 1">
            <a:extLst>
              <a:ext uri="{FF2B5EF4-FFF2-40B4-BE49-F238E27FC236}">
                <a16:creationId xmlns:a16="http://schemas.microsoft.com/office/drawing/2014/main" id="{1920389E-7E5B-41D0-A4CA-87B5188C36A8}"/>
              </a:ext>
            </a:extLst>
          </p:cNvPr>
          <p:cNvSpPr/>
          <p:nvPr/>
        </p:nvSpPr>
        <p:spPr>
          <a:xfrm>
            <a:off x="940904" y="1053044"/>
            <a:ext cx="4121426"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man spends most of his time studying so he can be accepted to a prestigious university. When he is not studying, he is busy working. He tells himself that he doesn’t have time to read the scriptures, pray, or attend church.</a:t>
            </a:r>
          </a:p>
        </p:txBody>
      </p:sp>
      <p:sp>
        <p:nvSpPr>
          <p:cNvPr id="5" name="Rectángulo 4">
            <a:extLst>
              <a:ext uri="{FF2B5EF4-FFF2-40B4-BE49-F238E27FC236}">
                <a16:creationId xmlns:a16="http://schemas.microsoft.com/office/drawing/2014/main" id="{7324F52B-E89B-431F-9856-39917C4147C9}"/>
              </a:ext>
            </a:extLst>
          </p:cNvPr>
          <p:cNvSpPr/>
          <p:nvPr/>
        </p:nvSpPr>
        <p:spPr>
          <a:xfrm>
            <a:off x="927653" y="3578232"/>
            <a:ext cx="4121426"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man regularly attends church, but he rarely participates and does not open his heart to the influence of the Holy Ghost. He has been reading information online that challenges important Church doctrines, and he questions whether he still believes in the truthfulness of the gospel.</a:t>
            </a:r>
          </a:p>
        </p:txBody>
      </p:sp>
      <p:sp>
        <p:nvSpPr>
          <p:cNvPr id="4" name="Rectángulo 3">
            <a:extLst>
              <a:ext uri="{FF2B5EF4-FFF2-40B4-BE49-F238E27FC236}">
                <a16:creationId xmlns:a16="http://schemas.microsoft.com/office/drawing/2014/main" id="{DFC593CA-0048-47B2-B7F9-86FAF076D098}"/>
              </a:ext>
            </a:extLst>
          </p:cNvPr>
          <p:cNvSpPr/>
          <p:nvPr/>
        </p:nvSpPr>
        <p:spPr>
          <a:xfrm>
            <a:off x="5751443" y="1053044"/>
            <a:ext cx="4770783"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woman used to love attending church each Sunday. However, as she grew older some of her friends began to mock her because of her standards. She has begun to break some of the commandments. She no longer feels comfortable at church and has lost the desire to attend.</a:t>
            </a:r>
          </a:p>
        </p:txBody>
      </p:sp>
    </p:spTree>
    <p:extLst>
      <p:ext uri="{BB962C8B-B14F-4D97-AF65-F5344CB8AC3E}">
        <p14:creationId xmlns:p14="http://schemas.microsoft.com/office/powerpoint/2010/main" val="3487018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vertical)">
                                      <p:cBhvr>
                                        <p:cTn id="16" dur="500"/>
                                        <p:tgtEl>
                                          <p:spTgt spid="13"/>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par>
                                <p:cTn id="23" presetID="14" presetClass="entr" presetSubtype="1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vertical)">
                                      <p:cBhvr>
                                        <p:cTn id="34" dur="500"/>
                                        <p:tgtEl>
                                          <p:spTgt spid="14"/>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randombar(vertical)">
                                      <p:cBhvr>
                                        <p:cTn id="37" dur="500"/>
                                        <p:tgtEl>
                                          <p:spTgt spid="6"/>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randombar(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6" grpId="0"/>
      <p:bldP spid="7" grpId="0"/>
      <p:bldP spid="8" grpId="0"/>
      <p:bldP spid="9" grpId="0"/>
      <p:bldP spid="10" grpId="0"/>
      <p:bldP spid="2" grpId="0"/>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pic>
        <p:nvPicPr>
          <p:cNvPr id="2" name="Elementos multimedia en línea 1" title="Parables of Jesus: Parable of the Sower">
            <a:hlinkClick r:id="" action="ppaction://media"/>
            <a:extLst>
              <a:ext uri="{FF2B5EF4-FFF2-40B4-BE49-F238E27FC236}">
                <a16:creationId xmlns:a16="http://schemas.microsoft.com/office/drawing/2014/main" id="{763F8BA6-BC2E-4CB0-911E-C7660B393DC3}"/>
              </a:ext>
            </a:extLst>
          </p:cNvPr>
          <p:cNvPicPr>
            <a:picLocks noRot="1" noChangeAspect="1"/>
          </p:cNvPicPr>
          <p:nvPr>
            <a:videoFile r:link="rId1"/>
          </p:nvPr>
        </p:nvPicPr>
        <p:blipFill>
          <a:blip r:embed="rId3"/>
          <a:stretch>
            <a:fillRect/>
          </a:stretch>
        </p:blipFill>
        <p:spPr>
          <a:xfrm>
            <a:off x="1626960" y="1306536"/>
            <a:ext cx="8510954" cy="47874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8669719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56AAF3ED-E6D6-4EA0-8E40-34079B83AB24}"/>
              </a:ext>
            </a:extLst>
          </p:cNvPr>
          <p:cNvSpPr/>
          <p:nvPr/>
        </p:nvSpPr>
        <p:spPr>
          <a:xfrm>
            <a:off x="3174719" y="2921168"/>
            <a:ext cx="5793445" cy="1015663"/>
          </a:xfrm>
          <a:prstGeom prst="rect">
            <a:avLst/>
          </a:prstGeom>
        </p:spPr>
        <p:txBody>
          <a:bodyPr wrap="none">
            <a:spAutoFit/>
          </a:bodyPr>
          <a:lstStyle/>
          <a:p>
            <a:pPr fontAlgn="base"/>
            <a:r>
              <a:rPr lang="en-US" sz="6000" b="1" dirty="0">
                <a:solidFill>
                  <a:schemeClr val="bg1"/>
                </a:solidFill>
                <a:latin typeface="Dubai" panose="020B0503030403030204" pitchFamily="34" charset="-78"/>
                <a:cs typeface="Dubai" panose="020B0503030403030204" pitchFamily="34" charset="-78"/>
              </a:rPr>
              <a:t>Matthew 13:1-23</a:t>
            </a:r>
            <a:endParaRPr lang="en-US" sz="6000" b="1" i="0" dirty="0">
              <a:solidFill>
                <a:schemeClr val="bg1"/>
              </a:solidFill>
              <a:effectLst/>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51188138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5" name="Rectángulo 4">
            <a:extLst>
              <a:ext uri="{FF2B5EF4-FFF2-40B4-BE49-F238E27FC236}">
                <a16:creationId xmlns:a16="http://schemas.microsoft.com/office/drawing/2014/main" id="{22A50ADB-7FEE-4501-81BE-28D1AA9DAB94}"/>
              </a:ext>
            </a:extLst>
          </p:cNvPr>
          <p:cNvSpPr/>
          <p:nvPr/>
        </p:nvSpPr>
        <p:spPr>
          <a:xfrm>
            <a:off x="1006722"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13:1-17</a:t>
            </a:r>
            <a:endParaRPr lang="en-US" b="1"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E1CF5DC-A03B-4057-981D-1EE9451BC866}"/>
              </a:ext>
            </a:extLst>
          </p:cNvPr>
          <p:cNvSpPr/>
          <p:nvPr/>
        </p:nvSpPr>
        <p:spPr>
          <a:xfrm>
            <a:off x="2148445" y="2644170"/>
            <a:ext cx="7895110" cy="1569660"/>
          </a:xfrm>
          <a:prstGeom prst="rect">
            <a:avLst/>
          </a:prstGeom>
        </p:spPr>
        <p:txBody>
          <a:bodyPr wrap="none">
            <a:spAutoFit/>
          </a:bodyPr>
          <a:lstStyle/>
          <a:p>
            <a:pPr algn="ctr"/>
            <a:r>
              <a:rPr lang="en-US" sz="4800" dirty="0">
                <a:solidFill>
                  <a:schemeClr val="accent1">
                    <a:lumMod val="75000"/>
                  </a:schemeClr>
                </a:solidFill>
                <a:latin typeface="Arial" panose="020B0604020202020204" pitchFamily="34" charset="0"/>
                <a:cs typeface="Arial" panose="020B0604020202020204" pitchFamily="34" charset="0"/>
              </a:rPr>
              <a:t>“The Savior begins to teach </a:t>
            </a:r>
          </a:p>
          <a:p>
            <a:pPr algn="ctr"/>
            <a:r>
              <a:rPr lang="en-US" sz="4800" dirty="0">
                <a:solidFill>
                  <a:schemeClr val="accent1">
                    <a:lumMod val="75000"/>
                  </a:schemeClr>
                </a:solidFill>
                <a:latin typeface="Arial" panose="020B0604020202020204" pitchFamily="34" charset="0"/>
                <a:cs typeface="Arial" panose="020B0604020202020204" pitchFamily="34" charset="0"/>
              </a:rPr>
              <a:t>in parables”</a:t>
            </a: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801E58C-BAC0-4D16-98CB-267FC248ED8B}"/>
              </a:ext>
            </a:extLst>
          </p:cNvPr>
          <p:cNvSpPr/>
          <p:nvPr/>
        </p:nvSpPr>
        <p:spPr>
          <a:xfrm>
            <a:off x="1101667" y="1760091"/>
            <a:ext cx="1838965"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10533CB-43B3-4B9C-97A1-F69CFEB52E5C}"/>
              </a:ext>
            </a:extLst>
          </p:cNvPr>
          <p:cNvSpPr/>
          <p:nvPr/>
        </p:nvSpPr>
        <p:spPr>
          <a:xfrm>
            <a:off x="1091675" y="2111995"/>
            <a:ext cx="9801612" cy="11387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2D571CC0-CB80-43DC-A770-E02718BCC3EF}"/>
              </a:ext>
            </a:extLst>
          </p:cNvPr>
          <p:cNvSpPr/>
          <p:nvPr/>
        </p:nvSpPr>
        <p:spPr>
          <a:xfrm>
            <a:off x="1113181" y="1152939"/>
            <a:ext cx="79248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characteristics of fertile soil? Of soil that is not fertile?</a:t>
            </a:r>
          </a:p>
        </p:txBody>
      </p:sp>
      <p:sp>
        <p:nvSpPr>
          <p:cNvPr id="4" name="Rectángulo 3">
            <a:extLst>
              <a:ext uri="{FF2B5EF4-FFF2-40B4-BE49-F238E27FC236}">
                <a16:creationId xmlns:a16="http://schemas.microsoft.com/office/drawing/2014/main" id="{ABA5A637-68AC-4C12-9503-B3A7E292ACC5}"/>
              </a:ext>
            </a:extLst>
          </p:cNvPr>
          <p:cNvSpPr/>
          <p:nvPr/>
        </p:nvSpPr>
        <p:spPr>
          <a:xfrm>
            <a:off x="1101666" y="1760091"/>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13:1-3</a:t>
            </a:r>
          </a:p>
        </p:txBody>
      </p:sp>
      <p:sp>
        <p:nvSpPr>
          <p:cNvPr id="5" name="Rectángulo 4">
            <a:extLst>
              <a:ext uri="{FF2B5EF4-FFF2-40B4-BE49-F238E27FC236}">
                <a16:creationId xmlns:a16="http://schemas.microsoft.com/office/drawing/2014/main" id="{3394B047-5555-4A44-BF10-BA2E1157D918}"/>
              </a:ext>
            </a:extLst>
          </p:cNvPr>
          <p:cNvSpPr/>
          <p:nvPr/>
        </p:nvSpPr>
        <p:spPr>
          <a:xfrm>
            <a:off x="1123173" y="2144829"/>
            <a:ext cx="9780106"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The same day went Jesus out of the house, and sat by the sea side.</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And great multitudes were gathered together unto him, so that he went into a ship, and sat; and the whole multitude stood on the shore.</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he spake many things unto them in parables, saying, Behold, a sower went forth to sow;</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C840D42-6EC3-4472-94D5-651366730421}"/>
              </a:ext>
            </a:extLst>
          </p:cNvPr>
          <p:cNvSpPr/>
          <p:nvPr/>
        </p:nvSpPr>
        <p:spPr>
          <a:xfrm>
            <a:off x="1113181" y="3783846"/>
            <a:ext cx="41216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Jesus teach the multitude?</a:t>
            </a:r>
          </a:p>
        </p:txBody>
      </p:sp>
      <p:sp>
        <p:nvSpPr>
          <p:cNvPr id="7" name="Rectángulo 6">
            <a:extLst>
              <a:ext uri="{FF2B5EF4-FFF2-40B4-BE49-F238E27FC236}">
                <a16:creationId xmlns:a16="http://schemas.microsoft.com/office/drawing/2014/main" id="{951F7AF1-B15E-4713-AECD-6C1E0DF0BD50}"/>
              </a:ext>
            </a:extLst>
          </p:cNvPr>
          <p:cNvSpPr/>
          <p:nvPr/>
        </p:nvSpPr>
        <p:spPr>
          <a:xfrm>
            <a:off x="7168197" y="3812901"/>
            <a:ext cx="22236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 parable?</a:t>
            </a:r>
          </a:p>
        </p:txBody>
      </p:sp>
      <p:sp>
        <p:nvSpPr>
          <p:cNvPr id="8" name="Rectángulo 7">
            <a:extLst>
              <a:ext uri="{FF2B5EF4-FFF2-40B4-BE49-F238E27FC236}">
                <a16:creationId xmlns:a16="http://schemas.microsoft.com/office/drawing/2014/main" id="{E0F55397-B817-4902-9851-6CDF46E0A8B1}"/>
              </a:ext>
            </a:extLst>
          </p:cNvPr>
          <p:cNvSpPr/>
          <p:nvPr/>
        </p:nvSpPr>
        <p:spPr>
          <a:xfrm>
            <a:off x="3940390" y="4899976"/>
            <a:ext cx="43396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Savior’s parable about?</a:t>
            </a:r>
          </a:p>
        </p:txBody>
      </p:sp>
    </p:spTree>
    <p:extLst>
      <p:ext uri="{BB962C8B-B14F-4D97-AF65-F5344CB8AC3E}">
        <p14:creationId xmlns:p14="http://schemas.microsoft.com/office/powerpoint/2010/main" val="6133293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1000"/>
                                        <p:tgtEl>
                                          <p:spTgt spid="1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vertical)">
                                      <p:cBhvr>
                                        <p:cTn id="10" dur="1000"/>
                                        <p:tgtEl>
                                          <p:spTgt spid="11"/>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0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A91455-4198-4CB6-8BC3-9B5373A038FD}"/>
              </a:ext>
            </a:extLst>
          </p:cNvPr>
          <p:cNvSpPr/>
          <p:nvPr/>
        </p:nvSpPr>
        <p:spPr>
          <a:xfrm>
            <a:off x="888096" y="852519"/>
            <a:ext cx="1838965"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F06B5EAA-392B-42F9-9600-CDACDE4CFA8C}"/>
              </a:ext>
            </a:extLst>
          </p:cNvPr>
          <p:cNvSpPr/>
          <p:nvPr/>
        </p:nvSpPr>
        <p:spPr>
          <a:xfrm>
            <a:off x="888097" y="1201973"/>
            <a:ext cx="9801612" cy="1986565"/>
          </a:xfrm>
          <a:prstGeom prst="roundRect">
            <a:avLst>
              <a:gd name="adj" fmla="val 1066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4" name="Rectángulo 3">
            <a:extLst>
              <a:ext uri="{FF2B5EF4-FFF2-40B4-BE49-F238E27FC236}">
                <a16:creationId xmlns:a16="http://schemas.microsoft.com/office/drawing/2014/main" id="{06BE27E3-0692-4601-8DD4-37518B9BA753}"/>
              </a:ext>
            </a:extLst>
          </p:cNvPr>
          <p:cNvSpPr/>
          <p:nvPr/>
        </p:nvSpPr>
        <p:spPr>
          <a:xfrm>
            <a:off x="888097" y="859145"/>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13:4-9</a:t>
            </a:r>
          </a:p>
        </p:txBody>
      </p:sp>
      <p:sp>
        <p:nvSpPr>
          <p:cNvPr id="5" name="Rectángulo 4">
            <a:extLst>
              <a:ext uri="{FF2B5EF4-FFF2-40B4-BE49-F238E27FC236}">
                <a16:creationId xmlns:a16="http://schemas.microsoft.com/office/drawing/2014/main" id="{E3E21449-4F9F-4904-B4BB-398C1915AD61}"/>
              </a:ext>
            </a:extLst>
          </p:cNvPr>
          <p:cNvSpPr/>
          <p:nvPr/>
        </p:nvSpPr>
        <p:spPr>
          <a:xfrm>
            <a:off x="888097" y="1152939"/>
            <a:ext cx="9554752"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when he sowed, some seeds fell by the way side, and the fowls came and devoured them up:</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Some fell upon stony places, where they had not much earth: and forthwith they sprung up, because they had no deepness of earth:</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when the sun was up, they were scorched; and because they had no root, they withered away.</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some fell among thorns; and the thorns sprung up, and choked them:</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But other fell into good ground, and brought forth fruit, some an hundredfold, some sixtyfold, some thirtyfold.</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Who hath ears to hear, let him hear.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5BDD1BF2-6BF1-4E85-9807-C797CA60B74D}"/>
              </a:ext>
            </a:extLst>
          </p:cNvPr>
          <p:cNvSpPr/>
          <p:nvPr/>
        </p:nvSpPr>
        <p:spPr>
          <a:xfrm>
            <a:off x="888096" y="3662845"/>
            <a:ext cx="55066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kinds of soil did the sower’s seeds fall on?</a:t>
            </a:r>
          </a:p>
        </p:txBody>
      </p:sp>
    </p:spTree>
    <p:extLst>
      <p:ext uri="{BB962C8B-B14F-4D97-AF65-F5344CB8AC3E}">
        <p14:creationId xmlns:p14="http://schemas.microsoft.com/office/powerpoint/2010/main" val="42136134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path" presetSubtype="0" accel="50000" decel="50000" fill="hold" grpId="0" nodeType="withEffect">
                                  <p:stCondLst>
                                    <p:cond delay="0"/>
                                  </p:stCondLst>
                                  <p:childTnLst>
                                    <p:animMotion origin="layout" path="M 2.29167E-6 -0.01157 C 2.29167E-6 0.02986 0.04088 0.06204 0.09049 0.06204 C 0.14166 0.06204 0.18268 0.02986 0.18268 -0.01157 C 0.18268 -0.05301 0.22357 -0.08495 0.27474 -0.08495 C 0.32435 -0.08495 0.36536 -0.05301 0.36536 -0.01157 " pathEditMode="relative" rAng="0" ptsTypes="AAAAA">
                                      <p:cBhvr>
                                        <p:cTn id="6" dur="2000" fill="hold"/>
                                        <p:tgtEl>
                                          <p:spTgt spid="2"/>
                                        </p:tgtEl>
                                        <p:attrNameLst>
                                          <p:attrName>ppt_x</p:attrName>
                                          <p:attrName>ppt_y</p:attrName>
                                        </p:attrNameLst>
                                      </p:cBhvr>
                                      <p:rCtr x="182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D31E4C5-1112-42EE-8C56-4FD7CF41773E}"/>
              </a:ext>
            </a:extLst>
          </p:cNvPr>
          <p:cNvSpPr/>
          <p:nvPr/>
        </p:nvSpPr>
        <p:spPr>
          <a:xfrm>
            <a:off x="6011163" y="1062162"/>
            <a:ext cx="2095445"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E4749371-9887-40A8-B4C4-442FBC015AE0}"/>
              </a:ext>
            </a:extLst>
          </p:cNvPr>
          <p:cNvSpPr/>
          <p:nvPr/>
        </p:nvSpPr>
        <p:spPr>
          <a:xfrm>
            <a:off x="6011163" y="1384424"/>
            <a:ext cx="4801337" cy="3139322"/>
          </a:xfrm>
          <a:prstGeom prst="roundRect">
            <a:avLst>
              <a:gd name="adj" fmla="val 979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pic>
        <p:nvPicPr>
          <p:cNvPr id="2" name="Imagen 1">
            <a:extLst>
              <a:ext uri="{FF2B5EF4-FFF2-40B4-BE49-F238E27FC236}">
                <a16:creationId xmlns:a16="http://schemas.microsoft.com/office/drawing/2014/main" id="{71BD73B2-C8F5-4928-A926-AA63070211EC}"/>
              </a:ext>
            </a:extLst>
          </p:cNvPr>
          <p:cNvPicPr>
            <a:picLocks noChangeAspect="1"/>
          </p:cNvPicPr>
          <p:nvPr/>
        </p:nvPicPr>
        <p:blipFill rotWithShape="1">
          <a:blip r:embed="rId2"/>
          <a:srcRect l="30346" t="19677" r="31502" b="34351"/>
          <a:stretch/>
        </p:blipFill>
        <p:spPr>
          <a:xfrm>
            <a:off x="896510" y="1028688"/>
            <a:ext cx="4716500" cy="3195136"/>
          </a:xfrm>
          <a:prstGeom prst="rect">
            <a:avLst/>
          </a:prstGeom>
        </p:spPr>
      </p:pic>
      <p:sp>
        <p:nvSpPr>
          <p:cNvPr id="4" name="Rectángulo 3">
            <a:extLst>
              <a:ext uri="{FF2B5EF4-FFF2-40B4-BE49-F238E27FC236}">
                <a16:creationId xmlns:a16="http://schemas.microsoft.com/office/drawing/2014/main" id="{F711F22F-4FC9-4B8A-B173-B8A44AC26959}"/>
              </a:ext>
            </a:extLst>
          </p:cNvPr>
          <p:cNvSpPr/>
          <p:nvPr/>
        </p:nvSpPr>
        <p:spPr>
          <a:xfrm>
            <a:off x="6096000" y="1028688"/>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13:14-15</a:t>
            </a:r>
          </a:p>
        </p:txBody>
      </p:sp>
      <p:sp>
        <p:nvSpPr>
          <p:cNvPr id="5" name="Rectángulo 4">
            <a:extLst>
              <a:ext uri="{FF2B5EF4-FFF2-40B4-BE49-F238E27FC236}">
                <a16:creationId xmlns:a16="http://schemas.microsoft.com/office/drawing/2014/main" id="{EE2B5424-6A76-45FA-8EC1-23778BE9C2B0}"/>
              </a:ext>
            </a:extLst>
          </p:cNvPr>
          <p:cNvSpPr/>
          <p:nvPr/>
        </p:nvSpPr>
        <p:spPr>
          <a:xfrm>
            <a:off x="6096000" y="1398020"/>
            <a:ext cx="4716500"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in them is fulfilled the prophecy of Esaias, which saith, By hearing ye shall hear, and shall not understand; and seeing ye shall see, and shall not perceive:</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For this people’s heart is waxed gross, and their ears are dull of hearing, and their eyes they have closed; lest at any time they should see with their eyes, and hear with their ears, and should understand with their heart, and should be converted, and I should heal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B34F422-6180-44FD-9CD5-B69E74DD1AE4}"/>
              </a:ext>
            </a:extLst>
          </p:cNvPr>
          <p:cNvSpPr/>
          <p:nvPr/>
        </p:nvSpPr>
        <p:spPr>
          <a:xfrm>
            <a:off x="896510" y="4615793"/>
            <a:ext cx="99159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say prevented the people from seeing, hearing, and understanding the truths He taught?</a:t>
            </a:r>
          </a:p>
        </p:txBody>
      </p:sp>
      <p:sp>
        <p:nvSpPr>
          <p:cNvPr id="7" name="Rectángulo 6">
            <a:extLst>
              <a:ext uri="{FF2B5EF4-FFF2-40B4-BE49-F238E27FC236}">
                <a16:creationId xmlns:a16="http://schemas.microsoft.com/office/drawing/2014/main" id="{7D447498-DD99-4378-ABB0-2221EA883A80}"/>
              </a:ext>
            </a:extLst>
          </p:cNvPr>
          <p:cNvSpPr/>
          <p:nvPr/>
        </p:nvSpPr>
        <p:spPr>
          <a:xfrm>
            <a:off x="896510" y="5237079"/>
            <a:ext cx="59426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blessings can we lose if we harden our hearts?</a:t>
            </a:r>
          </a:p>
        </p:txBody>
      </p:sp>
      <p:sp>
        <p:nvSpPr>
          <p:cNvPr id="8" name="Rectángulo 7">
            <a:extLst>
              <a:ext uri="{FF2B5EF4-FFF2-40B4-BE49-F238E27FC236}">
                <a16:creationId xmlns:a16="http://schemas.microsoft.com/office/drawing/2014/main" id="{F6994332-1FF8-4C6B-87E3-02C78AEC84A5}"/>
              </a:ext>
            </a:extLst>
          </p:cNvPr>
          <p:cNvSpPr/>
          <p:nvPr/>
        </p:nvSpPr>
        <p:spPr>
          <a:xfrm>
            <a:off x="926990" y="5653724"/>
            <a:ext cx="9885510"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harden our hearts, then we will not understand the word of God, be converted to the Savior, and be healed by Him.</a:t>
            </a:r>
          </a:p>
        </p:txBody>
      </p:sp>
    </p:spTree>
    <p:extLst>
      <p:ext uri="{BB962C8B-B14F-4D97-AF65-F5344CB8AC3E}">
        <p14:creationId xmlns:p14="http://schemas.microsoft.com/office/powerpoint/2010/main" val="1160255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1000"/>
                                        <p:tgtEl>
                                          <p:spTgt spid="10"/>
                                        </p:tgtEl>
                                      </p:cBhvr>
                                    </p:animEffect>
                                  </p:childTnLst>
                                </p:cTn>
                              </p:par>
                              <p:par>
                                <p:cTn id="8" presetID="18" presetClass="entr" presetSubtype="3"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upRight)">
                                      <p:cBhvr>
                                        <p:cTn id="10" dur="1000"/>
                                        <p:tgtEl>
                                          <p:spTgt spid="9"/>
                                        </p:tgtEl>
                                      </p:cBhvr>
                                    </p:animEffect>
                                  </p:childTnLst>
                                </p:cTn>
                              </p:par>
                              <p:par>
                                <p:cTn id="11" presetID="18" presetClass="entr" presetSubtype="3"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upRight)">
                                      <p:cBhvr>
                                        <p:cTn id="13" dur="1000"/>
                                        <p:tgtEl>
                                          <p:spTgt spid="4"/>
                                        </p:tgtEl>
                                      </p:cBhvr>
                                    </p:animEffect>
                                  </p:childTnLst>
                                </p:cTn>
                              </p:par>
                              <p:par>
                                <p:cTn id="14" presetID="18" presetClass="entr" presetSubtype="3"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Righ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9" grpId="1" animBg="1"/>
      <p:bldP spid="4" grpId="1"/>
      <p:bldP spid="5" grpId="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7E7058A3-AA11-4DE2-8CE1-2D5F7F40581F}"/>
              </a:ext>
            </a:extLst>
          </p:cNvPr>
          <p:cNvSpPr/>
          <p:nvPr/>
        </p:nvSpPr>
        <p:spPr>
          <a:xfrm>
            <a:off x="960241" y="1152939"/>
            <a:ext cx="209544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13:18-23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E560E69-0370-4723-AA24-8D93D7B79D72}"/>
              </a:ext>
            </a:extLst>
          </p:cNvPr>
          <p:cNvSpPr/>
          <p:nvPr/>
        </p:nvSpPr>
        <p:spPr>
          <a:xfrm>
            <a:off x="2382129" y="2459504"/>
            <a:ext cx="7634068" cy="1938992"/>
          </a:xfrm>
          <a:prstGeom prst="rect">
            <a:avLst/>
          </a:prstGeom>
        </p:spPr>
        <p:txBody>
          <a:bodyPr wrap="square">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“The Savior provides the interpretation of the parable of the sower”</a:t>
            </a:r>
          </a:p>
        </p:txBody>
      </p:sp>
    </p:spTree>
    <p:extLst>
      <p:ext uri="{BB962C8B-B14F-4D97-AF65-F5344CB8AC3E}">
        <p14:creationId xmlns:p14="http://schemas.microsoft.com/office/powerpoint/2010/main" val="12342452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A10A0C5-D72E-4DB2-935E-B22B35BD8F2F}"/>
              </a:ext>
            </a:extLst>
          </p:cNvPr>
          <p:cNvSpPr/>
          <p:nvPr/>
        </p:nvSpPr>
        <p:spPr>
          <a:xfrm>
            <a:off x="1004446" y="1184014"/>
            <a:ext cx="2159566"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E614C4E-7242-456D-8FEC-AF35372CC9AC}"/>
              </a:ext>
            </a:extLst>
          </p:cNvPr>
          <p:cNvSpPr/>
          <p:nvPr/>
        </p:nvSpPr>
        <p:spPr>
          <a:xfrm>
            <a:off x="1004446" y="1522272"/>
            <a:ext cx="9715136" cy="12003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D3D859E8-8C72-4961-A3B0-EF861F55F521}"/>
              </a:ext>
            </a:extLst>
          </p:cNvPr>
          <p:cNvSpPr/>
          <p:nvPr/>
        </p:nvSpPr>
        <p:spPr>
          <a:xfrm>
            <a:off x="1004446" y="1152939"/>
            <a:ext cx="2159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13:18-19 </a:t>
            </a:r>
          </a:p>
        </p:txBody>
      </p:sp>
      <p:sp>
        <p:nvSpPr>
          <p:cNvPr id="4" name="Rectángulo 3">
            <a:extLst>
              <a:ext uri="{FF2B5EF4-FFF2-40B4-BE49-F238E27FC236}">
                <a16:creationId xmlns:a16="http://schemas.microsoft.com/office/drawing/2014/main" id="{B2F93ADD-631D-407C-92B0-7F9201443441}"/>
              </a:ext>
            </a:extLst>
          </p:cNvPr>
          <p:cNvSpPr/>
          <p:nvPr/>
        </p:nvSpPr>
        <p:spPr>
          <a:xfrm>
            <a:off x="1004446" y="1522271"/>
            <a:ext cx="971513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 Hear ye therefore the parable of the sower.</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When any one heareth the word of the kingdom, and understandeth it not, then cometh the wicked one, and catcheth away that which was sown in his heart. This is he which received seed by the way side.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6CC946C-EDAF-42C1-82CF-DCB3E7AAB176}"/>
              </a:ext>
            </a:extLst>
          </p:cNvPr>
          <p:cNvSpPr/>
          <p:nvPr/>
        </p:nvSpPr>
        <p:spPr>
          <a:xfrm>
            <a:off x="1004446" y="2722600"/>
            <a:ext cx="36086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seed represent?</a:t>
            </a:r>
          </a:p>
        </p:txBody>
      </p:sp>
      <p:sp>
        <p:nvSpPr>
          <p:cNvPr id="6" name="Rectángulo 5">
            <a:extLst>
              <a:ext uri="{FF2B5EF4-FFF2-40B4-BE49-F238E27FC236}">
                <a16:creationId xmlns:a16="http://schemas.microsoft.com/office/drawing/2014/main" id="{256C3EE0-0577-4670-8C7E-9384C23093B7}"/>
              </a:ext>
            </a:extLst>
          </p:cNvPr>
          <p:cNvSpPr/>
          <p:nvPr/>
        </p:nvSpPr>
        <p:spPr>
          <a:xfrm>
            <a:off x="1004446" y="3078788"/>
            <a:ext cx="54296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 of heart does the wayside represent?</a:t>
            </a:r>
          </a:p>
        </p:txBody>
      </p:sp>
      <p:sp>
        <p:nvSpPr>
          <p:cNvPr id="7" name="Rectángulo 6">
            <a:extLst>
              <a:ext uri="{FF2B5EF4-FFF2-40B4-BE49-F238E27FC236}">
                <a16:creationId xmlns:a16="http://schemas.microsoft.com/office/drawing/2014/main" id="{AB402DEC-F70A-4195-B196-F6E0D293EB9A}"/>
              </a:ext>
            </a:extLst>
          </p:cNvPr>
          <p:cNvSpPr/>
          <p:nvPr/>
        </p:nvSpPr>
        <p:spPr>
          <a:xfrm>
            <a:off x="1004446" y="3550025"/>
            <a:ext cx="63658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the birds represent? Who is “the wicked one”? </a:t>
            </a:r>
          </a:p>
        </p:txBody>
      </p:sp>
      <p:sp>
        <p:nvSpPr>
          <p:cNvPr id="8" name="Rectángulo 7">
            <a:extLst>
              <a:ext uri="{FF2B5EF4-FFF2-40B4-BE49-F238E27FC236}">
                <a16:creationId xmlns:a16="http://schemas.microsoft.com/office/drawing/2014/main" id="{EC446C60-FB2C-4837-8FBB-270D0D68FDE3}"/>
              </a:ext>
            </a:extLst>
          </p:cNvPr>
          <p:cNvSpPr/>
          <p:nvPr/>
        </p:nvSpPr>
        <p:spPr>
          <a:xfrm>
            <a:off x="1004446" y="4135401"/>
            <a:ext cx="9715136"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Savior’s teachings about the wayside help us further understand the principle that if we harden our hearts, then we will not understand the word of God, be converted to the Savior, and be healed by Him?</a:t>
            </a:r>
          </a:p>
        </p:txBody>
      </p:sp>
    </p:spTree>
    <p:extLst>
      <p:ext uri="{BB962C8B-B14F-4D97-AF65-F5344CB8AC3E}">
        <p14:creationId xmlns:p14="http://schemas.microsoft.com/office/powerpoint/2010/main" val="307193070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250" fill="hold"/>
                                        <p:tgtEl>
                                          <p:spTgt spid="8"/>
                                        </p:tgtEl>
                                        <p:attrNameLst>
                                          <p:attrName>ppt_x</p:attrName>
                                        </p:attrNameLst>
                                      </p:cBhvr>
                                      <p:tavLst>
                                        <p:tav tm="0">
                                          <p:val>
                                            <p:strVal val="#ppt_x-#ppt_w/2"/>
                                          </p:val>
                                        </p:tav>
                                        <p:tav tm="100000">
                                          <p:val>
                                            <p:strVal val="#ppt_x"/>
                                          </p:val>
                                        </p:tav>
                                      </p:tavLst>
                                    </p:anim>
                                    <p:anim calcmode="lin" valueType="num">
                                      <p:cBhvr>
                                        <p:cTn id="25" dur="1250" fill="hold"/>
                                        <p:tgtEl>
                                          <p:spTgt spid="8"/>
                                        </p:tgtEl>
                                        <p:attrNameLst>
                                          <p:attrName>ppt_y</p:attrName>
                                        </p:attrNameLst>
                                      </p:cBhvr>
                                      <p:tavLst>
                                        <p:tav tm="0">
                                          <p:val>
                                            <p:strVal val="#ppt_y"/>
                                          </p:val>
                                        </p:tav>
                                        <p:tav tm="100000">
                                          <p:val>
                                            <p:strVal val="#ppt_y"/>
                                          </p:val>
                                        </p:tav>
                                      </p:tavLst>
                                    </p:anim>
                                    <p:anim calcmode="lin" valueType="num">
                                      <p:cBhvr>
                                        <p:cTn id="26" dur="1250" fill="hold"/>
                                        <p:tgtEl>
                                          <p:spTgt spid="8"/>
                                        </p:tgtEl>
                                        <p:attrNameLst>
                                          <p:attrName>ppt_w</p:attrName>
                                        </p:attrNameLst>
                                      </p:cBhvr>
                                      <p:tavLst>
                                        <p:tav tm="0">
                                          <p:val>
                                            <p:fltVal val="0"/>
                                          </p:val>
                                        </p:tav>
                                        <p:tav tm="100000">
                                          <p:val>
                                            <p:strVal val="#ppt_w"/>
                                          </p:val>
                                        </p:tav>
                                      </p:tavLst>
                                    </p:anim>
                                    <p:anim calcmode="lin" valueType="num">
                                      <p:cBhvr>
                                        <p:cTn id="27" dur="12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6E92194-5326-406C-9B4C-C42D56DC72F3}"/>
              </a:ext>
            </a:extLst>
          </p:cNvPr>
          <p:cNvSpPr/>
          <p:nvPr/>
        </p:nvSpPr>
        <p:spPr>
          <a:xfrm>
            <a:off x="875758" y="2654108"/>
            <a:ext cx="1249066"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DE69EB90-EDD5-47E0-A4D6-FB1272848949}"/>
              </a:ext>
            </a:extLst>
          </p:cNvPr>
          <p:cNvSpPr/>
          <p:nvPr/>
        </p:nvSpPr>
        <p:spPr>
          <a:xfrm>
            <a:off x="875758" y="1004645"/>
            <a:ext cx="2052972" cy="6989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B79C84F-2C19-4CE3-8F45-E24E8BED659B}"/>
              </a:ext>
            </a:extLst>
          </p:cNvPr>
          <p:cNvSpPr/>
          <p:nvPr/>
        </p:nvSpPr>
        <p:spPr>
          <a:xfrm>
            <a:off x="875762" y="3003563"/>
            <a:ext cx="9801612" cy="6101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108E5C8-17C6-49C7-BD60-A6CA1DF65D81}"/>
              </a:ext>
            </a:extLst>
          </p:cNvPr>
          <p:cNvSpPr/>
          <p:nvPr/>
        </p:nvSpPr>
        <p:spPr>
          <a:xfrm>
            <a:off x="875762" y="1337604"/>
            <a:ext cx="9801612" cy="120032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15</a:t>
            </a:r>
          </a:p>
        </p:txBody>
      </p:sp>
      <p:sp>
        <p:nvSpPr>
          <p:cNvPr id="2" name="Rectángulo 1">
            <a:extLst>
              <a:ext uri="{FF2B5EF4-FFF2-40B4-BE49-F238E27FC236}">
                <a16:creationId xmlns:a16="http://schemas.microsoft.com/office/drawing/2014/main" id="{9174618F-2057-428F-959F-463C0E0FE575}"/>
              </a:ext>
            </a:extLst>
          </p:cNvPr>
          <p:cNvSpPr/>
          <p:nvPr/>
        </p:nvSpPr>
        <p:spPr>
          <a:xfrm>
            <a:off x="875764" y="968273"/>
            <a:ext cx="2159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13:20-21 </a:t>
            </a:r>
          </a:p>
        </p:txBody>
      </p:sp>
      <p:sp>
        <p:nvSpPr>
          <p:cNvPr id="4" name="Rectángulo 3">
            <a:extLst>
              <a:ext uri="{FF2B5EF4-FFF2-40B4-BE49-F238E27FC236}">
                <a16:creationId xmlns:a16="http://schemas.microsoft.com/office/drawing/2014/main" id="{18B09F85-2C34-4276-8F12-CAAE1539D379}"/>
              </a:ext>
            </a:extLst>
          </p:cNvPr>
          <p:cNvSpPr/>
          <p:nvPr/>
        </p:nvSpPr>
        <p:spPr>
          <a:xfrm>
            <a:off x="875764" y="1337605"/>
            <a:ext cx="9801614"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But he that received the seed into stony places, the same is he that heareth the word, and anon with joy receiveth it;</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Yet hath he not root in himself, but dureth for a while: for when tribulation or persecution ariseth because of the word, by and by he is offended.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6A734EA-C012-41D4-9996-EEEDC6FFC1FE}"/>
              </a:ext>
            </a:extLst>
          </p:cNvPr>
          <p:cNvSpPr/>
          <p:nvPr/>
        </p:nvSpPr>
        <p:spPr>
          <a:xfrm>
            <a:off x="875764" y="2656916"/>
            <a:ext cx="1249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Luke 8:13</a:t>
            </a:r>
          </a:p>
        </p:txBody>
      </p:sp>
      <p:sp>
        <p:nvSpPr>
          <p:cNvPr id="6" name="Rectángulo 5">
            <a:extLst>
              <a:ext uri="{FF2B5EF4-FFF2-40B4-BE49-F238E27FC236}">
                <a16:creationId xmlns:a16="http://schemas.microsoft.com/office/drawing/2014/main" id="{2EF169B2-5D39-4008-8B54-9310E6B866ED}"/>
              </a:ext>
            </a:extLst>
          </p:cNvPr>
          <p:cNvSpPr/>
          <p:nvPr/>
        </p:nvSpPr>
        <p:spPr>
          <a:xfrm>
            <a:off x="875763" y="2967335"/>
            <a:ext cx="980161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They on the rock are they, which, when they hear, receive the word with joy; and these have no root, which for a while believe, and in time of temptation fall away.</a:t>
            </a:r>
          </a:p>
        </p:txBody>
      </p:sp>
      <p:sp>
        <p:nvSpPr>
          <p:cNvPr id="7" name="Rectángulo 6">
            <a:extLst>
              <a:ext uri="{FF2B5EF4-FFF2-40B4-BE49-F238E27FC236}">
                <a16:creationId xmlns:a16="http://schemas.microsoft.com/office/drawing/2014/main" id="{FCB9D7BA-8E60-4221-B6D8-2F40DB21ADCF}"/>
              </a:ext>
            </a:extLst>
          </p:cNvPr>
          <p:cNvSpPr/>
          <p:nvPr/>
        </p:nvSpPr>
        <p:spPr>
          <a:xfrm>
            <a:off x="875763" y="3714641"/>
            <a:ext cx="680186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the plants that grew in the stony places represent? </a:t>
            </a:r>
          </a:p>
        </p:txBody>
      </p:sp>
      <p:sp>
        <p:nvSpPr>
          <p:cNvPr id="8" name="Rectángulo 7">
            <a:extLst>
              <a:ext uri="{FF2B5EF4-FFF2-40B4-BE49-F238E27FC236}">
                <a16:creationId xmlns:a16="http://schemas.microsoft.com/office/drawing/2014/main" id="{54C88416-4C76-4811-80E1-B8403C7C69D1}"/>
              </a:ext>
            </a:extLst>
          </p:cNvPr>
          <p:cNvSpPr/>
          <p:nvPr/>
        </p:nvSpPr>
        <p:spPr>
          <a:xfrm>
            <a:off x="875758" y="4207563"/>
            <a:ext cx="47243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heat of the sun represent?</a:t>
            </a:r>
          </a:p>
        </p:txBody>
      </p:sp>
      <p:sp>
        <p:nvSpPr>
          <p:cNvPr id="9" name="Rectángulo 8">
            <a:extLst>
              <a:ext uri="{FF2B5EF4-FFF2-40B4-BE49-F238E27FC236}">
                <a16:creationId xmlns:a16="http://schemas.microsoft.com/office/drawing/2014/main" id="{B413136D-6034-4B22-A081-B166A690F47B}"/>
              </a:ext>
            </a:extLst>
          </p:cNvPr>
          <p:cNvSpPr/>
          <p:nvPr/>
        </p:nvSpPr>
        <p:spPr>
          <a:xfrm>
            <a:off x="875762" y="4794981"/>
            <a:ext cx="9801613" cy="646331"/>
          </a:xfrm>
          <a:prstGeom prst="rect">
            <a:avLst/>
          </a:prstGeom>
        </p:spPr>
        <p:txBody>
          <a:bodyPr wrap="square">
            <a:spAutoFit/>
          </a:bodyPr>
          <a:lstStyle/>
          <a:p>
            <a:pPr algn="ctr"/>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Unless we strive to deepen our testimonies, we may lack the strength necessary to endure tribulations, persecutions, and temptations.</a:t>
            </a:r>
          </a:p>
        </p:txBody>
      </p:sp>
    </p:spTree>
    <p:extLst>
      <p:ext uri="{BB962C8B-B14F-4D97-AF65-F5344CB8AC3E}">
        <p14:creationId xmlns:p14="http://schemas.microsoft.com/office/powerpoint/2010/main" val="5961668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668</Words>
  <Application>Microsoft Office PowerPoint</Application>
  <PresentationFormat>Panorámica</PresentationFormat>
  <Paragraphs>77</Paragraphs>
  <Slides>13</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Century Gothic</vt:lpstr>
      <vt:lpstr>Dubai</vt:lpstr>
      <vt:lpstr>Gabriola</vt:lpstr>
      <vt:lpstr>MV Boli</vt:lpstr>
      <vt:lpstr>Rockwell</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5498</cp:revision>
  <dcterms:created xsi:type="dcterms:W3CDTF">2018-08-29T04:26:39Z</dcterms:created>
  <dcterms:modified xsi:type="dcterms:W3CDTF">2019-06-24T23:20:32Z</dcterms:modified>
</cp:coreProperties>
</file>