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469" r:id="rId3"/>
    <p:sldId id="470" r:id="rId4"/>
    <p:sldId id="471" r:id="rId5"/>
    <p:sldId id="472" r:id="rId6"/>
    <p:sldId id="473" r:id="rId7"/>
    <p:sldId id="474" r:id="rId8"/>
    <p:sldId id="475" r:id="rId9"/>
    <p:sldId id="476" r:id="rId10"/>
    <p:sldId id="477" r:id="rId11"/>
    <p:sldId id="47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587272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1000" b="-6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S4uK6kUfoy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643807"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1">
                    <a:lumMod val="75000"/>
                  </a:schemeClr>
                </a:solidFill>
                <a:effectLst>
                  <a:outerShdw blurRad="38100" dist="38100" dir="2700000" algn="tl">
                    <a:srgbClr val="000000">
                      <a:alpha val="43137"/>
                    </a:srgbClr>
                  </a:outerShdw>
                </a:effectLst>
                <a:latin typeface="+mj-lt"/>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258A702-4C6B-4381-993F-E2D026F51232}"/>
              </a:ext>
            </a:extLst>
          </p:cNvPr>
          <p:cNvSpPr/>
          <p:nvPr/>
        </p:nvSpPr>
        <p:spPr>
          <a:xfrm>
            <a:off x="5923721" y="966855"/>
            <a:ext cx="3101009" cy="37548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B3048952-54CE-4706-9855-DD5B98766381}"/>
              </a:ext>
            </a:extLst>
          </p:cNvPr>
          <p:cNvSpPr/>
          <p:nvPr/>
        </p:nvSpPr>
        <p:spPr>
          <a:xfrm>
            <a:off x="6049617" y="1113183"/>
            <a:ext cx="2902224" cy="3493264"/>
          </a:xfrm>
          <a:prstGeom prst="rect">
            <a:avLst/>
          </a:prstGeom>
        </p:spPr>
        <p:txBody>
          <a:bodyPr wrap="square">
            <a:spAutoFit/>
          </a:bodyPr>
          <a:lstStyle/>
          <a:p>
            <a:pPr algn="just" fontAlgn="base"/>
            <a:r>
              <a:rPr lang="en-US" sz="1300" dirty="0">
                <a:solidFill>
                  <a:schemeClr val="bg1"/>
                </a:solidFill>
                <a:latin typeface="Arial" panose="020B0604020202020204" pitchFamily="34" charset="0"/>
                <a:cs typeface="Arial" panose="020B0604020202020204" pitchFamily="34" charset="0"/>
              </a:rPr>
              <a:t>“It is not enough to simply try to resist evil or empty your life of sin. You must fill your life with righteousness and engage in activities that bring spiritual power. …</a:t>
            </a:r>
          </a:p>
          <a:p>
            <a:pPr algn="just" fontAlgn="base"/>
            <a:r>
              <a:rPr lang="en-US" sz="1300" dirty="0">
                <a:solidFill>
                  <a:schemeClr val="bg1"/>
                </a:solidFill>
                <a:latin typeface="Arial" panose="020B0604020202020204" pitchFamily="34" charset="0"/>
                <a:cs typeface="Arial" panose="020B0604020202020204" pitchFamily="34" charset="0"/>
              </a:rPr>
              <a:t>“Full obedience brings the complete power of the gospel into your life, including increased strength to overcome your weaknesses. This obedience includes actions you might not initially consider part of repentance, such as attending meetings, paying tithing, giving service, and forgiving others” (</a:t>
            </a:r>
            <a:r>
              <a:rPr lang="en-US" sz="1300" i="1" dirty="0">
                <a:solidFill>
                  <a:schemeClr val="bg1"/>
                </a:solidFill>
                <a:latin typeface="Arial" panose="020B0604020202020204" pitchFamily="34" charset="0"/>
                <a:cs typeface="Arial" panose="020B0604020202020204" pitchFamily="34" charset="0"/>
              </a:rPr>
              <a:t>True to the Faith: A Gospel Reference</a:t>
            </a:r>
            <a:r>
              <a:rPr lang="en-US" sz="1300" dirty="0">
                <a:solidFill>
                  <a:schemeClr val="bg1"/>
                </a:solidFill>
                <a:latin typeface="Arial" panose="020B0604020202020204" pitchFamily="34" charset="0"/>
                <a:cs typeface="Arial" panose="020B0604020202020204" pitchFamily="34" charset="0"/>
              </a:rPr>
              <a:t>[2004], 135).</a:t>
            </a:r>
            <a:endParaRPr lang="en-US" sz="1300" b="0" i="0" dirty="0">
              <a:solidFill>
                <a:schemeClr val="bg1"/>
              </a:solidFill>
              <a:effectLst/>
              <a:latin typeface="Arial" panose="020B0604020202020204" pitchFamily="34" charset="0"/>
              <a:cs typeface="Arial" panose="020B0604020202020204" pitchFamily="34" charset="0"/>
            </a:endParaRPr>
          </a:p>
        </p:txBody>
      </p:sp>
      <p:pic>
        <p:nvPicPr>
          <p:cNvPr id="4" name="Picture 2" descr="Resultado de la imagen para True to the Faith:">
            <a:extLst>
              <a:ext uri="{FF2B5EF4-FFF2-40B4-BE49-F238E27FC236}">
                <a16:creationId xmlns:a16="http://schemas.microsoft.com/office/drawing/2014/main" id="{48EDE1A4-0AB1-421A-B8FF-A8D53F640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712" y="966855"/>
            <a:ext cx="3101009" cy="375742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6D76B7DE-27F1-4288-BF50-6D3591AEEEEC}"/>
              </a:ext>
            </a:extLst>
          </p:cNvPr>
          <p:cNvSpPr/>
          <p:nvPr/>
        </p:nvSpPr>
        <p:spPr>
          <a:xfrm>
            <a:off x="1258956" y="4907813"/>
            <a:ext cx="97138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we can do to fill our lives with righteousness so that we don’t return to sin? </a:t>
            </a:r>
          </a:p>
        </p:txBody>
      </p:sp>
      <p:sp>
        <p:nvSpPr>
          <p:cNvPr id="7" name="Rectángulo 6">
            <a:extLst>
              <a:ext uri="{FF2B5EF4-FFF2-40B4-BE49-F238E27FC236}">
                <a16:creationId xmlns:a16="http://schemas.microsoft.com/office/drawing/2014/main" id="{69286CCA-63EB-408E-AB5E-2C91EE13A71C}"/>
              </a:ext>
            </a:extLst>
          </p:cNvPr>
          <p:cNvSpPr/>
          <p:nvPr/>
        </p:nvSpPr>
        <p:spPr>
          <a:xfrm>
            <a:off x="1258956" y="5736140"/>
            <a:ext cx="967408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doing these things bring greater spiritual power into our lives and enable us to overcome evil influences?</a:t>
            </a:r>
          </a:p>
        </p:txBody>
      </p:sp>
    </p:spTree>
    <p:extLst>
      <p:ext uri="{BB962C8B-B14F-4D97-AF65-F5344CB8AC3E}">
        <p14:creationId xmlns:p14="http://schemas.microsoft.com/office/powerpoint/2010/main" val="1905467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pic>
        <p:nvPicPr>
          <p:cNvPr id="2" name="Elementos multimedia en línea 1" title="Jesus Acclaims John the Baptist / Come unto Me">
            <a:hlinkClick r:id="" action="ppaction://media"/>
            <a:extLst>
              <a:ext uri="{FF2B5EF4-FFF2-40B4-BE49-F238E27FC236}">
                <a16:creationId xmlns:a16="http://schemas.microsoft.com/office/drawing/2014/main" id="{DEBEE652-760F-443D-9717-221E12872DCE}"/>
              </a:ext>
            </a:extLst>
          </p:cNvPr>
          <p:cNvPicPr>
            <a:picLocks noRot="1" noChangeAspect="1"/>
          </p:cNvPicPr>
          <p:nvPr>
            <a:videoFile r:link="rId1"/>
          </p:nvPr>
        </p:nvPicPr>
        <p:blipFill>
          <a:blip r:embed="rId3"/>
          <a:stretch>
            <a:fillRect/>
          </a:stretch>
        </p:blipFill>
        <p:spPr>
          <a:xfrm>
            <a:off x="1995189" y="1277179"/>
            <a:ext cx="8142725" cy="45802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6347393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A3C13A08-3620-4958-9F62-8BF83DD03F91}"/>
              </a:ext>
            </a:extLst>
          </p:cNvPr>
          <p:cNvSpPr/>
          <p:nvPr/>
        </p:nvSpPr>
        <p:spPr>
          <a:xfrm>
            <a:off x="3624810" y="3013501"/>
            <a:ext cx="4456669" cy="830997"/>
          </a:xfrm>
          <a:prstGeom prst="rect">
            <a:avLst/>
          </a:prstGeom>
        </p:spPr>
        <p:txBody>
          <a:bodyPr wrap="none">
            <a:spAutoFit/>
          </a:bodyPr>
          <a:lstStyle/>
          <a:p>
            <a:pPr fontAlgn="base"/>
            <a:r>
              <a:rPr lang="en-US" sz="4800" b="1" dirty="0">
                <a:solidFill>
                  <a:schemeClr val="bg2">
                    <a:lumMod val="75000"/>
                  </a:schemeClr>
                </a:solidFill>
                <a:latin typeface="MV Boli" panose="02000500030200090000" pitchFamily="2" charset="0"/>
                <a:ea typeface="Tahoma" panose="020B0604030504040204" pitchFamily="34" charset="0"/>
                <a:cs typeface="MV Boli" panose="02000500030200090000" pitchFamily="2" charset="0"/>
              </a:rPr>
              <a:t>Matthew 11-12</a:t>
            </a:r>
            <a:endParaRPr lang="en-US" sz="4800" b="1" i="0" dirty="0">
              <a:solidFill>
                <a:schemeClr val="bg2">
                  <a:lumMod val="75000"/>
                </a:schemeClr>
              </a:solidFill>
              <a:effectLst/>
              <a:latin typeface="MV Boli" panose="02000500030200090000" pitchFamily="2" charset="0"/>
              <a:ea typeface="Tahoma" panose="020B0604030504040204" pitchFamily="34" charset="0"/>
              <a:cs typeface="MV Boli" panose="02000500030200090000" pitchFamily="2" charset="0"/>
            </a:endParaRP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CFC993DF-FE82-4593-80BF-318886A2908B}"/>
              </a:ext>
            </a:extLst>
          </p:cNvPr>
          <p:cNvSpPr/>
          <p:nvPr/>
        </p:nvSpPr>
        <p:spPr>
          <a:xfrm>
            <a:off x="1113182" y="968273"/>
            <a:ext cx="141583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11</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A16EE6C-B3A3-447D-9C2B-4B2E933BC9B2}"/>
              </a:ext>
            </a:extLst>
          </p:cNvPr>
          <p:cNvSpPr/>
          <p:nvPr/>
        </p:nvSpPr>
        <p:spPr>
          <a:xfrm>
            <a:off x="2418521" y="2459504"/>
            <a:ext cx="7354957" cy="1938992"/>
          </a:xfrm>
          <a:prstGeom prst="rect">
            <a:avLst/>
          </a:prstGeom>
        </p:spPr>
        <p:txBody>
          <a:bodyPr wrap="square">
            <a:spAutoFit/>
          </a:bodyPr>
          <a:lstStyle/>
          <a:p>
            <a:pPr algn="ctr"/>
            <a:r>
              <a:rPr lang="en-US" sz="4000" dirty="0">
                <a:solidFill>
                  <a:srgbClr val="212225"/>
                </a:solidFill>
                <a:latin typeface="Rockwell" panose="02060603020205020403" pitchFamily="18" charset="0"/>
              </a:rPr>
              <a:t>“Jesus Christ testifies that John the Baptist was sent to prepare the way before Him”</a:t>
            </a:r>
            <a:endParaRPr lang="en-US" sz="4000" dirty="0">
              <a:latin typeface="Rockwell" panose="02060603020205020403" pitchFamily="18" charset="0"/>
            </a:endParaRPr>
          </a:p>
        </p:txBody>
      </p:sp>
    </p:spTree>
    <p:extLst>
      <p:ext uri="{BB962C8B-B14F-4D97-AF65-F5344CB8AC3E}">
        <p14:creationId xmlns:p14="http://schemas.microsoft.com/office/powerpoint/2010/main" val="8325848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AE714A31-20A2-406E-8C5A-836E15550B8C}"/>
              </a:ext>
            </a:extLst>
          </p:cNvPr>
          <p:cNvSpPr/>
          <p:nvPr/>
        </p:nvSpPr>
        <p:spPr>
          <a:xfrm>
            <a:off x="1119804" y="4149088"/>
            <a:ext cx="1819582" cy="56129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D2BB2625-6AF4-4A23-A5CF-E3528530AF37}"/>
              </a:ext>
            </a:extLst>
          </p:cNvPr>
          <p:cNvSpPr/>
          <p:nvPr/>
        </p:nvSpPr>
        <p:spPr>
          <a:xfrm>
            <a:off x="1093300" y="1919117"/>
            <a:ext cx="1819582" cy="56129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7CC740F5-6100-41CD-B08D-A7121A4BF8E8}"/>
              </a:ext>
            </a:extLst>
          </p:cNvPr>
          <p:cNvSpPr/>
          <p:nvPr/>
        </p:nvSpPr>
        <p:spPr>
          <a:xfrm>
            <a:off x="1119804" y="4491142"/>
            <a:ext cx="9707219" cy="107628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05A398A2-DD30-4881-A1DA-884C144BFE9A}"/>
              </a:ext>
            </a:extLst>
          </p:cNvPr>
          <p:cNvSpPr/>
          <p:nvPr/>
        </p:nvSpPr>
        <p:spPr>
          <a:xfrm>
            <a:off x="1093301" y="2269203"/>
            <a:ext cx="9216890" cy="58054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DFD0D7D4-48AE-4B07-8FC5-C4A262A6A341}"/>
              </a:ext>
            </a:extLst>
          </p:cNvPr>
          <p:cNvSpPr/>
          <p:nvPr/>
        </p:nvSpPr>
        <p:spPr>
          <a:xfrm>
            <a:off x="1113182" y="1152939"/>
            <a:ext cx="95813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know that these people truly are who they appear to be? How can you know that they are who they appear to be?</a:t>
            </a:r>
          </a:p>
        </p:txBody>
      </p:sp>
      <p:sp>
        <p:nvSpPr>
          <p:cNvPr id="4" name="Rectángulo 3">
            <a:extLst>
              <a:ext uri="{FF2B5EF4-FFF2-40B4-BE49-F238E27FC236}">
                <a16:creationId xmlns:a16="http://schemas.microsoft.com/office/drawing/2014/main" id="{3C6E0518-82C8-4712-8BFF-1DDC246FE8B8}"/>
              </a:ext>
            </a:extLst>
          </p:cNvPr>
          <p:cNvSpPr/>
          <p:nvPr/>
        </p:nvSpPr>
        <p:spPr>
          <a:xfrm>
            <a:off x="1113182" y="1919117"/>
            <a:ext cx="1826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11:2-3</a:t>
            </a:r>
          </a:p>
        </p:txBody>
      </p:sp>
      <p:sp>
        <p:nvSpPr>
          <p:cNvPr id="5" name="Rectángulo 4">
            <a:extLst>
              <a:ext uri="{FF2B5EF4-FFF2-40B4-BE49-F238E27FC236}">
                <a16:creationId xmlns:a16="http://schemas.microsoft.com/office/drawing/2014/main" id="{3BFA02FB-CCED-4994-820B-966E3471C0CA}"/>
              </a:ext>
            </a:extLst>
          </p:cNvPr>
          <p:cNvSpPr/>
          <p:nvPr/>
        </p:nvSpPr>
        <p:spPr>
          <a:xfrm>
            <a:off x="1113181" y="2228671"/>
            <a:ext cx="9581321"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Now when John had heard in the prison the works of Christ, he sent two of his disciples,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said unto him, Art thou he that should come, or do we look for another?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FE97304-BAB2-4B2D-BCE1-30A2C47D1696}"/>
              </a:ext>
            </a:extLst>
          </p:cNvPr>
          <p:cNvSpPr/>
          <p:nvPr/>
        </p:nvSpPr>
        <p:spPr>
          <a:xfrm>
            <a:off x="1113180" y="3021353"/>
            <a:ext cx="483818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John send his disciples to ask Jesus?</a:t>
            </a:r>
          </a:p>
        </p:txBody>
      </p:sp>
      <p:sp>
        <p:nvSpPr>
          <p:cNvPr id="7" name="Rectángulo 6">
            <a:extLst>
              <a:ext uri="{FF2B5EF4-FFF2-40B4-BE49-F238E27FC236}">
                <a16:creationId xmlns:a16="http://schemas.microsoft.com/office/drawing/2014/main" id="{1CC9881F-E1B5-4B8C-B77C-E7B5526BFC89}"/>
              </a:ext>
            </a:extLst>
          </p:cNvPr>
          <p:cNvSpPr/>
          <p:nvPr/>
        </p:nvSpPr>
        <p:spPr>
          <a:xfrm>
            <a:off x="1113180" y="3390685"/>
            <a:ext cx="9581321"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Why do you think John the Baptist sent his disciples to find out if Jesus was the Messiah when John already knew who Jesus was?</a:t>
            </a:r>
          </a:p>
        </p:txBody>
      </p:sp>
      <p:sp>
        <p:nvSpPr>
          <p:cNvPr id="8" name="Rectángulo 7">
            <a:extLst>
              <a:ext uri="{FF2B5EF4-FFF2-40B4-BE49-F238E27FC236}">
                <a16:creationId xmlns:a16="http://schemas.microsoft.com/office/drawing/2014/main" id="{97B28214-4912-41A0-A049-0483F098AACD}"/>
              </a:ext>
            </a:extLst>
          </p:cNvPr>
          <p:cNvSpPr/>
          <p:nvPr/>
        </p:nvSpPr>
        <p:spPr>
          <a:xfrm>
            <a:off x="1113180" y="4123589"/>
            <a:ext cx="1826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11:4-5</a:t>
            </a:r>
          </a:p>
        </p:txBody>
      </p:sp>
      <p:sp>
        <p:nvSpPr>
          <p:cNvPr id="9" name="Rectángulo 8">
            <a:extLst>
              <a:ext uri="{FF2B5EF4-FFF2-40B4-BE49-F238E27FC236}">
                <a16:creationId xmlns:a16="http://schemas.microsoft.com/office/drawing/2014/main" id="{A531FA81-8C51-413C-B2BF-A1295C21A3DE}"/>
              </a:ext>
            </a:extLst>
          </p:cNvPr>
          <p:cNvSpPr/>
          <p:nvPr/>
        </p:nvSpPr>
        <p:spPr>
          <a:xfrm>
            <a:off x="1119805" y="4431920"/>
            <a:ext cx="971384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Jesus answered and said unto them, Go and shew John again those things which ye do hear and see: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 blind receive their sight, and the lame walk, the lepers are cleansed, and the deaf hear, the dead are raised up, and the poor have the gospel preached to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D4B5FBAB-01D3-4CD8-B6A5-26B4FE8BB61A}"/>
              </a:ext>
            </a:extLst>
          </p:cNvPr>
          <p:cNvSpPr/>
          <p:nvPr/>
        </p:nvSpPr>
        <p:spPr>
          <a:xfrm>
            <a:off x="1119805" y="5705061"/>
            <a:ext cx="5734647"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Jesus invite John the Baptist’s disciples to do?</a:t>
            </a:r>
          </a:p>
        </p:txBody>
      </p:sp>
      <p:sp>
        <p:nvSpPr>
          <p:cNvPr id="11" name="Rectángulo 10">
            <a:extLst>
              <a:ext uri="{FF2B5EF4-FFF2-40B4-BE49-F238E27FC236}">
                <a16:creationId xmlns:a16="http://schemas.microsoft.com/office/drawing/2014/main" id="{EF8C97D7-D2FD-40F3-98DA-8EB3DC5333A2}"/>
              </a:ext>
            </a:extLst>
          </p:cNvPr>
          <p:cNvSpPr/>
          <p:nvPr/>
        </p:nvSpPr>
        <p:spPr>
          <a:xfrm>
            <a:off x="1113180" y="6105347"/>
            <a:ext cx="9713845"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might Jesus’s answer have helped John’s disciples receive a more powerful witness of the Savior than if He had just told them who He was?</a:t>
            </a:r>
          </a:p>
        </p:txBody>
      </p:sp>
    </p:spTree>
    <p:extLst>
      <p:ext uri="{BB962C8B-B14F-4D97-AF65-F5344CB8AC3E}">
        <p14:creationId xmlns:p14="http://schemas.microsoft.com/office/powerpoint/2010/main" val="2091904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12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25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25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25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25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strips(down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5"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vertical)">
                                      <p:cBhvr>
                                        <p:cTn id="5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2" grpId="0" animBg="1"/>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3B5D3A77-456B-47EB-9DB5-D5D1810179D3}"/>
              </a:ext>
            </a:extLst>
          </p:cNvPr>
          <p:cNvSpPr/>
          <p:nvPr/>
        </p:nvSpPr>
        <p:spPr>
          <a:xfrm>
            <a:off x="847696"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12:1-42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2EB4578-9383-474A-9416-8C6ADA8DA2C1}"/>
              </a:ext>
            </a:extLst>
          </p:cNvPr>
          <p:cNvSpPr/>
          <p:nvPr/>
        </p:nvSpPr>
        <p:spPr>
          <a:xfrm>
            <a:off x="1709530" y="2274838"/>
            <a:ext cx="8772939" cy="2308324"/>
          </a:xfrm>
          <a:prstGeom prst="rect">
            <a:avLst/>
          </a:prstGeom>
        </p:spPr>
        <p:txBody>
          <a:bodyPr wrap="square">
            <a:spAutoFit/>
          </a:bodyPr>
          <a:lstStyle/>
          <a:p>
            <a:pPr algn="ctr"/>
            <a:r>
              <a:rPr lang="en-US" sz="4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“Jesus Christ rebukes the Pharisees for their false </a:t>
            </a:r>
          </a:p>
          <a:p>
            <a:pPr algn="ctr"/>
            <a:r>
              <a:rPr lang="en-US" sz="4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accusations and sign seeking”</a:t>
            </a:r>
          </a:p>
        </p:txBody>
      </p:sp>
    </p:spTree>
    <p:extLst>
      <p:ext uri="{BB962C8B-B14F-4D97-AF65-F5344CB8AC3E}">
        <p14:creationId xmlns:p14="http://schemas.microsoft.com/office/powerpoint/2010/main" val="289586612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8937FBE-55F3-494D-B273-D485BE3AAEF9}"/>
              </a:ext>
            </a:extLst>
          </p:cNvPr>
          <p:cNvSpPr/>
          <p:nvPr/>
        </p:nvSpPr>
        <p:spPr>
          <a:xfrm>
            <a:off x="1172749" y="951145"/>
            <a:ext cx="1663216" cy="56129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275327D1-0411-4A9D-9CFE-428B38D9B49F}"/>
              </a:ext>
            </a:extLst>
          </p:cNvPr>
          <p:cNvSpPr/>
          <p:nvPr/>
        </p:nvSpPr>
        <p:spPr>
          <a:xfrm>
            <a:off x="1166190" y="1327847"/>
            <a:ext cx="9316280" cy="42108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074B86A7-4E59-4F98-A5EE-393EDD9E5F0E}"/>
              </a:ext>
            </a:extLst>
          </p:cNvPr>
          <p:cNvSpPr/>
          <p:nvPr/>
        </p:nvSpPr>
        <p:spPr>
          <a:xfrm>
            <a:off x="1113182" y="968273"/>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12:30 </a:t>
            </a:r>
          </a:p>
        </p:txBody>
      </p:sp>
      <p:sp>
        <p:nvSpPr>
          <p:cNvPr id="4" name="Rectángulo 3">
            <a:extLst>
              <a:ext uri="{FF2B5EF4-FFF2-40B4-BE49-F238E27FC236}">
                <a16:creationId xmlns:a16="http://schemas.microsoft.com/office/drawing/2014/main" id="{604FE3CB-5D3D-4AD1-8CB0-7251747E79FC}"/>
              </a:ext>
            </a:extLst>
          </p:cNvPr>
          <p:cNvSpPr/>
          <p:nvPr/>
        </p:nvSpPr>
        <p:spPr>
          <a:xfrm>
            <a:off x="1113182" y="1337605"/>
            <a:ext cx="9369288"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He that is not with me is against me; and he that gathereth not with me scattereth abroad.</a:t>
            </a:r>
          </a:p>
        </p:txBody>
      </p:sp>
      <p:sp>
        <p:nvSpPr>
          <p:cNvPr id="5" name="Rectángulo 4">
            <a:extLst>
              <a:ext uri="{FF2B5EF4-FFF2-40B4-BE49-F238E27FC236}">
                <a16:creationId xmlns:a16="http://schemas.microsoft.com/office/drawing/2014/main" id="{D80248C7-E60E-49FB-B5F3-A74F30DBD48C}"/>
              </a:ext>
            </a:extLst>
          </p:cNvPr>
          <p:cNvSpPr/>
          <p:nvPr/>
        </p:nvSpPr>
        <p:spPr>
          <a:xfrm>
            <a:off x="1113181" y="1807553"/>
            <a:ext cx="2223686" cy="369332"/>
          </a:xfrm>
          <a:prstGeom prst="rect">
            <a:avLst/>
          </a:prstGeom>
        </p:spPr>
        <p:txBody>
          <a:bodyPr wrap="none">
            <a:spAutoFit/>
          </a:bodyPr>
          <a:lstStyle/>
          <a:p>
            <a:r>
              <a:rPr lang="en-US" b="1" i="1" dirty="0">
                <a:solidFill>
                  <a:schemeClr val="accent1">
                    <a:lumMod val="75000"/>
                  </a:schemeClr>
                </a:solidFill>
                <a:latin typeface="Arial" panose="020B0604020202020204" pitchFamily="34" charset="0"/>
                <a:cs typeface="Arial" panose="020B0604020202020204" pitchFamily="34" charset="0"/>
              </a:rPr>
              <a:t>What must we do?</a:t>
            </a:r>
          </a:p>
        </p:txBody>
      </p:sp>
      <p:sp>
        <p:nvSpPr>
          <p:cNvPr id="6" name="Rectángulo 5">
            <a:extLst>
              <a:ext uri="{FF2B5EF4-FFF2-40B4-BE49-F238E27FC236}">
                <a16:creationId xmlns:a16="http://schemas.microsoft.com/office/drawing/2014/main" id="{876C4BA9-4665-4CA1-B6F0-50760CA529CB}"/>
              </a:ext>
            </a:extLst>
          </p:cNvPr>
          <p:cNvSpPr/>
          <p:nvPr/>
        </p:nvSpPr>
        <p:spPr>
          <a:xfrm>
            <a:off x="1205947" y="2256758"/>
            <a:ext cx="9674087" cy="369332"/>
          </a:xfrm>
          <a:prstGeom prst="rect">
            <a:avLst/>
          </a:prstGeom>
        </p:spPr>
        <p:txBody>
          <a:bodyPr wrap="square">
            <a:spAutoFit/>
          </a:bodyPr>
          <a:lstStyle/>
          <a:p>
            <a:pPr algn="just"/>
            <a:r>
              <a:rPr lang="en-US" b="1" i="1" dirty="0">
                <a:solidFill>
                  <a:schemeClr val="bg2">
                    <a:lumMod val="75000"/>
                  </a:schemeClr>
                </a:solidFill>
                <a:latin typeface="Arial" panose="020B0604020202020204" pitchFamily="34" charset="0"/>
                <a:cs typeface="Arial" panose="020B0604020202020204" pitchFamily="34" charset="0"/>
              </a:rPr>
              <a:t>If we desire to be part of God’s kingdom, we must be fully committed to Jesus Christ.</a:t>
            </a:r>
            <a:endParaRPr lang="en-US" i="1" dirty="0">
              <a:solidFill>
                <a:schemeClr val="bg2">
                  <a:lumMod val="75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3C503F2D-6869-44C1-8D52-040FB68D3ACC}"/>
              </a:ext>
            </a:extLst>
          </p:cNvPr>
          <p:cNvSpPr/>
          <p:nvPr/>
        </p:nvSpPr>
        <p:spPr>
          <a:xfrm>
            <a:off x="1113181" y="2746726"/>
            <a:ext cx="94620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that we can demonstrate our full commitment to Jesus Christ?</a:t>
            </a:r>
          </a:p>
        </p:txBody>
      </p:sp>
    </p:spTree>
    <p:extLst>
      <p:ext uri="{BB962C8B-B14F-4D97-AF65-F5344CB8AC3E}">
        <p14:creationId xmlns:p14="http://schemas.microsoft.com/office/powerpoint/2010/main" val="358030448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3BDF43AF-705B-4B75-BF00-C6A1510659F7}"/>
              </a:ext>
            </a:extLst>
          </p:cNvPr>
          <p:cNvSpPr/>
          <p:nvPr/>
        </p:nvSpPr>
        <p:spPr>
          <a:xfrm>
            <a:off x="1138830" y="968273"/>
            <a:ext cx="209544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12:43-50</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F716E21-C149-49F1-B2AA-5120DB02A6D4}"/>
              </a:ext>
            </a:extLst>
          </p:cNvPr>
          <p:cNvSpPr/>
          <p:nvPr/>
        </p:nvSpPr>
        <p:spPr>
          <a:xfrm>
            <a:off x="2193235" y="2274838"/>
            <a:ext cx="7805530" cy="2308324"/>
          </a:xfrm>
          <a:prstGeom prst="rect">
            <a:avLst/>
          </a:prstGeom>
        </p:spPr>
        <p:txBody>
          <a:bodyPr wrap="square">
            <a:spAutoFit/>
          </a:bodyPr>
          <a:lstStyle/>
          <a:p>
            <a:pPr algn="ctr"/>
            <a:r>
              <a:rPr lang="en-US" sz="3600" dirty="0">
                <a:solidFill>
                  <a:schemeClr val="accent2">
                    <a:lumMod val="75000"/>
                  </a:schemeClr>
                </a:solidFill>
                <a:latin typeface="Verdana" panose="020B0604030504040204" pitchFamily="34" charset="0"/>
                <a:ea typeface="Verdana" panose="020B0604030504040204" pitchFamily="34" charset="0"/>
              </a:rPr>
              <a:t>“Jesus teaches the parable of the empty house and that those who do His Father’s will are numbered among His family”</a:t>
            </a:r>
          </a:p>
        </p:txBody>
      </p:sp>
    </p:spTree>
    <p:extLst>
      <p:ext uri="{BB962C8B-B14F-4D97-AF65-F5344CB8AC3E}">
        <p14:creationId xmlns:p14="http://schemas.microsoft.com/office/powerpoint/2010/main" val="1039473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6780D864-8876-4814-B4D0-150CE0CA14C3}"/>
              </a:ext>
            </a:extLst>
          </p:cNvPr>
          <p:cNvSpPr/>
          <p:nvPr/>
        </p:nvSpPr>
        <p:spPr>
          <a:xfrm>
            <a:off x="1000537" y="4382179"/>
            <a:ext cx="1779758" cy="59692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B8856506-83AC-4FC1-9FD8-C7948EDFFDE1}"/>
              </a:ext>
            </a:extLst>
          </p:cNvPr>
          <p:cNvSpPr/>
          <p:nvPr/>
        </p:nvSpPr>
        <p:spPr>
          <a:xfrm>
            <a:off x="960711" y="1763740"/>
            <a:ext cx="2047531" cy="59692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5A88B29B-F0A1-4FD9-8227-AA9B596F9F2E}"/>
              </a:ext>
            </a:extLst>
          </p:cNvPr>
          <p:cNvSpPr/>
          <p:nvPr/>
        </p:nvSpPr>
        <p:spPr>
          <a:xfrm>
            <a:off x="1000536" y="4722135"/>
            <a:ext cx="9906002" cy="81018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DBBE6300-A839-4C92-9B69-F0CD58BFF8A1}"/>
              </a:ext>
            </a:extLst>
          </p:cNvPr>
          <p:cNvSpPr/>
          <p:nvPr/>
        </p:nvSpPr>
        <p:spPr>
          <a:xfrm>
            <a:off x="954153" y="2102917"/>
            <a:ext cx="9766854" cy="116057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88A607DC-BA1A-441C-9EF4-7C22590ADC33}"/>
              </a:ext>
            </a:extLst>
          </p:cNvPr>
          <p:cNvSpPr/>
          <p:nvPr/>
        </p:nvSpPr>
        <p:spPr>
          <a:xfrm>
            <a:off x="954155" y="1152939"/>
            <a:ext cx="92102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counsel would you give your friend to help him or her resist temptation?</a:t>
            </a:r>
          </a:p>
        </p:txBody>
      </p:sp>
      <p:sp>
        <p:nvSpPr>
          <p:cNvPr id="4" name="Rectángulo 3">
            <a:extLst>
              <a:ext uri="{FF2B5EF4-FFF2-40B4-BE49-F238E27FC236}">
                <a16:creationId xmlns:a16="http://schemas.microsoft.com/office/drawing/2014/main" id="{B971D512-669A-445D-982F-E039449BCFDF}"/>
              </a:ext>
            </a:extLst>
          </p:cNvPr>
          <p:cNvSpPr/>
          <p:nvPr/>
        </p:nvSpPr>
        <p:spPr>
          <a:xfrm>
            <a:off x="954155" y="1746837"/>
            <a:ext cx="215956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12:43-44 </a:t>
            </a:r>
          </a:p>
        </p:txBody>
      </p:sp>
      <p:sp>
        <p:nvSpPr>
          <p:cNvPr id="5" name="Rectángulo 4">
            <a:extLst>
              <a:ext uri="{FF2B5EF4-FFF2-40B4-BE49-F238E27FC236}">
                <a16:creationId xmlns:a16="http://schemas.microsoft.com/office/drawing/2014/main" id="{59346BCC-51E4-4418-990C-6DF672FAFFF3}"/>
              </a:ext>
            </a:extLst>
          </p:cNvPr>
          <p:cNvSpPr/>
          <p:nvPr/>
        </p:nvSpPr>
        <p:spPr>
          <a:xfrm>
            <a:off x="954155" y="2063161"/>
            <a:ext cx="9766854"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43 </a:t>
            </a:r>
            <a:r>
              <a:rPr lang="en-US" dirty="0">
                <a:solidFill>
                  <a:schemeClr val="bg1"/>
                </a:solidFill>
                <a:latin typeface="Arial" panose="020B0604020202020204" pitchFamily="34" charset="0"/>
                <a:cs typeface="Arial" panose="020B0604020202020204" pitchFamily="34" charset="0"/>
              </a:rPr>
              <a:t>When the unclean spirit is gone out of a man, he walketh through dry places, seeking rest, and findeth none.</a:t>
            </a:r>
          </a:p>
          <a:p>
            <a:pPr algn="just" fontAlgn="base"/>
            <a:r>
              <a:rPr lang="en-US" b="1" dirty="0">
                <a:solidFill>
                  <a:schemeClr val="bg1"/>
                </a:solidFill>
                <a:latin typeface="Arial" panose="020B0604020202020204" pitchFamily="34" charset="0"/>
                <a:cs typeface="Arial" panose="020B0604020202020204" pitchFamily="34" charset="0"/>
              </a:rPr>
              <a:t>44 </a:t>
            </a:r>
            <a:r>
              <a:rPr lang="en-US" dirty="0">
                <a:solidFill>
                  <a:schemeClr val="bg1"/>
                </a:solidFill>
                <a:latin typeface="Arial" panose="020B0604020202020204" pitchFamily="34" charset="0"/>
                <a:cs typeface="Arial" panose="020B0604020202020204" pitchFamily="34" charset="0"/>
              </a:rPr>
              <a:t>Then he saith, I will return into my house from whence I came out; and when he is come, he findeth it empty, swept, and garnished.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9FF4543-4F40-4D9C-AFBC-E41C85B15BEF}"/>
              </a:ext>
            </a:extLst>
          </p:cNvPr>
          <p:cNvSpPr/>
          <p:nvPr/>
        </p:nvSpPr>
        <p:spPr>
          <a:xfrm>
            <a:off x="954153" y="3347038"/>
            <a:ext cx="69813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unclean spirit do after finding no rest anywhere?</a:t>
            </a:r>
          </a:p>
        </p:txBody>
      </p:sp>
      <p:sp>
        <p:nvSpPr>
          <p:cNvPr id="7" name="Rectángulo 6">
            <a:extLst>
              <a:ext uri="{FF2B5EF4-FFF2-40B4-BE49-F238E27FC236}">
                <a16:creationId xmlns:a16="http://schemas.microsoft.com/office/drawing/2014/main" id="{37949401-2FAE-4F34-99E3-3548115C26EB}"/>
              </a:ext>
            </a:extLst>
          </p:cNvPr>
          <p:cNvSpPr/>
          <p:nvPr/>
        </p:nvSpPr>
        <p:spPr>
          <a:xfrm>
            <a:off x="954154" y="3685035"/>
            <a:ext cx="985961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describe the state of the “house,” or the man, when the unclean spirit returns?</a:t>
            </a:r>
          </a:p>
        </p:txBody>
      </p:sp>
      <p:sp>
        <p:nvSpPr>
          <p:cNvPr id="8" name="Rectángulo 7">
            <a:extLst>
              <a:ext uri="{FF2B5EF4-FFF2-40B4-BE49-F238E27FC236}">
                <a16:creationId xmlns:a16="http://schemas.microsoft.com/office/drawing/2014/main" id="{7848F363-20D7-464F-B0F6-BD93867A0795}"/>
              </a:ext>
            </a:extLst>
          </p:cNvPr>
          <p:cNvSpPr/>
          <p:nvPr/>
        </p:nvSpPr>
        <p:spPr>
          <a:xfrm>
            <a:off x="954153" y="4362143"/>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12:45 </a:t>
            </a:r>
          </a:p>
        </p:txBody>
      </p:sp>
      <p:sp>
        <p:nvSpPr>
          <p:cNvPr id="9" name="Rectángulo 8">
            <a:extLst>
              <a:ext uri="{FF2B5EF4-FFF2-40B4-BE49-F238E27FC236}">
                <a16:creationId xmlns:a16="http://schemas.microsoft.com/office/drawing/2014/main" id="{E62F5B9E-D833-4C1C-8505-FD0FB2952018}"/>
              </a:ext>
            </a:extLst>
          </p:cNvPr>
          <p:cNvSpPr/>
          <p:nvPr/>
        </p:nvSpPr>
        <p:spPr>
          <a:xfrm>
            <a:off x="954153" y="4639142"/>
            <a:ext cx="995238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goeth he, and taketh with himself seven other spirits more wicked than himself, and they enter in and dwell there: and the last state of that man is worse than the first. Even so shall it be also unto this wicked generation.</a:t>
            </a:r>
          </a:p>
        </p:txBody>
      </p:sp>
      <p:sp>
        <p:nvSpPr>
          <p:cNvPr id="10" name="Rectángulo 9">
            <a:extLst>
              <a:ext uri="{FF2B5EF4-FFF2-40B4-BE49-F238E27FC236}">
                <a16:creationId xmlns:a16="http://schemas.microsoft.com/office/drawing/2014/main" id="{5918FDBF-E7E8-4A05-A28F-84DCE804505A}"/>
              </a:ext>
            </a:extLst>
          </p:cNvPr>
          <p:cNvSpPr/>
          <p:nvPr/>
        </p:nvSpPr>
        <p:spPr>
          <a:xfrm>
            <a:off x="954153" y="5572074"/>
            <a:ext cx="882595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man in the parable fail to do that allowed the evil spirit to return?</a:t>
            </a:r>
          </a:p>
        </p:txBody>
      </p:sp>
      <p:sp>
        <p:nvSpPr>
          <p:cNvPr id="12" name="Rectángulo 11">
            <a:extLst>
              <a:ext uri="{FF2B5EF4-FFF2-40B4-BE49-F238E27FC236}">
                <a16:creationId xmlns:a16="http://schemas.microsoft.com/office/drawing/2014/main" id="{3A9624AD-F37C-4621-9397-34AFB6B5ABCB}"/>
              </a:ext>
            </a:extLst>
          </p:cNvPr>
          <p:cNvSpPr/>
          <p:nvPr/>
        </p:nvSpPr>
        <p:spPr>
          <a:xfrm>
            <a:off x="954154" y="5953240"/>
            <a:ext cx="99523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the experience of the man in this parable represent someone who is repenting of sin and trying to resist temptation?</a:t>
            </a:r>
          </a:p>
        </p:txBody>
      </p:sp>
    </p:spTree>
    <p:extLst>
      <p:ext uri="{BB962C8B-B14F-4D97-AF65-F5344CB8AC3E}">
        <p14:creationId xmlns:p14="http://schemas.microsoft.com/office/powerpoint/2010/main" val="18148399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ppt_x</p:attrName>
                                        </p:attrNameLst>
                                      </p:cBhvr>
                                      <p:tavLst>
                                        <p:tav tm="0">
                                          <p:val>
                                            <p:strVal val="#ppt_x-#ppt_w/2"/>
                                          </p:val>
                                        </p:tav>
                                        <p:tav tm="100000">
                                          <p:val>
                                            <p:strVal val="#ppt_x"/>
                                          </p:val>
                                        </p:tav>
                                      </p:tavLst>
                                    </p:anim>
                                    <p:anim calcmode="lin" valueType="num">
                                      <p:cBhvr>
                                        <p:cTn id="14" dur="750" fill="hold"/>
                                        <p:tgtEl>
                                          <p:spTgt spid="7"/>
                                        </p:tgtEl>
                                        <p:attrNameLst>
                                          <p:attrName>ppt_y</p:attrName>
                                        </p:attrNameLst>
                                      </p:cBhvr>
                                      <p:tavLst>
                                        <p:tav tm="0">
                                          <p:val>
                                            <p:strVal val="#ppt_y"/>
                                          </p:val>
                                        </p:tav>
                                        <p:tav tm="100000">
                                          <p:val>
                                            <p:strVal val="#ppt_y"/>
                                          </p:val>
                                        </p:tav>
                                      </p:tavLst>
                                    </p:anim>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
                                        <p:tgtEl>
                                          <p:spTgt spid="10"/>
                                        </p:tgtEl>
                                      </p:cBhvr>
                                    </p:animEffect>
                                    <p:anim calcmode="lin" valueType="num">
                                      <p:cBhvr>
                                        <p:cTn id="44" dur="400" fill="hold"/>
                                        <p:tgtEl>
                                          <p:spTgt spid="10"/>
                                        </p:tgtEl>
                                        <p:attrNameLst>
                                          <p:attrName>ppt_x</p:attrName>
                                        </p:attrNameLst>
                                      </p:cBhvr>
                                      <p:tavLst>
                                        <p:tav tm="0">
                                          <p:val>
                                            <p:strVal val="#ppt_x"/>
                                          </p:val>
                                        </p:tav>
                                        <p:tav tm="100000">
                                          <p:val>
                                            <p:strVal val="#ppt_x"/>
                                          </p:val>
                                        </p:tav>
                                      </p:tavLst>
                                    </p:anim>
                                    <p:anim calcmode="lin" valueType="num">
                                      <p:cBhvr>
                                        <p:cTn id="45" dur="400" fill="hold"/>
                                        <p:tgtEl>
                                          <p:spTgt spid="10"/>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6" grpId="0"/>
      <p:bldP spid="7" grpId="0"/>
      <p:bldP spid="8"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diagonales cortadas 6">
            <a:extLst>
              <a:ext uri="{FF2B5EF4-FFF2-40B4-BE49-F238E27FC236}">
                <a16:creationId xmlns:a16="http://schemas.microsoft.com/office/drawing/2014/main" id="{3BC35007-B524-4455-9729-F3A6CE8BD0FD}"/>
              </a:ext>
            </a:extLst>
          </p:cNvPr>
          <p:cNvSpPr/>
          <p:nvPr/>
        </p:nvSpPr>
        <p:spPr>
          <a:xfrm>
            <a:off x="3129488" y="1622564"/>
            <a:ext cx="5933024" cy="2031325"/>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rgbClr val="FF0000"/>
                </a:solidFill>
                <a:effectLst>
                  <a:outerShdw blurRad="38100" dist="38100" dir="2700000" algn="tl">
                    <a:srgbClr val="000000">
                      <a:alpha val="43137"/>
                    </a:srgbClr>
                  </a:outerShdw>
                </a:effectLst>
                <a:latin typeface="Gabriola" panose="04040605051002020D02" pitchFamily="82" charset="0"/>
                <a:ea typeface="Ebrima" panose="02000000000000000000" pitchFamily="2" charset="0"/>
                <a:cs typeface="Ebrima" panose="02000000000000000000" pitchFamily="2" charset="0"/>
              </a:rPr>
              <a:t>LESSON 14</a:t>
            </a:r>
          </a:p>
        </p:txBody>
      </p:sp>
      <p:sp>
        <p:nvSpPr>
          <p:cNvPr id="2" name="Rectángulo 1">
            <a:extLst>
              <a:ext uri="{FF2B5EF4-FFF2-40B4-BE49-F238E27FC236}">
                <a16:creationId xmlns:a16="http://schemas.microsoft.com/office/drawing/2014/main" id="{16B4C4AB-E206-4846-A7F1-6AC5CA8BC08D}"/>
              </a:ext>
            </a:extLst>
          </p:cNvPr>
          <p:cNvSpPr/>
          <p:nvPr/>
        </p:nvSpPr>
        <p:spPr>
          <a:xfrm>
            <a:off x="3051950" y="1650689"/>
            <a:ext cx="6096000" cy="2031325"/>
          </a:xfrm>
          <a:prstGeom prst="rect">
            <a:avLst/>
          </a:prstGeom>
        </p:spPr>
        <p:txBody>
          <a:bodyPr>
            <a:spAutoFit/>
          </a:bodyPr>
          <a:lstStyle/>
          <a:p>
            <a:pPr algn="ctr" fontAlgn="base"/>
            <a:r>
              <a:rPr lang="en-US" dirty="0">
                <a:solidFill>
                  <a:schemeClr val="bg1"/>
                </a:solidFill>
                <a:latin typeface="Arial" panose="020B0604020202020204" pitchFamily="34" charset="0"/>
                <a:cs typeface="Arial" panose="020B0604020202020204" pitchFamily="34" charset="0"/>
              </a:rPr>
              <a:t>“In abandoning sin one cannot merely </a:t>
            </a:r>
            <a:r>
              <a:rPr lang="en-US" i="1" dirty="0">
                <a:solidFill>
                  <a:schemeClr val="bg1"/>
                </a:solidFill>
                <a:latin typeface="Arial" panose="020B0604020202020204" pitchFamily="34" charset="0"/>
                <a:cs typeface="Arial" panose="020B0604020202020204" pitchFamily="34" charset="0"/>
              </a:rPr>
              <a:t>wish</a:t>
            </a:r>
            <a:r>
              <a:rPr lang="en-US" dirty="0">
                <a:solidFill>
                  <a:schemeClr val="bg1"/>
                </a:solidFill>
                <a:latin typeface="Arial" panose="020B0604020202020204" pitchFamily="34" charset="0"/>
                <a:cs typeface="Arial" panose="020B0604020202020204" pitchFamily="34" charset="0"/>
              </a:rPr>
              <a:t> for better conditions. He must </a:t>
            </a:r>
            <a:r>
              <a:rPr lang="en-US" i="1" dirty="0">
                <a:solidFill>
                  <a:schemeClr val="bg1"/>
                </a:solidFill>
                <a:latin typeface="Arial" panose="020B0604020202020204" pitchFamily="34" charset="0"/>
                <a:cs typeface="Arial" panose="020B0604020202020204" pitchFamily="34" charset="0"/>
              </a:rPr>
              <a:t>make</a:t>
            </a:r>
            <a:r>
              <a:rPr lang="en-US" dirty="0">
                <a:solidFill>
                  <a:schemeClr val="bg1"/>
                </a:solidFill>
                <a:latin typeface="Arial" panose="020B0604020202020204" pitchFamily="34" charset="0"/>
                <a:cs typeface="Arial" panose="020B0604020202020204" pitchFamily="34" charset="0"/>
              </a:rPr>
              <a:t> them. …</a:t>
            </a:r>
          </a:p>
          <a:p>
            <a:pPr algn="ctr" fontAlgn="base"/>
            <a:r>
              <a:rPr lang="en-US" dirty="0">
                <a:solidFill>
                  <a:schemeClr val="bg1"/>
                </a:solidFill>
                <a:latin typeface="Arial" panose="020B0604020202020204" pitchFamily="34" charset="0"/>
                <a:cs typeface="Arial" panose="020B0604020202020204" pitchFamily="34" charset="0"/>
              </a:rPr>
              <a:t>“… The things which engaged him and caught his fancy and occupied his thoughts are gone, and better substitutions have not yet filled the void. This is Satan’s opportunity” (</a:t>
            </a:r>
            <a:r>
              <a:rPr lang="en-US" i="1" dirty="0">
                <a:solidFill>
                  <a:schemeClr val="bg1"/>
                </a:solidFill>
                <a:latin typeface="Arial" panose="020B0604020202020204" pitchFamily="34" charset="0"/>
                <a:cs typeface="Arial" panose="020B0604020202020204" pitchFamily="34" charset="0"/>
              </a:rPr>
              <a:t>The Miracle of Forgiveness</a:t>
            </a:r>
            <a:r>
              <a:rPr lang="en-US" dirty="0">
                <a:solidFill>
                  <a:schemeClr val="bg1"/>
                </a:solidFill>
                <a:latin typeface="Arial" panose="020B0604020202020204" pitchFamily="34" charset="0"/>
                <a:cs typeface="Arial" panose="020B0604020202020204" pitchFamily="34" charset="0"/>
              </a:rPr>
              <a:t> [1969], 171–72; emphasis added).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B95055C5-7A38-4A09-8A6C-A1938D2322A9}"/>
              </a:ext>
            </a:extLst>
          </p:cNvPr>
          <p:cNvSpPr/>
          <p:nvPr/>
        </p:nvSpPr>
        <p:spPr>
          <a:xfrm>
            <a:off x="1113182" y="968273"/>
            <a:ext cx="3877536" cy="461665"/>
          </a:xfrm>
          <a:prstGeom prst="rect">
            <a:avLst/>
          </a:prstGeom>
        </p:spPr>
        <p:txBody>
          <a:bodyPr wrap="none">
            <a:spAutoFit/>
          </a:bodyPr>
          <a:lstStyle/>
          <a:p>
            <a:r>
              <a:rPr lang="en-US" sz="2400" i="1" dirty="0">
                <a:solidFill>
                  <a:schemeClr val="accent1">
                    <a:lumMod val="50000"/>
                  </a:schemeClr>
                </a:solidFill>
                <a:effectLst>
                  <a:outerShdw blurRad="38100" dist="38100" dir="2700000" algn="tl">
                    <a:srgbClr val="000000">
                      <a:alpha val="43137"/>
                    </a:srgbClr>
                  </a:outerShdw>
                </a:effectLst>
                <a:latin typeface="McKayldsLat-Regular"/>
              </a:rPr>
              <a:t>President Spencer W. Kimball:</a:t>
            </a:r>
            <a:endParaRPr lang="en-US" sz="2400" i="1" dirty="0">
              <a:solidFill>
                <a:schemeClr val="accent1">
                  <a:lumMod val="50000"/>
                </a:schemeClr>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34CA150F-4020-4C17-BC64-C1DC6D1D1F0D}"/>
              </a:ext>
            </a:extLst>
          </p:cNvPr>
          <p:cNvSpPr/>
          <p:nvPr/>
        </p:nvSpPr>
        <p:spPr>
          <a:xfrm>
            <a:off x="993912" y="3902765"/>
            <a:ext cx="954156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parable that can help us know how to continue to repel evil influences after we have removed them from our lives?</a:t>
            </a:r>
          </a:p>
        </p:txBody>
      </p:sp>
      <p:sp>
        <p:nvSpPr>
          <p:cNvPr id="6" name="Rectángulo 5">
            <a:extLst>
              <a:ext uri="{FF2B5EF4-FFF2-40B4-BE49-F238E27FC236}">
                <a16:creationId xmlns:a16="http://schemas.microsoft.com/office/drawing/2014/main" id="{3BA6AB1E-84B1-4CF8-8151-4399DDB853DF}"/>
              </a:ext>
            </a:extLst>
          </p:cNvPr>
          <p:cNvSpPr/>
          <p:nvPr/>
        </p:nvSpPr>
        <p:spPr>
          <a:xfrm>
            <a:off x="993911" y="4560980"/>
            <a:ext cx="9766853" cy="646331"/>
          </a:xfrm>
          <a:prstGeom prst="rect">
            <a:avLst/>
          </a:prstGeom>
        </p:spPr>
        <p:txBody>
          <a:bodyPr wrap="square">
            <a:spAutoFit/>
          </a:bodyPr>
          <a:lstStyle/>
          <a:p>
            <a:pPr algn="just"/>
            <a:r>
              <a:rPr lang="en-US" i="1" dirty="0">
                <a:solidFill>
                  <a:srgbClr val="FF0000"/>
                </a:solidFill>
                <a:effectLst>
                  <a:outerShdw blurRad="38100" dist="38100" dir="2700000" algn="tl">
                    <a:srgbClr val="000000">
                      <a:alpha val="43137"/>
                    </a:srgbClr>
                  </a:outerShdw>
                </a:effectLst>
                <a:latin typeface="Georgia" panose="02040502050405020303" pitchFamily="18" charset="0"/>
              </a:rPr>
              <a:t>We can repel evil influences after removing them from our lives by replacing them with righteousness.</a:t>
            </a:r>
          </a:p>
        </p:txBody>
      </p:sp>
    </p:spTree>
    <p:extLst>
      <p:ext uri="{BB962C8B-B14F-4D97-AF65-F5344CB8AC3E}">
        <p14:creationId xmlns:p14="http://schemas.microsoft.com/office/powerpoint/2010/main" val="3395205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9"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476</Words>
  <Application>Microsoft Office PowerPoint</Application>
  <PresentationFormat>Panorámica</PresentationFormat>
  <Paragraphs>55</Paragraphs>
  <Slides>11</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Arial</vt:lpstr>
      <vt:lpstr>Calibri</vt:lpstr>
      <vt:lpstr>Century Gothic</vt:lpstr>
      <vt:lpstr>Gabriola</vt:lpstr>
      <vt:lpstr>Georgia</vt:lpstr>
      <vt:lpstr>McKayldsLat-Regular</vt:lpstr>
      <vt:lpstr>MV Boli</vt:lpstr>
      <vt:lpstr>Rockwell</vt:lpstr>
      <vt:lpstr>Tahoma</vt:lpstr>
      <vt:lpstr>Verdana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5488</cp:revision>
  <dcterms:created xsi:type="dcterms:W3CDTF">2018-08-29T04:26:39Z</dcterms:created>
  <dcterms:modified xsi:type="dcterms:W3CDTF">2019-06-24T22:08:23Z</dcterms:modified>
</cp:coreProperties>
</file>