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69" r:id="rId3"/>
    <p:sldId id="470" r:id="rId4"/>
    <p:sldId id="471" r:id="rId5"/>
    <p:sldId id="472" r:id="rId6"/>
    <p:sldId id="473" r:id="rId7"/>
    <p:sldId id="474" r:id="rId8"/>
    <p:sldId id="475" r:id="rId9"/>
    <p:sldId id="476" r:id="rId10"/>
    <p:sldId id="477" r:id="rId11"/>
    <p:sldId id="478" r:id="rId12"/>
    <p:sldId id="47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587272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1000" b="-6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video" Target="https://www.youtube.com/embed/e-3TEnEzXHk?feature=oembe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08869"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1">
                    <a:lumMod val="75000"/>
                  </a:schemeClr>
                </a:solidFill>
                <a:effectLst>
                  <a:outerShdw blurRad="38100" dist="38100" dir="2700000" algn="tl">
                    <a:srgbClr val="000000">
                      <a:alpha val="43137"/>
                    </a:srgbClr>
                  </a:outerShdw>
                </a:effectLst>
                <a:latin typeface="+mj-lt"/>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65BC6B86-2E18-49D2-B920-64770ED28788}"/>
              </a:ext>
            </a:extLst>
          </p:cNvPr>
          <p:cNvSpPr/>
          <p:nvPr/>
        </p:nvSpPr>
        <p:spPr>
          <a:xfrm>
            <a:off x="1138830" y="968273"/>
            <a:ext cx="196720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10:9-42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4845079-0D00-4F30-9959-8D672FE1C421}"/>
              </a:ext>
            </a:extLst>
          </p:cNvPr>
          <p:cNvSpPr/>
          <p:nvPr/>
        </p:nvSpPr>
        <p:spPr>
          <a:xfrm>
            <a:off x="2206487" y="2274838"/>
            <a:ext cx="7779026" cy="2308324"/>
          </a:xfrm>
          <a:prstGeom prst="rect">
            <a:avLst/>
          </a:prstGeom>
        </p:spPr>
        <p:txBody>
          <a:bodyPr wrap="square">
            <a:spAutoFit/>
          </a:bodyPr>
          <a:lstStyle/>
          <a:p>
            <a:pPr algn="ctr"/>
            <a:r>
              <a:rPr lang="en-US" sz="4800" dirty="0">
                <a:solidFill>
                  <a:srgbClr val="212225"/>
                </a:solidFill>
                <a:latin typeface="Gabriola" panose="04040605051002020D02" pitchFamily="82" charset="0"/>
              </a:rPr>
              <a:t>“Jesus instructs the Twelve Apostles before they go forth to preach and minister”</a:t>
            </a:r>
            <a:endParaRPr lang="en-US" sz="4800" dirty="0">
              <a:latin typeface="Gabriola" panose="04040605051002020D02" pitchFamily="82" charset="0"/>
            </a:endParaRPr>
          </a:p>
        </p:txBody>
      </p:sp>
    </p:spTree>
    <p:extLst>
      <p:ext uri="{BB962C8B-B14F-4D97-AF65-F5344CB8AC3E}">
        <p14:creationId xmlns:p14="http://schemas.microsoft.com/office/powerpoint/2010/main" val="325323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19B233B-30AD-4F7A-B93D-806565E48016}"/>
              </a:ext>
            </a:extLst>
          </p:cNvPr>
          <p:cNvSpPr/>
          <p:nvPr/>
        </p:nvSpPr>
        <p:spPr>
          <a:xfrm>
            <a:off x="1007165" y="4596059"/>
            <a:ext cx="9422296"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challenges did Jesus say His Apostles would face as they went forth to preach the gospel?</a:t>
            </a:r>
          </a:p>
        </p:txBody>
      </p:sp>
      <p:sp>
        <p:nvSpPr>
          <p:cNvPr id="11" name="Rectángulo 10">
            <a:extLst>
              <a:ext uri="{FF2B5EF4-FFF2-40B4-BE49-F238E27FC236}">
                <a16:creationId xmlns:a16="http://schemas.microsoft.com/office/drawing/2014/main" id="{7C3886E4-BEA0-49CF-B4CE-135F530A06F6}"/>
              </a:ext>
            </a:extLst>
          </p:cNvPr>
          <p:cNvSpPr/>
          <p:nvPr/>
        </p:nvSpPr>
        <p:spPr>
          <a:xfrm>
            <a:off x="934274" y="1761750"/>
            <a:ext cx="2159566" cy="7490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6459611-AA02-4999-AC05-F7B5A31D5371}"/>
              </a:ext>
            </a:extLst>
          </p:cNvPr>
          <p:cNvSpPr/>
          <p:nvPr/>
        </p:nvSpPr>
        <p:spPr>
          <a:xfrm>
            <a:off x="934278" y="2087216"/>
            <a:ext cx="9495179" cy="25088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B7448C10-CD5B-43AD-8214-F7E42D010283}"/>
              </a:ext>
            </a:extLst>
          </p:cNvPr>
          <p:cNvSpPr/>
          <p:nvPr/>
        </p:nvSpPr>
        <p:spPr>
          <a:xfrm>
            <a:off x="1007165" y="1152939"/>
            <a:ext cx="92765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confident were you in knowing what you should say in that situation? Why?</a:t>
            </a:r>
          </a:p>
        </p:txBody>
      </p:sp>
      <p:sp>
        <p:nvSpPr>
          <p:cNvPr id="4" name="Rectángulo 3">
            <a:extLst>
              <a:ext uri="{FF2B5EF4-FFF2-40B4-BE49-F238E27FC236}">
                <a16:creationId xmlns:a16="http://schemas.microsoft.com/office/drawing/2014/main" id="{1B178DB8-ECFC-4FF5-8263-5DB4747120A3}"/>
              </a:ext>
            </a:extLst>
          </p:cNvPr>
          <p:cNvSpPr/>
          <p:nvPr/>
        </p:nvSpPr>
        <p:spPr>
          <a:xfrm>
            <a:off x="1007165" y="1760090"/>
            <a:ext cx="2159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10:16-20.</a:t>
            </a:r>
          </a:p>
        </p:txBody>
      </p:sp>
      <p:sp>
        <p:nvSpPr>
          <p:cNvPr id="6" name="Rectángulo 5">
            <a:extLst>
              <a:ext uri="{FF2B5EF4-FFF2-40B4-BE49-F238E27FC236}">
                <a16:creationId xmlns:a16="http://schemas.microsoft.com/office/drawing/2014/main" id="{3AD74666-4AA6-4B74-9218-29FFF93D17E7}"/>
              </a:ext>
            </a:extLst>
          </p:cNvPr>
          <p:cNvSpPr/>
          <p:nvPr/>
        </p:nvSpPr>
        <p:spPr>
          <a:xfrm>
            <a:off x="1007164" y="2087216"/>
            <a:ext cx="9422295"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 Behold, I send you forth as sheep in the midst of wolves: be ye therefore wise as serpents, and harmless as doves.</a:t>
            </a:r>
          </a:p>
          <a:p>
            <a:pPr algn="just" fontAlgn="base"/>
            <a:r>
              <a:rPr lang="en-US" sz="1700" b="1" dirty="0">
                <a:solidFill>
                  <a:schemeClr val="bg1"/>
                </a:solidFill>
                <a:latin typeface="Arial" panose="020B0604020202020204" pitchFamily="34" charset="0"/>
                <a:cs typeface="Arial" panose="020B0604020202020204" pitchFamily="34" charset="0"/>
              </a:rPr>
              <a:t>17 </a:t>
            </a:r>
            <a:r>
              <a:rPr lang="en-US" sz="1700" dirty="0">
                <a:solidFill>
                  <a:schemeClr val="bg1"/>
                </a:solidFill>
                <a:latin typeface="Arial" panose="020B0604020202020204" pitchFamily="34" charset="0"/>
                <a:cs typeface="Arial" panose="020B0604020202020204" pitchFamily="34" charset="0"/>
              </a:rPr>
              <a:t>But beware of men: for they will deliver you up to the councils, and they will scourge you in their synagogues;</a:t>
            </a:r>
          </a:p>
          <a:p>
            <a:pPr algn="just" fontAlgn="base"/>
            <a:r>
              <a:rPr lang="en-US" sz="1700" b="1" dirty="0">
                <a:solidFill>
                  <a:schemeClr val="bg1"/>
                </a:solidFill>
                <a:latin typeface="Arial" panose="020B0604020202020204" pitchFamily="34" charset="0"/>
                <a:cs typeface="Arial" panose="020B0604020202020204" pitchFamily="34" charset="0"/>
              </a:rPr>
              <a:t>18 </a:t>
            </a:r>
            <a:r>
              <a:rPr lang="en-US" sz="1700" dirty="0">
                <a:solidFill>
                  <a:schemeClr val="bg1"/>
                </a:solidFill>
                <a:latin typeface="Arial" panose="020B0604020202020204" pitchFamily="34" charset="0"/>
                <a:cs typeface="Arial" panose="020B0604020202020204" pitchFamily="34" charset="0"/>
              </a:rPr>
              <a:t>And ye shall be brought before governors and kings for my sake, for a testimony against them and the Gentiles.</a:t>
            </a:r>
          </a:p>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But when they deliver you up, take no thought how or what ye shall speak: for it shall be given you in that same hour what ye shall speak.</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For it is not ye that speak, but the Spirit of your Father which speaketh in you.</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1A3225D-8E4D-42CD-AB9D-2B17FB09B795}"/>
              </a:ext>
            </a:extLst>
          </p:cNvPr>
          <p:cNvSpPr/>
          <p:nvPr/>
        </p:nvSpPr>
        <p:spPr>
          <a:xfrm>
            <a:off x="1007164" y="5202634"/>
            <a:ext cx="838862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were the Apostles to know what to say in these challenging situations?</a:t>
            </a:r>
          </a:p>
        </p:txBody>
      </p:sp>
      <p:sp>
        <p:nvSpPr>
          <p:cNvPr id="8" name="Rectángulo 7">
            <a:extLst>
              <a:ext uri="{FF2B5EF4-FFF2-40B4-BE49-F238E27FC236}">
                <a16:creationId xmlns:a16="http://schemas.microsoft.com/office/drawing/2014/main" id="{A3E3DBFF-2197-474E-8E41-B7DDCF94458F}"/>
              </a:ext>
            </a:extLst>
          </p:cNvPr>
          <p:cNvSpPr/>
          <p:nvPr/>
        </p:nvSpPr>
        <p:spPr>
          <a:xfrm>
            <a:off x="1007162" y="5521095"/>
            <a:ext cx="9422295"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principle can we learn from these verses about speaking to others when we are in the service of the Lord? </a:t>
            </a:r>
          </a:p>
        </p:txBody>
      </p:sp>
      <p:sp>
        <p:nvSpPr>
          <p:cNvPr id="9" name="Rectángulo 8">
            <a:extLst>
              <a:ext uri="{FF2B5EF4-FFF2-40B4-BE49-F238E27FC236}">
                <a16:creationId xmlns:a16="http://schemas.microsoft.com/office/drawing/2014/main" id="{1B96CA6B-64C9-4FD1-B6CD-7C2CA1C13897}"/>
              </a:ext>
            </a:extLst>
          </p:cNvPr>
          <p:cNvSpPr/>
          <p:nvPr/>
        </p:nvSpPr>
        <p:spPr>
          <a:xfrm>
            <a:off x="2216426" y="6097783"/>
            <a:ext cx="7759147" cy="584775"/>
          </a:xfrm>
          <a:prstGeom prst="rect">
            <a:avLst/>
          </a:prstGeom>
        </p:spPr>
        <p:txBody>
          <a:bodyPr wrap="square">
            <a:spAutoFit/>
          </a:bodyPr>
          <a:lstStyle/>
          <a:p>
            <a:pPr algn="ctr"/>
            <a:r>
              <a:rPr lang="en-US" sz="1600" b="1" dirty="0">
                <a:solidFill>
                  <a:schemeClr val="accent1">
                    <a:lumMod val="75000"/>
                  </a:schemeClr>
                </a:solidFill>
                <a:latin typeface="Arial" panose="020B0604020202020204" pitchFamily="34" charset="0"/>
                <a:cs typeface="Arial" panose="020B0604020202020204" pitchFamily="34" charset="0"/>
              </a:rPr>
              <a:t>When we are in the service of the Lord, He will inspire us with what to say when needed.</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6507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0" grpId="0" animBg="1"/>
      <p:bldP spid="4"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pic>
        <p:nvPicPr>
          <p:cNvPr id="2" name="Elementos multimedia en línea 1" title="Jesus Calls Twelve Apostles to Preach and Bless Others">
            <a:hlinkClick r:id="" action="ppaction://media"/>
            <a:extLst>
              <a:ext uri="{FF2B5EF4-FFF2-40B4-BE49-F238E27FC236}">
                <a16:creationId xmlns:a16="http://schemas.microsoft.com/office/drawing/2014/main" id="{DA454A72-284D-4E66-9E9F-585744E16426}"/>
              </a:ext>
            </a:extLst>
          </p:cNvPr>
          <p:cNvPicPr>
            <a:picLocks noRot="1" noChangeAspect="1"/>
          </p:cNvPicPr>
          <p:nvPr>
            <a:videoFile r:link="rId1"/>
          </p:nvPr>
        </p:nvPicPr>
        <p:blipFill>
          <a:blip r:embed="rId4"/>
          <a:stretch>
            <a:fillRect/>
          </a:stretch>
        </p:blipFill>
        <p:spPr>
          <a:xfrm>
            <a:off x="1872975" y="1290431"/>
            <a:ext cx="8119164" cy="4567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6811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5" name="Rectángulo 4">
            <a:extLst>
              <a:ext uri="{FF2B5EF4-FFF2-40B4-BE49-F238E27FC236}">
                <a16:creationId xmlns:a16="http://schemas.microsoft.com/office/drawing/2014/main" id="{C55F5F75-0CAD-4A85-ABB8-61692579CEE4}"/>
              </a:ext>
            </a:extLst>
          </p:cNvPr>
          <p:cNvSpPr/>
          <p:nvPr/>
        </p:nvSpPr>
        <p:spPr>
          <a:xfrm>
            <a:off x="4027461" y="3013501"/>
            <a:ext cx="4252767" cy="923330"/>
          </a:xfrm>
          <a:prstGeom prst="rect">
            <a:avLst/>
          </a:prstGeom>
        </p:spPr>
        <p:txBody>
          <a:bodyPr wrap="none">
            <a:spAutoFit/>
          </a:bodyPr>
          <a:lstStyle/>
          <a:p>
            <a:pPr fontAlgn="base"/>
            <a:r>
              <a:rPr lang="en-US" sz="5400" b="1" dirty="0">
                <a:solidFill>
                  <a:schemeClr val="accent4">
                    <a:lumMod val="50000"/>
                  </a:schemeClr>
                </a:solidFill>
                <a:latin typeface="ZoramldsLat-Bold"/>
              </a:rPr>
              <a:t>Matthew 8-10</a:t>
            </a:r>
            <a:endParaRPr lang="en-US" sz="5400" b="1" i="0" dirty="0">
              <a:solidFill>
                <a:schemeClr val="accent4">
                  <a:lumMod val="50000"/>
                </a:schemeClr>
              </a:solidFill>
              <a:effectLst/>
              <a:latin typeface="ZoramldsLat-Bold"/>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F71480A9-E285-4F5D-81D6-A55BBC9C6BAE}"/>
              </a:ext>
            </a:extLst>
          </p:cNvPr>
          <p:cNvSpPr/>
          <p:nvPr/>
        </p:nvSpPr>
        <p:spPr>
          <a:xfrm>
            <a:off x="1113182" y="968273"/>
            <a:ext cx="1901931" cy="369332"/>
          </a:xfrm>
          <a:prstGeom prst="rect">
            <a:avLst/>
          </a:prstGeom>
        </p:spPr>
        <p:txBody>
          <a:bodyPr wrap="none">
            <a:spAutoFit/>
          </a:bodyPr>
          <a:lstStyle/>
          <a:p>
            <a:pPr fontAlgn="base"/>
            <a:r>
              <a:rPr lang="en-US" b="1" dirty="0">
                <a:solidFill>
                  <a:srgbClr val="177C9C"/>
                </a:solidFill>
                <a:latin typeface="ZoramldsLat-Bold"/>
              </a:rPr>
              <a:t>Matthew 8:1-9:34</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2173CD31-AF9E-4D69-8605-6C42C516B8CD}"/>
              </a:ext>
            </a:extLst>
          </p:cNvPr>
          <p:cNvSpPr/>
          <p:nvPr/>
        </p:nvSpPr>
        <p:spPr>
          <a:xfrm>
            <a:off x="2260655" y="3075057"/>
            <a:ext cx="7670690" cy="707886"/>
          </a:xfrm>
          <a:prstGeom prst="rect">
            <a:avLst/>
          </a:prstGeom>
        </p:spPr>
        <p:txBody>
          <a:bodyPr wrap="none">
            <a:spAutoFit/>
          </a:bodyPr>
          <a:lstStyle/>
          <a:p>
            <a:r>
              <a:rPr lang="en-US" sz="4000" dirty="0">
                <a:solidFill>
                  <a:schemeClr val="accent1">
                    <a:lumMod val="75000"/>
                  </a:schemeClr>
                </a:solidFill>
                <a:latin typeface="Arial" panose="020B0604020202020204" pitchFamily="34" charset="0"/>
                <a:cs typeface="Arial" panose="020B0604020202020204" pitchFamily="34" charset="0"/>
              </a:rPr>
              <a:t>“Jesus performs many miracles”"</a:t>
            </a:r>
          </a:p>
        </p:txBody>
      </p:sp>
    </p:spTree>
    <p:extLst>
      <p:ext uri="{BB962C8B-B14F-4D97-AF65-F5344CB8AC3E}">
        <p14:creationId xmlns:p14="http://schemas.microsoft.com/office/powerpoint/2010/main" val="199899073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AF9FE34-9420-47F8-9405-D956D3D4A573}"/>
              </a:ext>
            </a:extLst>
          </p:cNvPr>
          <p:cNvSpPr/>
          <p:nvPr/>
        </p:nvSpPr>
        <p:spPr>
          <a:xfrm>
            <a:off x="1209129" y="4415135"/>
            <a:ext cx="94058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 Savior heal us or strengthen our weaknesses if He is not walking among us today?</a:t>
            </a:r>
          </a:p>
        </p:txBody>
      </p:sp>
      <p:sp>
        <p:nvSpPr>
          <p:cNvPr id="10" name="Rectángulo 9">
            <a:extLst>
              <a:ext uri="{FF2B5EF4-FFF2-40B4-BE49-F238E27FC236}">
                <a16:creationId xmlns:a16="http://schemas.microsoft.com/office/drawing/2014/main" id="{AA4EC8C8-B2B6-40C0-A61B-C6F407C3F446}"/>
              </a:ext>
            </a:extLst>
          </p:cNvPr>
          <p:cNvSpPr/>
          <p:nvPr/>
        </p:nvSpPr>
        <p:spPr>
          <a:xfrm>
            <a:off x="1209128" y="1693830"/>
            <a:ext cx="1896438" cy="7490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0DF257B3-CED9-4263-B5CE-4F9636821EBD}"/>
              </a:ext>
            </a:extLst>
          </p:cNvPr>
          <p:cNvSpPr/>
          <p:nvPr/>
        </p:nvSpPr>
        <p:spPr>
          <a:xfrm>
            <a:off x="1209129" y="2058986"/>
            <a:ext cx="9476629" cy="11780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57F80257-3FB3-4352-BBA6-19179375EAA8}"/>
              </a:ext>
            </a:extLst>
          </p:cNvPr>
          <p:cNvSpPr/>
          <p:nvPr/>
        </p:nvSpPr>
        <p:spPr>
          <a:xfrm>
            <a:off x="1138361" y="1152939"/>
            <a:ext cx="5763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would you bring to Him to be healed? Why?</a:t>
            </a:r>
          </a:p>
        </p:txBody>
      </p:sp>
      <p:sp>
        <p:nvSpPr>
          <p:cNvPr id="4" name="Rectángulo 3">
            <a:extLst>
              <a:ext uri="{FF2B5EF4-FFF2-40B4-BE49-F238E27FC236}">
                <a16:creationId xmlns:a16="http://schemas.microsoft.com/office/drawing/2014/main" id="{256A692A-900B-4E2A-9AC4-EF05F4B5EFB8}"/>
              </a:ext>
            </a:extLst>
          </p:cNvPr>
          <p:cNvSpPr/>
          <p:nvPr/>
        </p:nvSpPr>
        <p:spPr>
          <a:xfrm>
            <a:off x="1138361" y="1693830"/>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8:16-17</a:t>
            </a:r>
          </a:p>
        </p:txBody>
      </p:sp>
      <p:sp>
        <p:nvSpPr>
          <p:cNvPr id="5" name="Rectángulo 4">
            <a:extLst>
              <a:ext uri="{FF2B5EF4-FFF2-40B4-BE49-F238E27FC236}">
                <a16:creationId xmlns:a16="http://schemas.microsoft.com/office/drawing/2014/main" id="{B6BDC537-CCA6-41F4-8D73-42329B74C565}"/>
              </a:ext>
            </a:extLst>
          </p:cNvPr>
          <p:cNvSpPr/>
          <p:nvPr/>
        </p:nvSpPr>
        <p:spPr>
          <a:xfrm>
            <a:off x="1209130" y="3382042"/>
            <a:ext cx="94058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about Jesus Christ can we learn from the accounts of these miracles?</a:t>
            </a:r>
          </a:p>
        </p:txBody>
      </p:sp>
      <p:sp>
        <p:nvSpPr>
          <p:cNvPr id="6" name="Rectángulo 5">
            <a:extLst>
              <a:ext uri="{FF2B5EF4-FFF2-40B4-BE49-F238E27FC236}">
                <a16:creationId xmlns:a16="http://schemas.microsoft.com/office/drawing/2014/main" id="{7872629F-9B69-4486-9455-193AEA3E745D}"/>
              </a:ext>
            </a:extLst>
          </p:cNvPr>
          <p:cNvSpPr/>
          <p:nvPr/>
        </p:nvSpPr>
        <p:spPr>
          <a:xfrm>
            <a:off x="1209130" y="2036658"/>
            <a:ext cx="940585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When the even was come, they brought unto him many that were possessed with devils: and he cast out the spirits with his word, and healed all that were sick:</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That it might be fulfilled which was spoken by Esaias the prophet, saying, Himself took our infirmities, and bare our sicknesses.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930E203-9A40-429F-8CC1-A8990724F2CB}"/>
              </a:ext>
            </a:extLst>
          </p:cNvPr>
          <p:cNvSpPr/>
          <p:nvPr/>
        </p:nvSpPr>
        <p:spPr>
          <a:xfrm>
            <a:off x="3427725" y="3936040"/>
            <a:ext cx="5429692" cy="369332"/>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can heal us of our infirmities and sicknesses.</a:t>
            </a:r>
          </a:p>
        </p:txBody>
      </p:sp>
    </p:spTree>
    <p:extLst>
      <p:ext uri="{BB962C8B-B14F-4D97-AF65-F5344CB8AC3E}">
        <p14:creationId xmlns:p14="http://schemas.microsoft.com/office/powerpoint/2010/main" val="184498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Scale>
                                      <p:cBhvr>
                                        <p:cTn id="4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gtEl>
                                        <p:attrNameLst>
                                          <p:attrName>ppt_x</p:attrName>
                                          <p:attrName>ppt_y</p:attrName>
                                        </p:attrNameLst>
                                      </p:cBhvr>
                                    </p:animMotion>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9" grpId="0" animBg="1"/>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6B462874-F9C0-4495-87CB-D644024BF1E7}"/>
              </a:ext>
            </a:extLst>
          </p:cNvPr>
          <p:cNvSpPr/>
          <p:nvPr/>
        </p:nvSpPr>
        <p:spPr>
          <a:xfrm>
            <a:off x="2015748" y="2967335"/>
            <a:ext cx="8160504" cy="923330"/>
          </a:xfrm>
          <a:prstGeom prst="rect">
            <a:avLst/>
          </a:prstGeom>
        </p:spPr>
        <p:txBody>
          <a:bodyPr wrap="none">
            <a:spAutoFit/>
          </a:bodyPr>
          <a:lstStyle/>
          <a:p>
            <a:r>
              <a:rPr lang="en-US" sz="5400" dirty="0">
                <a:solidFill>
                  <a:schemeClr val="bg2">
                    <a:lumMod val="50000"/>
                  </a:schemeClr>
                </a:solidFill>
                <a:latin typeface="ZoramldsLat-Regular"/>
              </a:rPr>
              <a:t>“Jesus calls twelve Apostles”</a:t>
            </a:r>
            <a:endParaRPr lang="en-US" sz="5400" dirty="0">
              <a:solidFill>
                <a:schemeClr val="bg2">
                  <a:lumMod val="50000"/>
                </a:schemeClr>
              </a:solidFill>
            </a:endParaRPr>
          </a:p>
        </p:txBody>
      </p:sp>
      <p:sp>
        <p:nvSpPr>
          <p:cNvPr id="4" name="Rectángulo 3">
            <a:extLst>
              <a:ext uri="{FF2B5EF4-FFF2-40B4-BE49-F238E27FC236}">
                <a16:creationId xmlns:a16="http://schemas.microsoft.com/office/drawing/2014/main" id="{96FC3680-DA6E-439C-A467-3FA1548EEE3A}"/>
              </a:ext>
            </a:extLst>
          </p:cNvPr>
          <p:cNvSpPr/>
          <p:nvPr/>
        </p:nvSpPr>
        <p:spPr>
          <a:xfrm>
            <a:off x="983830" y="968273"/>
            <a:ext cx="217239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9:35-10:8</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7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DDB209A-0250-4DF3-8E25-60D5A218C9CA}"/>
              </a:ext>
            </a:extLst>
          </p:cNvPr>
          <p:cNvSpPr/>
          <p:nvPr/>
        </p:nvSpPr>
        <p:spPr>
          <a:xfrm>
            <a:off x="6215706" y="-1328018"/>
            <a:ext cx="45320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Jesus do during His ministry?</a:t>
            </a:r>
          </a:p>
        </p:txBody>
      </p:sp>
      <p:sp>
        <p:nvSpPr>
          <p:cNvPr id="14" name="Rectángulo 13">
            <a:extLst>
              <a:ext uri="{FF2B5EF4-FFF2-40B4-BE49-F238E27FC236}">
                <a16:creationId xmlns:a16="http://schemas.microsoft.com/office/drawing/2014/main" id="{F879642A-F763-40BC-A623-98305D023240}"/>
              </a:ext>
            </a:extLst>
          </p:cNvPr>
          <p:cNvSpPr/>
          <p:nvPr/>
        </p:nvSpPr>
        <p:spPr>
          <a:xfrm>
            <a:off x="797167" y="3120454"/>
            <a:ext cx="1967205" cy="7490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17737C4D-5EA8-4BA2-AC23-12C2517C62C2}"/>
              </a:ext>
            </a:extLst>
          </p:cNvPr>
          <p:cNvSpPr/>
          <p:nvPr/>
        </p:nvSpPr>
        <p:spPr>
          <a:xfrm>
            <a:off x="797168" y="1432598"/>
            <a:ext cx="1697903" cy="7490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13EE46DF-50C8-4E37-9CEA-E711ECFEF8E2}"/>
              </a:ext>
            </a:extLst>
          </p:cNvPr>
          <p:cNvSpPr/>
          <p:nvPr/>
        </p:nvSpPr>
        <p:spPr>
          <a:xfrm>
            <a:off x="797169" y="3459459"/>
            <a:ext cx="10069614" cy="11828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1529E377-A9E8-446A-80D6-CD3493364A41}"/>
              </a:ext>
            </a:extLst>
          </p:cNvPr>
          <p:cNvSpPr/>
          <p:nvPr/>
        </p:nvSpPr>
        <p:spPr>
          <a:xfrm>
            <a:off x="797169" y="1768795"/>
            <a:ext cx="10069614" cy="6080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20C803F6-F4E1-480E-A08C-FBD2D172D170}"/>
              </a:ext>
            </a:extLst>
          </p:cNvPr>
          <p:cNvSpPr/>
          <p:nvPr/>
        </p:nvSpPr>
        <p:spPr>
          <a:xfrm>
            <a:off x="797170" y="829773"/>
            <a:ext cx="88814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makes these individuals unique among all the people on the earth today?</a:t>
            </a:r>
          </a:p>
        </p:txBody>
      </p:sp>
      <p:sp>
        <p:nvSpPr>
          <p:cNvPr id="5" name="Rectángulo 4">
            <a:extLst>
              <a:ext uri="{FF2B5EF4-FFF2-40B4-BE49-F238E27FC236}">
                <a16:creationId xmlns:a16="http://schemas.microsoft.com/office/drawing/2014/main" id="{9570B620-53DC-4587-9B21-CB0C561CB151}"/>
              </a:ext>
            </a:extLst>
          </p:cNvPr>
          <p:cNvSpPr/>
          <p:nvPr/>
        </p:nvSpPr>
        <p:spPr>
          <a:xfrm>
            <a:off x="797170" y="1437784"/>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9:35 </a:t>
            </a:r>
          </a:p>
        </p:txBody>
      </p:sp>
      <p:sp>
        <p:nvSpPr>
          <p:cNvPr id="6" name="Rectángulo 5">
            <a:extLst>
              <a:ext uri="{FF2B5EF4-FFF2-40B4-BE49-F238E27FC236}">
                <a16:creationId xmlns:a16="http://schemas.microsoft.com/office/drawing/2014/main" id="{7C915F4C-798D-43E5-9ABD-55129D842F38}"/>
              </a:ext>
            </a:extLst>
          </p:cNvPr>
          <p:cNvSpPr/>
          <p:nvPr/>
        </p:nvSpPr>
        <p:spPr>
          <a:xfrm>
            <a:off x="797170" y="1722629"/>
            <a:ext cx="995054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Jesus went about all the cities and villages, teaching in their synagogues, and preaching the gospel of the kingdom, and healing every sickness and every disease among the people.</a:t>
            </a:r>
          </a:p>
        </p:txBody>
      </p:sp>
      <p:sp>
        <p:nvSpPr>
          <p:cNvPr id="8" name="Rectángulo 7">
            <a:extLst>
              <a:ext uri="{FF2B5EF4-FFF2-40B4-BE49-F238E27FC236}">
                <a16:creationId xmlns:a16="http://schemas.microsoft.com/office/drawing/2014/main" id="{FFE9BD55-7964-48E2-A5B9-BE491D8593BD}"/>
              </a:ext>
            </a:extLst>
          </p:cNvPr>
          <p:cNvSpPr/>
          <p:nvPr/>
        </p:nvSpPr>
        <p:spPr>
          <a:xfrm>
            <a:off x="797170" y="3123316"/>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9:36-38</a:t>
            </a:r>
          </a:p>
        </p:txBody>
      </p:sp>
      <p:sp>
        <p:nvSpPr>
          <p:cNvPr id="9" name="Rectángulo 8">
            <a:extLst>
              <a:ext uri="{FF2B5EF4-FFF2-40B4-BE49-F238E27FC236}">
                <a16:creationId xmlns:a16="http://schemas.microsoft.com/office/drawing/2014/main" id="{9EBB54B6-59B0-4F42-B594-820483A76EDA}"/>
              </a:ext>
            </a:extLst>
          </p:cNvPr>
          <p:cNvSpPr/>
          <p:nvPr/>
        </p:nvSpPr>
        <p:spPr>
          <a:xfrm>
            <a:off x="797170" y="3441964"/>
            <a:ext cx="995054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 But when he saw the multitudes, he was moved with compassion on them, because they fainted, and were scattered abroad, as sheep having no shepherd.</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Then saith he unto his disciples, The harvest truly is plenteous, but the labourers are few;</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Pray ye therefore the Lord of the harvest, that he will send forth labourers into his harvest.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0860606F-E681-4607-ADAE-84A3D0078FCA}"/>
              </a:ext>
            </a:extLst>
          </p:cNvPr>
          <p:cNvSpPr/>
          <p:nvPr/>
        </p:nvSpPr>
        <p:spPr>
          <a:xfrm>
            <a:off x="797169" y="4737954"/>
            <a:ext cx="97676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Jesus say He needed to help Him take care of those who followed Him?</a:t>
            </a:r>
          </a:p>
        </p:txBody>
      </p:sp>
    </p:spTree>
    <p:extLst>
      <p:ext uri="{BB962C8B-B14F-4D97-AF65-F5344CB8AC3E}">
        <p14:creationId xmlns:p14="http://schemas.microsoft.com/office/powerpoint/2010/main" val="2934851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25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25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25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path" presetSubtype="0" accel="50000" decel="50000" fill="hold" grpId="0" nodeType="clickEffect">
                                  <p:stCondLst>
                                    <p:cond delay="0"/>
                                  </p:stCondLst>
                                  <p:childTnLst>
                                    <p:animMotion origin="layout" path="M -2.91667E-6 0.02199 C -0.00846 0.00301 -0.0375 -0.01597 -0.04817 -0.01597 C -0.11276 -0.01597 -0.17955 0.27616 -0.17955 0.56852 C -0.17955 0.4213 -0.21302 0.27616 -0.24414 0.27616 C -0.2776 0.27616 -0.30885 0.42338 -0.30885 0.56852 C -0.30885 0.49584 -0.32539 0.4213 -0.34218 0.4213 C -0.35872 0.4213 -0.37565 0.49375 -0.37565 0.56852 C -0.37565 0.53102 -0.38398 0.49584 -0.39218 0.49584 C -0.40065 0.49584 -0.40872 0.53334 -0.40872 0.56852 C -0.40872 0.54954 -0.41276 0.53102 -0.41718 0.53102 C -0.4194 0.53102 -0.42565 0.55 -0.42565 0.56852 C -0.42565 0.55926 -0.42773 0.54954 -0.42968 0.54954 C -0.42968 0.54723 -0.43372 0.55857 -0.43372 0.56852 C -0.43372 0.56343 -0.43372 0.55926 -0.43593 0.55926 C -0.43593 0.56135 -0.43802 0.56412 -0.43802 0.56852 C -0.43802 0.56621 -0.43802 0.56343 -0.43802 0.56135 C -0.44023 0.56135 -0.44023 0.56343 -0.44023 0.56621 C -0.44244 0.56621 -0.44244 0.56412 -0.44244 0.56135 C -0.44453 0.56135 -0.44453 0.56343 -0.44453 0.56621 " pathEditMode="relative" rAng="0" ptsTypes="AAAAAAAAAAAAAAAAAAA">
                                      <p:cBhvr>
                                        <p:cTn id="20" dur="2250" fill="hold"/>
                                        <p:tgtEl>
                                          <p:spTgt spid="7"/>
                                        </p:tgtEl>
                                        <p:attrNameLst>
                                          <p:attrName>ppt_x</p:attrName>
                                          <p:attrName>ppt_y</p:attrName>
                                        </p:attrNameLst>
                                      </p:cBhvr>
                                      <p:rCtr x="-22227" y="25417"/>
                                    </p:animMotion>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3"/>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3"/>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3"/>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3" grpId="0" animBg="1"/>
      <p:bldP spid="12" grpId="0" animBg="1"/>
      <p:bldP spid="11" grpId="0" animBg="1"/>
      <p:bldP spid="5"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E0CEF9B-18FD-46AD-83FD-EC8B45108ACE}"/>
              </a:ext>
            </a:extLst>
          </p:cNvPr>
          <p:cNvSpPr/>
          <p:nvPr/>
        </p:nvSpPr>
        <p:spPr>
          <a:xfrm>
            <a:off x="611268" y="968273"/>
            <a:ext cx="1838965" cy="7490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1432396-6838-49B2-96CC-B3A772E514B6}"/>
              </a:ext>
            </a:extLst>
          </p:cNvPr>
          <p:cNvSpPr/>
          <p:nvPr/>
        </p:nvSpPr>
        <p:spPr>
          <a:xfrm>
            <a:off x="611269" y="1337605"/>
            <a:ext cx="10202505" cy="2031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21322FDD-0942-4ACF-91FE-738788DBF3E5}"/>
              </a:ext>
            </a:extLst>
          </p:cNvPr>
          <p:cNvSpPr/>
          <p:nvPr/>
        </p:nvSpPr>
        <p:spPr>
          <a:xfrm>
            <a:off x="611270" y="968273"/>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10:1-4</a:t>
            </a:r>
          </a:p>
        </p:txBody>
      </p:sp>
      <p:sp>
        <p:nvSpPr>
          <p:cNvPr id="4" name="Rectángulo 3">
            <a:extLst>
              <a:ext uri="{FF2B5EF4-FFF2-40B4-BE49-F238E27FC236}">
                <a16:creationId xmlns:a16="http://schemas.microsoft.com/office/drawing/2014/main" id="{F055C5ED-324A-4EB2-BF2C-F68E0E0E2CE3}"/>
              </a:ext>
            </a:extLst>
          </p:cNvPr>
          <p:cNvSpPr/>
          <p:nvPr/>
        </p:nvSpPr>
        <p:spPr>
          <a:xfrm>
            <a:off x="611270" y="1337605"/>
            <a:ext cx="1009424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when he had called unto him his twelve disciples, he gave them power against unclean spirits, to cast them out, and to heal all manner of sickness and all manner of disease.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Now the names of the twelve apostles are these; The first, Simon, who is called Peter, and Andrew his brother; James the son of Zebedee, and John his brother;</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Philip, and Bartholomew; Thomas, and Matthew the publican; James the son of Alphæus, and Lebbæus, whose surname was Thaddæus;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Simon the Canaanite, and Judas Iscariot, who also betrayed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BD07E48-5515-497B-A9CB-EDBFF83D177B}"/>
              </a:ext>
            </a:extLst>
          </p:cNvPr>
          <p:cNvSpPr/>
          <p:nvPr/>
        </p:nvSpPr>
        <p:spPr>
          <a:xfrm>
            <a:off x="611270" y="3429000"/>
            <a:ext cx="834985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Jesus do to help the multitudes of people who followed Him?</a:t>
            </a:r>
          </a:p>
        </p:txBody>
      </p:sp>
      <p:sp>
        <p:nvSpPr>
          <p:cNvPr id="6" name="Rectángulo 5">
            <a:extLst>
              <a:ext uri="{FF2B5EF4-FFF2-40B4-BE49-F238E27FC236}">
                <a16:creationId xmlns:a16="http://schemas.microsoft.com/office/drawing/2014/main" id="{8D3DD765-C197-4274-8689-6AD58BBC7654}"/>
              </a:ext>
            </a:extLst>
          </p:cNvPr>
          <p:cNvSpPr/>
          <p:nvPr/>
        </p:nvSpPr>
        <p:spPr>
          <a:xfrm>
            <a:off x="611269" y="3900660"/>
            <a:ext cx="100942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can we learn from these verses about one way Jesus Christ ministers to the people of the earth? </a:t>
            </a:r>
          </a:p>
        </p:txBody>
      </p:sp>
      <p:sp>
        <p:nvSpPr>
          <p:cNvPr id="7" name="Rectángulo 6">
            <a:extLst>
              <a:ext uri="{FF2B5EF4-FFF2-40B4-BE49-F238E27FC236}">
                <a16:creationId xmlns:a16="http://schemas.microsoft.com/office/drawing/2014/main" id="{4A0AC422-2D44-4CD2-9876-1D183DC783B7}"/>
              </a:ext>
            </a:extLst>
          </p:cNvPr>
          <p:cNvSpPr/>
          <p:nvPr/>
        </p:nvSpPr>
        <p:spPr>
          <a:xfrm>
            <a:off x="2655136" y="4709389"/>
            <a:ext cx="6881728" cy="369332"/>
          </a:xfrm>
          <a:prstGeom prst="rect">
            <a:avLst/>
          </a:prstGeom>
        </p:spPr>
        <p:txBody>
          <a:bodyPr wrap="square">
            <a:spAutoFit/>
          </a:bodyPr>
          <a:lstStyle/>
          <a:p>
            <a:pPr algn="just"/>
            <a:r>
              <a:rPr lang="en-US" b="1" i="1" dirty="0">
                <a:solidFill>
                  <a:schemeClr val="accent2">
                    <a:lumMod val="75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Jesus Christ calls Apostles and confers His authority upon them.</a:t>
            </a:r>
            <a:r>
              <a:rPr lang="en-US" i="1" dirty="0">
                <a:solidFill>
                  <a:schemeClr val="accent2">
                    <a:lumMod val="75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 </a:t>
            </a:r>
          </a:p>
        </p:txBody>
      </p:sp>
    </p:spTree>
    <p:extLst>
      <p:ext uri="{BB962C8B-B14F-4D97-AF65-F5344CB8AC3E}">
        <p14:creationId xmlns:p14="http://schemas.microsoft.com/office/powerpoint/2010/main" val="34165106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1882DEB-2656-418D-A40B-E81F220F1EC9}"/>
              </a:ext>
            </a:extLst>
          </p:cNvPr>
          <p:cNvSpPr/>
          <p:nvPr/>
        </p:nvSpPr>
        <p:spPr>
          <a:xfrm>
            <a:off x="920752" y="1147468"/>
            <a:ext cx="1838965" cy="7490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8CA3952-EEAA-4CF5-BDD9-CD95F107B752}"/>
              </a:ext>
            </a:extLst>
          </p:cNvPr>
          <p:cNvSpPr/>
          <p:nvPr/>
        </p:nvSpPr>
        <p:spPr>
          <a:xfrm>
            <a:off x="920756" y="1522128"/>
            <a:ext cx="9853257" cy="17544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0809F04F-39CE-4189-8A60-632E7B836475}"/>
              </a:ext>
            </a:extLst>
          </p:cNvPr>
          <p:cNvSpPr/>
          <p:nvPr/>
        </p:nvSpPr>
        <p:spPr>
          <a:xfrm>
            <a:off x="920759" y="1152939"/>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10:5-8</a:t>
            </a:r>
          </a:p>
        </p:txBody>
      </p:sp>
      <p:sp>
        <p:nvSpPr>
          <p:cNvPr id="4" name="Rectángulo 3">
            <a:extLst>
              <a:ext uri="{FF2B5EF4-FFF2-40B4-BE49-F238E27FC236}">
                <a16:creationId xmlns:a16="http://schemas.microsoft.com/office/drawing/2014/main" id="{D44A6029-A814-48C8-BEBE-794CD368E9D0}"/>
              </a:ext>
            </a:extLst>
          </p:cNvPr>
          <p:cNvSpPr/>
          <p:nvPr/>
        </p:nvSpPr>
        <p:spPr>
          <a:xfrm>
            <a:off x="920759" y="1522271"/>
            <a:ext cx="9853258"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These twelve Jesus sent forth, and commanded them, saying, Go not into the way of the Gentiles, and into any city of the Samaritans enter ye not: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But go rather to the lost sheep of the house of Israel.</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as ye go, preach, saying, The kingdom of heaven is at hand.</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Heal the sick, cleanse the lepers, raise the dead, cast out devils: freely ye have received, freely give.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0A2F0E1-263A-4C8F-A2A6-2E4BDECDE609}"/>
              </a:ext>
            </a:extLst>
          </p:cNvPr>
          <p:cNvSpPr/>
          <p:nvPr/>
        </p:nvSpPr>
        <p:spPr>
          <a:xfrm>
            <a:off x="920759" y="3360216"/>
            <a:ext cx="5254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Jesus command His Apostles to do?</a:t>
            </a:r>
          </a:p>
        </p:txBody>
      </p:sp>
      <p:sp>
        <p:nvSpPr>
          <p:cNvPr id="6" name="Rectángulo 5">
            <a:extLst>
              <a:ext uri="{FF2B5EF4-FFF2-40B4-BE49-F238E27FC236}">
                <a16:creationId xmlns:a16="http://schemas.microsoft.com/office/drawing/2014/main" id="{AC1F00D0-0FF2-4AA7-8F55-9E4EE2F5CF50}"/>
              </a:ext>
            </a:extLst>
          </p:cNvPr>
          <p:cNvSpPr/>
          <p:nvPr/>
        </p:nvSpPr>
        <p:spPr>
          <a:xfrm>
            <a:off x="920756" y="3720901"/>
            <a:ext cx="98532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similarities did you notice between the works Jesus did and the works He commanded His Apostles to do?</a:t>
            </a:r>
          </a:p>
        </p:txBody>
      </p:sp>
      <p:sp>
        <p:nvSpPr>
          <p:cNvPr id="7" name="Rectángulo 6">
            <a:extLst>
              <a:ext uri="{FF2B5EF4-FFF2-40B4-BE49-F238E27FC236}">
                <a16:creationId xmlns:a16="http://schemas.microsoft.com/office/drawing/2014/main" id="{95D6AF08-5A11-49DC-AF9B-5A4E6E03C890}"/>
              </a:ext>
            </a:extLst>
          </p:cNvPr>
          <p:cNvSpPr/>
          <p:nvPr/>
        </p:nvSpPr>
        <p:spPr>
          <a:xfrm>
            <a:off x="920756" y="4364570"/>
            <a:ext cx="9853257" cy="353943"/>
          </a:xfrm>
          <a:prstGeom prst="rect">
            <a:avLst/>
          </a:prstGeom>
        </p:spPr>
        <p:txBody>
          <a:bodyPr wrap="square">
            <a:spAutoFit/>
          </a:bodyPr>
          <a:lstStyle/>
          <a:p>
            <a:r>
              <a:rPr lang="en-US" sz="1700" b="1" dirty="0">
                <a:solidFill>
                  <a:schemeClr val="bg1"/>
                </a:solidFill>
                <a:latin typeface="Arial" panose="020B0604020202020204" pitchFamily="34" charset="0"/>
                <a:cs typeface="Arial" panose="020B0604020202020204" pitchFamily="34" charset="0"/>
              </a:rPr>
              <a:t>What truth can we learn from these verses about what Jesus Christ calls Apostles to do?</a:t>
            </a:r>
          </a:p>
        </p:txBody>
      </p:sp>
      <p:sp>
        <p:nvSpPr>
          <p:cNvPr id="8" name="Rectángulo 7">
            <a:extLst>
              <a:ext uri="{FF2B5EF4-FFF2-40B4-BE49-F238E27FC236}">
                <a16:creationId xmlns:a16="http://schemas.microsoft.com/office/drawing/2014/main" id="{E8B9BAC2-F59F-41DF-9CCF-769FFF565252}"/>
              </a:ext>
            </a:extLst>
          </p:cNvPr>
          <p:cNvSpPr/>
          <p:nvPr/>
        </p:nvSpPr>
        <p:spPr>
          <a:xfrm>
            <a:off x="2602896" y="5080925"/>
            <a:ext cx="6986208" cy="369332"/>
          </a:xfrm>
          <a:prstGeom prst="rect">
            <a:avLst/>
          </a:prstGeom>
        </p:spPr>
        <p:txBody>
          <a:bodyPr wrap="none">
            <a:spAutoFit/>
          </a:bodyPr>
          <a:lstStyle/>
          <a:p>
            <a:r>
              <a:rPr lang="en-US" b="1" dirty="0">
                <a:solidFill>
                  <a:schemeClr val="accent1"/>
                </a:solidFill>
                <a:latin typeface="MV Boli" panose="02000500030200090000" pitchFamily="2" charset="0"/>
                <a:cs typeface="MV Boli" panose="02000500030200090000" pitchFamily="2" charset="0"/>
              </a:rPr>
              <a:t>The Lord calls Apostles to preach His gospel and do His works.</a:t>
            </a:r>
            <a:endParaRPr lang="en-US" dirty="0">
              <a:solidFill>
                <a:schemeClr val="accent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746331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250" fill="hold"/>
                                        <p:tgtEl>
                                          <p:spTgt spid="7"/>
                                        </p:tgtEl>
                                        <p:attrNameLst>
                                          <p:attrName>ppt_x</p:attrName>
                                        </p:attrNameLst>
                                      </p:cBhvr>
                                      <p:tavLst>
                                        <p:tav tm="0">
                                          <p:val>
                                            <p:strVal val="#ppt_x-#ppt_w/2"/>
                                          </p:val>
                                        </p:tav>
                                        <p:tav tm="100000">
                                          <p:val>
                                            <p:strVal val="#ppt_x"/>
                                          </p:val>
                                        </p:tav>
                                      </p:tavLst>
                                    </p:anim>
                                    <p:anim calcmode="lin" valueType="num">
                                      <p:cBhvr>
                                        <p:cTn id="20" dur="1250" fill="hold"/>
                                        <p:tgtEl>
                                          <p:spTgt spid="7"/>
                                        </p:tgtEl>
                                        <p:attrNameLst>
                                          <p:attrName>ppt_y</p:attrName>
                                        </p:attrNameLst>
                                      </p:cBhvr>
                                      <p:tavLst>
                                        <p:tav tm="0">
                                          <p:val>
                                            <p:strVal val="#ppt_y"/>
                                          </p:val>
                                        </p:tav>
                                        <p:tav tm="100000">
                                          <p:val>
                                            <p:strVal val="#ppt_y"/>
                                          </p:val>
                                        </p:tav>
                                      </p:tavLst>
                                    </p:anim>
                                    <p:anim calcmode="lin" valueType="num">
                                      <p:cBhvr>
                                        <p:cTn id="21" dur="1250" fill="hold"/>
                                        <p:tgtEl>
                                          <p:spTgt spid="7"/>
                                        </p:tgtEl>
                                        <p:attrNameLst>
                                          <p:attrName>ppt_w</p:attrName>
                                        </p:attrNameLst>
                                      </p:cBhvr>
                                      <p:tavLst>
                                        <p:tav tm="0">
                                          <p:val>
                                            <p:fltVal val="0"/>
                                          </p:val>
                                        </p:tav>
                                        <p:tav tm="100000">
                                          <p:val>
                                            <p:strVal val="#ppt_w"/>
                                          </p:val>
                                        </p:tav>
                                      </p:tavLst>
                                    </p:anim>
                                    <p:anim calcmode="lin" valueType="num">
                                      <p:cBhvr>
                                        <p:cTn id="22" dur="12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13</a:t>
            </a:r>
          </a:p>
        </p:txBody>
      </p:sp>
      <p:sp>
        <p:nvSpPr>
          <p:cNvPr id="2" name="Rectángulo 1">
            <a:extLst>
              <a:ext uri="{FF2B5EF4-FFF2-40B4-BE49-F238E27FC236}">
                <a16:creationId xmlns:a16="http://schemas.microsoft.com/office/drawing/2014/main" id="{57C1DC65-F3BF-4604-8D2B-38243D315BF3}"/>
              </a:ext>
            </a:extLst>
          </p:cNvPr>
          <p:cNvSpPr/>
          <p:nvPr/>
        </p:nvSpPr>
        <p:spPr>
          <a:xfrm>
            <a:off x="1113182"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10:9-42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8894412-E389-4D14-8F68-99816EA5D61D}"/>
              </a:ext>
            </a:extLst>
          </p:cNvPr>
          <p:cNvSpPr/>
          <p:nvPr/>
        </p:nvSpPr>
        <p:spPr>
          <a:xfrm>
            <a:off x="2650436" y="2136338"/>
            <a:ext cx="7487478" cy="2585323"/>
          </a:xfrm>
          <a:prstGeom prst="rect">
            <a:avLst/>
          </a:prstGeom>
        </p:spPr>
        <p:txBody>
          <a:bodyPr wrap="square">
            <a:spAutoFit/>
          </a:bodyPr>
          <a:lstStyle/>
          <a:p>
            <a:pPr algn="ctr"/>
            <a:r>
              <a:rPr lang="en-US" sz="5400" dirty="0">
                <a:solidFill>
                  <a:srgbClr val="212225"/>
                </a:solidFill>
                <a:latin typeface="Gabriola" panose="04040605051002020D02" pitchFamily="82" charset="0"/>
              </a:rPr>
              <a:t>“Jesus instructs the Twelve Apostles before they go forth to preach and minister”</a:t>
            </a:r>
            <a:endParaRPr lang="en-US" sz="5400" dirty="0">
              <a:latin typeface="Gabriola" panose="04040605051002020D02" pitchFamily="82" charset="0"/>
            </a:endParaRPr>
          </a:p>
        </p:txBody>
      </p:sp>
    </p:spTree>
    <p:extLst>
      <p:ext uri="{BB962C8B-B14F-4D97-AF65-F5344CB8AC3E}">
        <p14:creationId xmlns:p14="http://schemas.microsoft.com/office/powerpoint/2010/main" val="252897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396</Words>
  <Application>Microsoft Office PowerPoint</Application>
  <PresentationFormat>Panorámica</PresentationFormat>
  <Paragraphs>66</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Arial</vt:lpstr>
      <vt:lpstr>Calibri</vt:lpstr>
      <vt:lpstr>Century Gothic</vt:lpstr>
      <vt:lpstr>Dubai</vt:lpstr>
      <vt:lpstr>Franklin Gothic Medium</vt:lpstr>
      <vt:lpstr>Gabriola</vt:lpstr>
      <vt:lpstr>MV Boli</vt:lpstr>
      <vt:lpstr>Rockwell</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5478</cp:revision>
  <dcterms:created xsi:type="dcterms:W3CDTF">2018-08-29T04:26:39Z</dcterms:created>
  <dcterms:modified xsi:type="dcterms:W3CDTF">2019-06-24T21:40:41Z</dcterms:modified>
</cp:coreProperties>
</file>