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69" r:id="rId3"/>
    <p:sldId id="470" r:id="rId4"/>
    <p:sldId id="472" r:id="rId5"/>
    <p:sldId id="473" r:id="rId6"/>
    <p:sldId id="474" r:id="rId7"/>
    <p:sldId id="475" r:id="rId8"/>
    <p:sldId id="476" r:id="rId9"/>
    <p:sldId id="477" r:id="rId10"/>
    <p:sldId id="478" r:id="rId11"/>
    <p:sldId id="479" r:id="rId12"/>
    <p:sldId id="480" r:id="rId13"/>
    <p:sldId id="4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urchofjesuschrist.org/study/manual/new-testament-seminary-teacher-manual/matthew/lesson-12-matthew-7?lang=eng#note24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dbFiB7oiQs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67306"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tx2">
                    <a:lumMod val="10000"/>
                  </a:schemeClr>
                </a:solidFill>
                <a:effectLst>
                  <a:outerShdw blurRad="38100" dist="38100" dir="2700000" algn="tl">
                    <a:srgbClr val="000000">
                      <a:alpha val="43137"/>
                    </a:srgbClr>
                  </a:outerShdw>
                </a:effectLst>
                <a:latin typeface="+mj-lt"/>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54B4B4C8-4E56-4E1B-AEF6-98FF5935F875}"/>
              </a:ext>
            </a:extLst>
          </p:cNvPr>
          <p:cNvSpPr/>
          <p:nvPr/>
        </p:nvSpPr>
        <p:spPr>
          <a:xfrm>
            <a:off x="953713" y="783607"/>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7:15-27</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F2847BA-98A6-4183-964E-4052FE32E792}"/>
              </a:ext>
            </a:extLst>
          </p:cNvPr>
          <p:cNvSpPr/>
          <p:nvPr/>
        </p:nvSpPr>
        <p:spPr>
          <a:xfrm>
            <a:off x="2172491" y="2951946"/>
            <a:ext cx="7847020" cy="1200329"/>
          </a:xfrm>
          <a:prstGeom prst="rect">
            <a:avLst/>
          </a:prstGeom>
        </p:spPr>
        <p:txBody>
          <a:bodyPr wrap="none">
            <a:spAutoFit/>
          </a:bodyPr>
          <a:lstStyle/>
          <a:p>
            <a:pPr algn="ctr"/>
            <a:r>
              <a:rPr lang="en-US" sz="3600" dirty="0">
                <a:solidFill>
                  <a:srgbClr val="FF6600"/>
                </a:solidFill>
                <a:latin typeface="Sylfaen" panose="010A0502050306030303" pitchFamily="18" charset="0"/>
                <a:cs typeface="Arial" panose="020B0604020202020204" pitchFamily="34" charset="0"/>
              </a:rPr>
              <a:t>“The Savior promises salvation to those </a:t>
            </a:r>
          </a:p>
          <a:p>
            <a:pPr algn="ctr"/>
            <a:r>
              <a:rPr lang="en-US" sz="3600" dirty="0">
                <a:solidFill>
                  <a:srgbClr val="FF6600"/>
                </a:solidFill>
                <a:latin typeface="Sylfaen" panose="010A0502050306030303" pitchFamily="18" charset="0"/>
                <a:cs typeface="Arial" panose="020B0604020202020204" pitchFamily="34" charset="0"/>
              </a:rPr>
              <a:t>who do the Father’s will”</a:t>
            </a:r>
          </a:p>
        </p:txBody>
      </p:sp>
    </p:spTree>
    <p:extLst>
      <p:ext uri="{BB962C8B-B14F-4D97-AF65-F5344CB8AC3E}">
        <p14:creationId xmlns:p14="http://schemas.microsoft.com/office/powerpoint/2010/main" val="15439707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3476F99E-08A0-429F-A506-98F80E9D103B}"/>
              </a:ext>
            </a:extLst>
          </p:cNvPr>
          <p:cNvSpPr/>
          <p:nvPr/>
        </p:nvSpPr>
        <p:spPr>
          <a:xfrm>
            <a:off x="1219200" y="3435711"/>
            <a:ext cx="2031325"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801775ED-3921-4F64-9EE5-EFC637FFBD46}"/>
              </a:ext>
            </a:extLst>
          </p:cNvPr>
          <p:cNvSpPr/>
          <p:nvPr/>
        </p:nvSpPr>
        <p:spPr>
          <a:xfrm>
            <a:off x="1257627" y="1723571"/>
            <a:ext cx="1595354"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EE97CB08-D712-4EFB-80CB-4491AD9A0C16}"/>
              </a:ext>
            </a:extLst>
          </p:cNvPr>
          <p:cNvSpPr/>
          <p:nvPr/>
        </p:nvSpPr>
        <p:spPr>
          <a:xfrm>
            <a:off x="1219201" y="3758576"/>
            <a:ext cx="9447944" cy="1746474"/>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E778E06-0AE9-48F5-A487-A7F9F11F6489}"/>
              </a:ext>
            </a:extLst>
          </p:cNvPr>
          <p:cNvSpPr/>
          <p:nvPr/>
        </p:nvSpPr>
        <p:spPr>
          <a:xfrm>
            <a:off x="1257627" y="2067176"/>
            <a:ext cx="9383869" cy="578005"/>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74CB6AF3-800D-493F-B113-18294FF8DF8B}"/>
              </a:ext>
            </a:extLst>
          </p:cNvPr>
          <p:cNvSpPr/>
          <p:nvPr/>
        </p:nvSpPr>
        <p:spPr>
          <a:xfrm>
            <a:off x="1219200" y="926500"/>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be able to discern if an individual or a group is promoting an idea that is contrary to Heavenly Father’s plan?</a:t>
            </a:r>
          </a:p>
        </p:txBody>
      </p:sp>
      <p:sp>
        <p:nvSpPr>
          <p:cNvPr id="4" name="Rectángulo 3">
            <a:extLst>
              <a:ext uri="{FF2B5EF4-FFF2-40B4-BE49-F238E27FC236}">
                <a16:creationId xmlns:a16="http://schemas.microsoft.com/office/drawing/2014/main" id="{6F641B6F-E94E-4992-9348-0085D28DDF20}"/>
              </a:ext>
            </a:extLst>
          </p:cNvPr>
          <p:cNvSpPr/>
          <p:nvPr/>
        </p:nvSpPr>
        <p:spPr>
          <a:xfrm>
            <a:off x="1219200" y="1723571"/>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7:15</a:t>
            </a:r>
          </a:p>
        </p:txBody>
      </p:sp>
      <p:sp>
        <p:nvSpPr>
          <p:cNvPr id="5" name="Rectángulo 4">
            <a:extLst>
              <a:ext uri="{FF2B5EF4-FFF2-40B4-BE49-F238E27FC236}">
                <a16:creationId xmlns:a16="http://schemas.microsoft.com/office/drawing/2014/main" id="{3D4CD123-BFC0-49F8-911C-D99F51EFC816}"/>
              </a:ext>
            </a:extLst>
          </p:cNvPr>
          <p:cNvSpPr/>
          <p:nvPr/>
        </p:nvSpPr>
        <p:spPr>
          <a:xfrm>
            <a:off x="1219200" y="2026643"/>
            <a:ext cx="942229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Beware of false prophets, which come to you in sheep’s clothing, but inwardly they are ravening wolves.</a:t>
            </a:r>
          </a:p>
        </p:txBody>
      </p:sp>
      <p:sp>
        <p:nvSpPr>
          <p:cNvPr id="6" name="Rectángulo 5">
            <a:extLst>
              <a:ext uri="{FF2B5EF4-FFF2-40B4-BE49-F238E27FC236}">
                <a16:creationId xmlns:a16="http://schemas.microsoft.com/office/drawing/2014/main" id="{3B0A4546-DF01-4BF1-9904-C7BBF9A79E48}"/>
              </a:ext>
            </a:extLst>
          </p:cNvPr>
          <p:cNvSpPr/>
          <p:nvPr/>
        </p:nvSpPr>
        <p:spPr>
          <a:xfrm>
            <a:off x="1219200" y="2672974"/>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warn the disciples of? How did He say these false prophets might be disguised?</a:t>
            </a:r>
          </a:p>
        </p:txBody>
      </p:sp>
      <p:sp>
        <p:nvSpPr>
          <p:cNvPr id="7" name="Rectángulo 6">
            <a:extLst>
              <a:ext uri="{FF2B5EF4-FFF2-40B4-BE49-F238E27FC236}">
                <a16:creationId xmlns:a16="http://schemas.microsoft.com/office/drawing/2014/main" id="{E0922C80-6498-4FF2-9D12-F247DD5B8584}"/>
              </a:ext>
            </a:extLst>
          </p:cNvPr>
          <p:cNvSpPr/>
          <p:nvPr/>
        </p:nvSpPr>
        <p:spPr>
          <a:xfrm>
            <a:off x="1244848" y="3429000"/>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7:16-20 </a:t>
            </a:r>
          </a:p>
        </p:txBody>
      </p:sp>
      <p:sp>
        <p:nvSpPr>
          <p:cNvPr id="8" name="Rectángulo 7">
            <a:extLst>
              <a:ext uri="{FF2B5EF4-FFF2-40B4-BE49-F238E27FC236}">
                <a16:creationId xmlns:a16="http://schemas.microsoft.com/office/drawing/2014/main" id="{7A4F8310-2E40-4DB9-948A-D414C4282F06}"/>
              </a:ext>
            </a:extLst>
          </p:cNvPr>
          <p:cNvSpPr/>
          <p:nvPr/>
        </p:nvSpPr>
        <p:spPr>
          <a:xfrm>
            <a:off x="1244848" y="3745324"/>
            <a:ext cx="942229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Ye shall know them by their fruits. Do men gather grapes of thorns, or figs of thistles?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Even so every good tree bringeth forth good fruit; but a corrupt tree bringeth forth evil fruit.</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 good tree cannot bring forth evil fruit, neither can a corrupt tree bring forth good fruit.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Every tree that bringeth not forth good fruit is hewn down, and cast into the fire.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Wherefore by their fruits ye shall know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F6CB6AD-7ACC-4470-9B73-D5691864A560}"/>
              </a:ext>
            </a:extLst>
          </p:cNvPr>
          <p:cNvSpPr/>
          <p:nvPr/>
        </p:nvSpPr>
        <p:spPr>
          <a:xfrm>
            <a:off x="1244848" y="5491798"/>
            <a:ext cx="95954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one way we can discern whether someone is a false prophet or false teacher?</a:t>
            </a:r>
          </a:p>
        </p:txBody>
      </p:sp>
      <p:sp>
        <p:nvSpPr>
          <p:cNvPr id="10" name="Rectángulo 9">
            <a:extLst>
              <a:ext uri="{FF2B5EF4-FFF2-40B4-BE49-F238E27FC236}">
                <a16:creationId xmlns:a16="http://schemas.microsoft.com/office/drawing/2014/main" id="{7B3CFC66-6109-4837-80A1-1F6A23B3300C}"/>
              </a:ext>
            </a:extLst>
          </p:cNvPr>
          <p:cNvSpPr/>
          <p:nvPr/>
        </p:nvSpPr>
        <p:spPr>
          <a:xfrm>
            <a:off x="3704257" y="5925669"/>
            <a:ext cx="4733027"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discern false prophets by their fruits.</a:t>
            </a:r>
          </a:p>
        </p:txBody>
      </p:sp>
    </p:spTree>
    <p:extLst>
      <p:ext uri="{BB962C8B-B14F-4D97-AF65-F5344CB8AC3E}">
        <p14:creationId xmlns:p14="http://schemas.microsoft.com/office/powerpoint/2010/main" val="4063027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0-#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250" fill="hold"/>
                                        <p:tgtEl>
                                          <p:spTgt spid="14"/>
                                        </p:tgtEl>
                                        <p:attrNameLst>
                                          <p:attrName>ppt_w</p:attrName>
                                        </p:attrNameLst>
                                      </p:cBhvr>
                                      <p:tavLst>
                                        <p:tav tm="0">
                                          <p:val>
                                            <p:fltVal val="0"/>
                                          </p:val>
                                        </p:tav>
                                        <p:tav tm="100000">
                                          <p:val>
                                            <p:strVal val="#ppt_w"/>
                                          </p:val>
                                        </p:tav>
                                      </p:tavLst>
                                    </p:anim>
                                    <p:anim calcmode="lin" valueType="num">
                                      <p:cBhvr>
                                        <p:cTn id="40" dur="1250" fill="hold"/>
                                        <p:tgtEl>
                                          <p:spTgt spid="14"/>
                                        </p:tgtEl>
                                        <p:attrNameLst>
                                          <p:attrName>ppt_h</p:attrName>
                                        </p:attrNameLst>
                                      </p:cBhvr>
                                      <p:tavLst>
                                        <p:tav tm="0">
                                          <p:val>
                                            <p:fltVal val="0"/>
                                          </p:val>
                                        </p:tav>
                                        <p:tav tm="100000">
                                          <p:val>
                                            <p:strVal val="#ppt_h"/>
                                          </p:val>
                                        </p:tav>
                                      </p:tavLst>
                                    </p:anim>
                                    <p:animEffect transition="in" filter="fade">
                                      <p:cBhvr>
                                        <p:cTn id="41" dur="1250"/>
                                        <p:tgtEl>
                                          <p:spTgt spid="14"/>
                                        </p:tgtEl>
                                      </p:cBhvr>
                                    </p:animEffect>
                                    <p:anim calcmode="lin" valueType="num">
                                      <p:cBhvr>
                                        <p:cTn id="42" dur="1250" fill="hold"/>
                                        <p:tgtEl>
                                          <p:spTgt spid="14"/>
                                        </p:tgtEl>
                                        <p:attrNameLst>
                                          <p:attrName>ppt_x</p:attrName>
                                        </p:attrNameLst>
                                      </p:cBhvr>
                                      <p:tavLst>
                                        <p:tav tm="0">
                                          <p:val>
                                            <p:fltVal val="0.5"/>
                                          </p:val>
                                        </p:tav>
                                        <p:tav tm="100000">
                                          <p:val>
                                            <p:strVal val="#ppt_x"/>
                                          </p:val>
                                        </p:tav>
                                      </p:tavLst>
                                    </p:anim>
                                    <p:anim calcmode="lin" valueType="num">
                                      <p:cBhvr>
                                        <p:cTn id="43" dur="1250" fill="hold"/>
                                        <p:tgtEl>
                                          <p:spTgt spid="14"/>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250" fill="hold"/>
                                        <p:tgtEl>
                                          <p:spTgt spid="12"/>
                                        </p:tgtEl>
                                        <p:attrNameLst>
                                          <p:attrName>ppt_w</p:attrName>
                                        </p:attrNameLst>
                                      </p:cBhvr>
                                      <p:tavLst>
                                        <p:tav tm="0">
                                          <p:val>
                                            <p:fltVal val="0"/>
                                          </p:val>
                                        </p:tav>
                                        <p:tav tm="100000">
                                          <p:val>
                                            <p:strVal val="#ppt_w"/>
                                          </p:val>
                                        </p:tav>
                                      </p:tavLst>
                                    </p:anim>
                                    <p:anim calcmode="lin" valueType="num">
                                      <p:cBhvr>
                                        <p:cTn id="47" dur="1250" fill="hold"/>
                                        <p:tgtEl>
                                          <p:spTgt spid="12"/>
                                        </p:tgtEl>
                                        <p:attrNameLst>
                                          <p:attrName>ppt_h</p:attrName>
                                        </p:attrNameLst>
                                      </p:cBhvr>
                                      <p:tavLst>
                                        <p:tav tm="0">
                                          <p:val>
                                            <p:fltVal val="0"/>
                                          </p:val>
                                        </p:tav>
                                        <p:tav tm="100000">
                                          <p:val>
                                            <p:strVal val="#ppt_h"/>
                                          </p:val>
                                        </p:tav>
                                      </p:tavLst>
                                    </p:anim>
                                    <p:animEffect transition="in" filter="fade">
                                      <p:cBhvr>
                                        <p:cTn id="48" dur="1250"/>
                                        <p:tgtEl>
                                          <p:spTgt spid="12"/>
                                        </p:tgtEl>
                                      </p:cBhvr>
                                    </p:animEffect>
                                    <p:anim calcmode="lin" valueType="num">
                                      <p:cBhvr>
                                        <p:cTn id="49" dur="1250" fill="hold"/>
                                        <p:tgtEl>
                                          <p:spTgt spid="12"/>
                                        </p:tgtEl>
                                        <p:attrNameLst>
                                          <p:attrName>ppt_x</p:attrName>
                                        </p:attrNameLst>
                                      </p:cBhvr>
                                      <p:tavLst>
                                        <p:tav tm="0">
                                          <p:val>
                                            <p:fltVal val="0.5"/>
                                          </p:val>
                                        </p:tav>
                                        <p:tav tm="100000">
                                          <p:val>
                                            <p:strVal val="#ppt_x"/>
                                          </p:val>
                                        </p:tav>
                                      </p:tavLst>
                                    </p:anim>
                                    <p:anim calcmode="lin" valueType="num">
                                      <p:cBhvr>
                                        <p:cTn id="50" dur="1250" fill="hold"/>
                                        <p:tgtEl>
                                          <p:spTgt spid="1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250" fill="hold"/>
                                        <p:tgtEl>
                                          <p:spTgt spid="7"/>
                                        </p:tgtEl>
                                        <p:attrNameLst>
                                          <p:attrName>ppt_w</p:attrName>
                                        </p:attrNameLst>
                                      </p:cBhvr>
                                      <p:tavLst>
                                        <p:tav tm="0">
                                          <p:val>
                                            <p:fltVal val="0"/>
                                          </p:val>
                                        </p:tav>
                                        <p:tav tm="100000">
                                          <p:val>
                                            <p:strVal val="#ppt_w"/>
                                          </p:val>
                                        </p:tav>
                                      </p:tavLst>
                                    </p:anim>
                                    <p:anim calcmode="lin" valueType="num">
                                      <p:cBhvr>
                                        <p:cTn id="54" dur="1250" fill="hold"/>
                                        <p:tgtEl>
                                          <p:spTgt spid="7"/>
                                        </p:tgtEl>
                                        <p:attrNameLst>
                                          <p:attrName>ppt_h</p:attrName>
                                        </p:attrNameLst>
                                      </p:cBhvr>
                                      <p:tavLst>
                                        <p:tav tm="0">
                                          <p:val>
                                            <p:fltVal val="0"/>
                                          </p:val>
                                        </p:tav>
                                        <p:tav tm="100000">
                                          <p:val>
                                            <p:strVal val="#ppt_h"/>
                                          </p:val>
                                        </p:tav>
                                      </p:tavLst>
                                    </p:anim>
                                    <p:animEffect transition="in" filter="fade">
                                      <p:cBhvr>
                                        <p:cTn id="55" dur="1250"/>
                                        <p:tgtEl>
                                          <p:spTgt spid="7"/>
                                        </p:tgtEl>
                                      </p:cBhvr>
                                    </p:animEffect>
                                    <p:anim calcmode="lin" valueType="num">
                                      <p:cBhvr>
                                        <p:cTn id="56" dur="1250" fill="hold"/>
                                        <p:tgtEl>
                                          <p:spTgt spid="7"/>
                                        </p:tgtEl>
                                        <p:attrNameLst>
                                          <p:attrName>ppt_x</p:attrName>
                                        </p:attrNameLst>
                                      </p:cBhvr>
                                      <p:tavLst>
                                        <p:tav tm="0">
                                          <p:val>
                                            <p:fltVal val="0.5"/>
                                          </p:val>
                                        </p:tav>
                                        <p:tav tm="100000">
                                          <p:val>
                                            <p:strVal val="#ppt_x"/>
                                          </p:val>
                                        </p:tav>
                                      </p:tavLst>
                                    </p:anim>
                                    <p:anim calcmode="lin" valueType="num">
                                      <p:cBhvr>
                                        <p:cTn id="57" dur="1250" fill="hold"/>
                                        <p:tgtEl>
                                          <p:spTgt spid="7"/>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250" fill="hold"/>
                                        <p:tgtEl>
                                          <p:spTgt spid="8"/>
                                        </p:tgtEl>
                                        <p:attrNameLst>
                                          <p:attrName>ppt_w</p:attrName>
                                        </p:attrNameLst>
                                      </p:cBhvr>
                                      <p:tavLst>
                                        <p:tav tm="0">
                                          <p:val>
                                            <p:fltVal val="0"/>
                                          </p:val>
                                        </p:tav>
                                        <p:tav tm="100000">
                                          <p:val>
                                            <p:strVal val="#ppt_w"/>
                                          </p:val>
                                        </p:tav>
                                      </p:tavLst>
                                    </p:anim>
                                    <p:anim calcmode="lin" valueType="num">
                                      <p:cBhvr>
                                        <p:cTn id="61" dur="1250" fill="hold"/>
                                        <p:tgtEl>
                                          <p:spTgt spid="8"/>
                                        </p:tgtEl>
                                        <p:attrNameLst>
                                          <p:attrName>ppt_h</p:attrName>
                                        </p:attrNameLst>
                                      </p:cBhvr>
                                      <p:tavLst>
                                        <p:tav tm="0">
                                          <p:val>
                                            <p:fltVal val="0"/>
                                          </p:val>
                                        </p:tav>
                                        <p:tav tm="100000">
                                          <p:val>
                                            <p:strVal val="#ppt_h"/>
                                          </p:val>
                                        </p:tav>
                                      </p:tavLst>
                                    </p:anim>
                                    <p:animEffect transition="in" filter="fade">
                                      <p:cBhvr>
                                        <p:cTn id="62" dur="1250"/>
                                        <p:tgtEl>
                                          <p:spTgt spid="8"/>
                                        </p:tgtEl>
                                      </p:cBhvr>
                                    </p:animEffect>
                                    <p:anim calcmode="lin" valueType="num">
                                      <p:cBhvr>
                                        <p:cTn id="63" dur="1250" fill="hold"/>
                                        <p:tgtEl>
                                          <p:spTgt spid="8"/>
                                        </p:tgtEl>
                                        <p:attrNameLst>
                                          <p:attrName>ppt_x</p:attrName>
                                        </p:attrNameLst>
                                      </p:cBhvr>
                                      <p:tavLst>
                                        <p:tav tm="0">
                                          <p:val>
                                            <p:fltVal val="0.5"/>
                                          </p:val>
                                        </p:tav>
                                        <p:tav tm="100000">
                                          <p:val>
                                            <p:strVal val="#ppt_x"/>
                                          </p:val>
                                        </p:tav>
                                      </p:tavLst>
                                    </p:anim>
                                    <p:anim calcmode="lin" valueType="num">
                                      <p:cBhvr>
                                        <p:cTn id="64" dur="1250" fill="hold"/>
                                        <p:tgtEl>
                                          <p:spTgt spid="8"/>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randombar(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Scale>
                                      <p:cBhvr>
                                        <p:cTn id="7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0"/>
                                        </p:tgtEl>
                                        <p:attrNameLst>
                                          <p:attrName>ppt_x</p:attrName>
                                          <p:attrName>ppt_y</p:attrName>
                                        </p:attrNameLst>
                                      </p:cBhvr>
                                    </p:animMotion>
                                    <p:animEffect transition="in" filter="fade">
                                      <p:cBhvr>
                                        <p:cTn id="7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D21D296-F916-4B7C-AE1B-84558C17D2B8}"/>
              </a:ext>
            </a:extLst>
          </p:cNvPr>
          <p:cNvSpPr/>
          <p:nvPr/>
        </p:nvSpPr>
        <p:spPr>
          <a:xfrm>
            <a:off x="899817" y="801299"/>
            <a:ext cx="2031325"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9922B22-20FF-49AD-8F18-B2843E36AB84}"/>
              </a:ext>
            </a:extLst>
          </p:cNvPr>
          <p:cNvSpPr/>
          <p:nvPr/>
        </p:nvSpPr>
        <p:spPr>
          <a:xfrm>
            <a:off x="899818" y="1152939"/>
            <a:ext cx="9821191" cy="2043744"/>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F3C80521-4C8D-4106-8511-FEAF1C183E22}"/>
              </a:ext>
            </a:extLst>
          </p:cNvPr>
          <p:cNvSpPr/>
          <p:nvPr/>
        </p:nvSpPr>
        <p:spPr>
          <a:xfrm>
            <a:off x="899819" y="783607"/>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7:24-27 </a:t>
            </a:r>
          </a:p>
        </p:txBody>
      </p:sp>
      <p:sp>
        <p:nvSpPr>
          <p:cNvPr id="4" name="Rectángulo 3">
            <a:extLst>
              <a:ext uri="{FF2B5EF4-FFF2-40B4-BE49-F238E27FC236}">
                <a16:creationId xmlns:a16="http://schemas.microsoft.com/office/drawing/2014/main" id="{1BB3D27A-3276-4B4D-A7E3-4B1A179A502E}"/>
              </a:ext>
            </a:extLst>
          </p:cNvPr>
          <p:cNvSpPr/>
          <p:nvPr/>
        </p:nvSpPr>
        <p:spPr>
          <a:xfrm>
            <a:off x="899819" y="1152939"/>
            <a:ext cx="972842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 Therefore whosoever heareth these sayings of mine, and doeth them, </a:t>
            </a: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en-US" sz="1600" dirty="0">
                <a:solidFill>
                  <a:schemeClr val="bg1"/>
                </a:solidFill>
                <a:latin typeface="Arial" panose="020B0604020202020204" pitchFamily="34" charset="0"/>
                <a:cs typeface="Arial" panose="020B0604020202020204" pitchFamily="34" charset="0"/>
              </a:rPr>
              <a:t> will liken him unto a wise man, which built his house upon a rock:</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the rain descended, and the floods came, and the winds blew, and beat upon that house; and it fell not: for it was founded upon a rock.</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every one that heareth these sayings of mine, and doeth them not, shall be likened unto a foolish man, which built his house upon the sand:</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the rain descended, and the floods came, and the winds blew, and beat upon that house; and it fell: and great was the fall of it.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3E8306B-FBD7-446D-91FE-F92842514989}"/>
              </a:ext>
            </a:extLst>
          </p:cNvPr>
          <p:cNvSpPr/>
          <p:nvPr/>
        </p:nvSpPr>
        <p:spPr>
          <a:xfrm>
            <a:off x="899818" y="3261208"/>
            <a:ext cx="9728423"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actions did the Savior say would make someone like a wise man who built on rock?</a:t>
            </a:r>
          </a:p>
        </p:txBody>
      </p:sp>
      <p:sp>
        <p:nvSpPr>
          <p:cNvPr id="6" name="Rectángulo 5">
            <a:extLst>
              <a:ext uri="{FF2B5EF4-FFF2-40B4-BE49-F238E27FC236}">
                <a16:creationId xmlns:a16="http://schemas.microsoft.com/office/drawing/2014/main" id="{1603EBCB-ACC4-4681-919B-A490419AB626}"/>
              </a:ext>
            </a:extLst>
          </p:cNvPr>
          <p:cNvSpPr/>
          <p:nvPr/>
        </p:nvSpPr>
        <p:spPr>
          <a:xfrm>
            <a:off x="899818" y="3661317"/>
            <a:ext cx="972842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actions did the Savior say would make someone like a foolish man who built on sand?</a:t>
            </a:r>
          </a:p>
        </p:txBody>
      </p:sp>
      <p:sp>
        <p:nvSpPr>
          <p:cNvPr id="7" name="Rectángulo 6">
            <a:extLst>
              <a:ext uri="{FF2B5EF4-FFF2-40B4-BE49-F238E27FC236}">
                <a16:creationId xmlns:a16="http://schemas.microsoft.com/office/drawing/2014/main" id="{13F80286-06A3-4423-BA5A-F61072C756CD}"/>
              </a:ext>
            </a:extLst>
          </p:cNvPr>
          <p:cNvSpPr/>
          <p:nvPr/>
        </p:nvSpPr>
        <p:spPr>
          <a:xfrm>
            <a:off x="899818" y="4061426"/>
            <a:ext cx="96224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about acting on the Lord’s teachings can we learn from these analogies?</a:t>
            </a:r>
          </a:p>
        </p:txBody>
      </p:sp>
      <p:sp>
        <p:nvSpPr>
          <p:cNvPr id="8" name="Rectángulo 7">
            <a:extLst>
              <a:ext uri="{FF2B5EF4-FFF2-40B4-BE49-F238E27FC236}">
                <a16:creationId xmlns:a16="http://schemas.microsoft.com/office/drawing/2014/main" id="{8E1381CB-72D9-4121-8F85-D65D37B95AE0}"/>
              </a:ext>
            </a:extLst>
          </p:cNvPr>
          <p:cNvSpPr/>
          <p:nvPr/>
        </p:nvSpPr>
        <p:spPr>
          <a:xfrm>
            <a:off x="899818" y="4781731"/>
            <a:ext cx="9821191" cy="923330"/>
          </a:xfrm>
          <a:prstGeom prst="rect">
            <a:avLst/>
          </a:prstGeom>
        </p:spPr>
        <p:txBody>
          <a:bodyPr wrap="square">
            <a:spAutoFit/>
          </a:bodyPr>
          <a:lstStyle/>
          <a:p>
            <a:pPr algn="ctr"/>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hear and act on the Lord’s teachings, then He will strengthen us to endure our trials. If we hear the Lord’s teachings but do not follow them, then we will not have the support we need when trials come.</a:t>
            </a:r>
          </a:p>
        </p:txBody>
      </p:sp>
    </p:spTree>
    <p:extLst>
      <p:ext uri="{BB962C8B-B14F-4D97-AF65-F5344CB8AC3E}">
        <p14:creationId xmlns:p14="http://schemas.microsoft.com/office/powerpoint/2010/main" val="2578230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8" dur="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pic>
        <p:nvPicPr>
          <p:cNvPr id="2" name="Elementos multimedia en línea 1" title="Looking through Windows">
            <a:hlinkClick r:id="" action="ppaction://media"/>
            <a:extLst>
              <a:ext uri="{FF2B5EF4-FFF2-40B4-BE49-F238E27FC236}">
                <a16:creationId xmlns:a16="http://schemas.microsoft.com/office/drawing/2014/main" id="{E1998CF2-60F5-47FF-907B-4560BB7ECE1D}"/>
              </a:ext>
            </a:extLst>
          </p:cNvPr>
          <p:cNvPicPr>
            <a:picLocks noRot="1" noChangeAspect="1"/>
          </p:cNvPicPr>
          <p:nvPr>
            <a:videoFile r:link="rId1"/>
          </p:nvPr>
        </p:nvPicPr>
        <p:blipFill>
          <a:blip r:embed="rId3"/>
          <a:stretch>
            <a:fillRect/>
          </a:stretch>
        </p:blipFill>
        <p:spPr>
          <a:xfrm>
            <a:off x="1777264" y="1152939"/>
            <a:ext cx="8637472" cy="4858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418248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81841C18-8D19-4E81-8532-409848C5DD4F}"/>
              </a:ext>
            </a:extLst>
          </p:cNvPr>
          <p:cNvSpPr/>
          <p:nvPr/>
        </p:nvSpPr>
        <p:spPr>
          <a:xfrm>
            <a:off x="4426472" y="2967335"/>
            <a:ext cx="3339056" cy="923330"/>
          </a:xfrm>
          <a:prstGeom prst="rect">
            <a:avLst/>
          </a:prstGeom>
        </p:spPr>
        <p:txBody>
          <a:bodyPr wrap="none">
            <a:spAutoFit/>
          </a:bodyPr>
          <a:lstStyle/>
          <a:p>
            <a:pPr fontAlgn="base"/>
            <a:r>
              <a:rPr lang="en-US" sz="5400" b="1" dirty="0">
                <a:solidFill>
                  <a:schemeClr val="accent5">
                    <a:lumMod val="50000"/>
                  </a:schemeClr>
                </a:solidFill>
                <a:latin typeface="ZoramldsLat-Bold"/>
              </a:rPr>
              <a:t>Matthew 7</a:t>
            </a:r>
            <a:endParaRPr lang="en-US" sz="5400" b="1" i="0" dirty="0">
              <a:solidFill>
                <a:schemeClr val="accent5">
                  <a:lumMod val="50000"/>
                </a:schemeClr>
              </a:solidFill>
              <a:effectLst/>
              <a:latin typeface="ZoramldsLat-Bold"/>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E73E8897-5FBE-45AD-80E9-3433E39FA7F1}"/>
              </a:ext>
            </a:extLst>
          </p:cNvPr>
          <p:cNvSpPr/>
          <p:nvPr/>
        </p:nvSpPr>
        <p:spPr>
          <a:xfrm>
            <a:off x="1004472" y="968273"/>
            <a:ext cx="1603772" cy="369332"/>
          </a:xfrm>
          <a:prstGeom prst="rect">
            <a:avLst/>
          </a:prstGeom>
        </p:spPr>
        <p:txBody>
          <a:bodyPr wrap="none">
            <a:spAutoFit/>
          </a:bodyPr>
          <a:lstStyle/>
          <a:p>
            <a:pPr fontAlgn="base"/>
            <a:r>
              <a:rPr lang="en-US" b="1" dirty="0">
                <a:solidFill>
                  <a:srgbClr val="177C9C"/>
                </a:solidFill>
                <a:latin typeface="ZoramldsLat-Bold"/>
              </a:rPr>
              <a:t>Matthew 7:1-5</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01CAA3C8-C649-4DB1-B4AC-D68EA1499A0A}"/>
              </a:ext>
            </a:extLst>
          </p:cNvPr>
          <p:cNvSpPr/>
          <p:nvPr/>
        </p:nvSpPr>
        <p:spPr>
          <a:xfrm>
            <a:off x="1881808" y="2028616"/>
            <a:ext cx="8428383" cy="2800767"/>
          </a:xfrm>
          <a:prstGeom prst="rect">
            <a:avLst/>
          </a:prstGeom>
        </p:spPr>
        <p:txBody>
          <a:bodyPr wrap="square">
            <a:spAutoFit/>
          </a:bodyPr>
          <a:lstStyle/>
          <a:p>
            <a:pPr algn="ctr"/>
            <a:r>
              <a:rPr lang="en-US" sz="4400" dirty="0">
                <a:solidFill>
                  <a:srgbClr val="FF6600"/>
                </a:solidFill>
                <a:latin typeface="Sylfaen" panose="010A0502050306030303" pitchFamily="18" charset="0"/>
              </a:rPr>
              <a:t>“As part of His Sermon on the Mount, Jesus Christ teaches His disciples about judging righteously”</a:t>
            </a:r>
          </a:p>
        </p:txBody>
      </p:sp>
    </p:spTree>
    <p:extLst>
      <p:ext uri="{BB962C8B-B14F-4D97-AF65-F5344CB8AC3E}">
        <p14:creationId xmlns:p14="http://schemas.microsoft.com/office/powerpoint/2010/main" val="3654102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13A1056-DCA2-44F5-803B-5973649C0529}"/>
              </a:ext>
            </a:extLst>
          </p:cNvPr>
          <p:cNvSpPr/>
          <p:nvPr/>
        </p:nvSpPr>
        <p:spPr>
          <a:xfrm>
            <a:off x="781534" y="3050707"/>
            <a:ext cx="5000087"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do you think it means to judge righteously?</a:t>
            </a:r>
          </a:p>
        </p:txBody>
      </p:sp>
      <p:sp>
        <p:nvSpPr>
          <p:cNvPr id="17" name="Rectángulo 16">
            <a:extLst>
              <a:ext uri="{FF2B5EF4-FFF2-40B4-BE49-F238E27FC236}">
                <a16:creationId xmlns:a16="http://schemas.microsoft.com/office/drawing/2014/main" id="{8203C183-1878-41F5-934D-F10FE591DA34}"/>
              </a:ext>
            </a:extLst>
          </p:cNvPr>
          <p:cNvSpPr/>
          <p:nvPr/>
        </p:nvSpPr>
        <p:spPr>
          <a:xfrm>
            <a:off x="912934" y="1626578"/>
            <a:ext cx="1505541"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36BC181B-F44E-47C8-BD3B-62951A705075}"/>
              </a:ext>
            </a:extLst>
          </p:cNvPr>
          <p:cNvSpPr/>
          <p:nvPr/>
        </p:nvSpPr>
        <p:spPr>
          <a:xfrm>
            <a:off x="824973" y="3685365"/>
            <a:ext cx="1505541"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21D1D877-98DB-4B5A-B169-39A4479DF393}"/>
              </a:ext>
            </a:extLst>
          </p:cNvPr>
          <p:cNvSpPr/>
          <p:nvPr/>
        </p:nvSpPr>
        <p:spPr>
          <a:xfrm>
            <a:off x="824974" y="4039337"/>
            <a:ext cx="4693753" cy="830997"/>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D4104586-2CD9-458D-81B4-70085FD8F21E}"/>
              </a:ext>
            </a:extLst>
          </p:cNvPr>
          <p:cNvSpPr/>
          <p:nvPr/>
        </p:nvSpPr>
        <p:spPr>
          <a:xfrm>
            <a:off x="912935" y="1963536"/>
            <a:ext cx="3456600" cy="363282"/>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8B3A872B-3037-4CEC-8726-B0EFB376E352}"/>
              </a:ext>
            </a:extLst>
          </p:cNvPr>
          <p:cNvSpPr/>
          <p:nvPr/>
        </p:nvSpPr>
        <p:spPr>
          <a:xfrm>
            <a:off x="4052010" y="783607"/>
            <a:ext cx="448071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Should we or should we not judge others?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2C6FB0E-90D0-4A4B-B4A0-09AFA9636370}"/>
              </a:ext>
            </a:extLst>
          </p:cNvPr>
          <p:cNvPicPr>
            <a:picLocks noChangeAspect="1"/>
          </p:cNvPicPr>
          <p:nvPr/>
        </p:nvPicPr>
        <p:blipFill rotWithShape="1">
          <a:blip r:embed="rId2">
            <a:extLst>
              <a:ext uri="{28A0092B-C50C-407E-A947-70E740481C1C}">
                <a14:useLocalDpi xmlns:a14="http://schemas.microsoft.com/office/drawing/2010/main" val="0"/>
              </a:ext>
            </a:extLst>
          </a:blip>
          <a:srcRect t="11975"/>
          <a:stretch/>
        </p:blipFill>
        <p:spPr>
          <a:xfrm>
            <a:off x="5870713" y="1772821"/>
            <a:ext cx="4480714" cy="4301572"/>
          </a:xfrm>
          <a:prstGeom prst="rect">
            <a:avLst/>
          </a:prstGeom>
        </p:spPr>
      </p:pic>
      <p:sp>
        <p:nvSpPr>
          <p:cNvPr id="6" name="Rectángulo 5">
            <a:extLst>
              <a:ext uri="{FF2B5EF4-FFF2-40B4-BE49-F238E27FC236}">
                <a16:creationId xmlns:a16="http://schemas.microsoft.com/office/drawing/2014/main" id="{525A27C4-E7F1-4075-8B27-02A0CD8924E7}"/>
              </a:ext>
            </a:extLst>
          </p:cNvPr>
          <p:cNvSpPr/>
          <p:nvPr/>
        </p:nvSpPr>
        <p:spPr>
          <a:xfrm>
            <a:off x="869944" y="1627911"/>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7:1</a:t>
            </a:r>
          </a:p>
        </p:txBody>
      </p:sp>
      <p:sp>
        <p:nvSpPr>
          <p:cNvPr id="7" name="Rectángulo 6">
            <a:extLst>
              <a:ext uri="{FF2B5EF4-FFF2-40B4-BE49-F238E27FC236}">
                <a16:creationId xmlns:a16="http://schemas.microsoft.com/office/drawing/2014/main" id="{A4E1E22B-D30F-4115-8C5E-99E21D5CDC76}"/>
              </a:ext>
            </a:extLst>
          </p:cNvPr>
          <p:cNvSpPr/>
          <p:nvPr/>
        </p:nvSpPr>
        <p:spPr>
          <a:xfrm>
            <a:off x="910219" y="1957486"/>
            <a:ext cx="3544560"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Judge not, that ye be not judged.</a:t>
            </a:r>
          </a:p>
        </p:txBody>
      </p:sp>
      <p:sp>
        <p:nvSpPr>
          <p:cNvPr id="8" name="Rectángulo 7">
            <a:extLst>
              <a:ext uri="{FF2B5EF4-FFF2-40B4-BE49-F238E27FC236}">
                <a16:creationId xmlns:a16="http://schemas.microsoft.com/office/drawing/2014/main" id="{94BF850C-39AE-45B2-8CC6-800BFC7BE5B6}"/>
              </a:ext>
            </a:extLst>
          </p:cNvPr>
          <p:cNvSpPr/>
          <p:nvPr/>
        </p:nvSpPr>
        <p:spPr>
          <a:xfrm>
            <a:off x="803253" y="2456001"/>
            <a:ext cx="47371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Savior teach about judging?</a:t>
            </a:r>
          </a:p>
        </p:txBody>
      </p:sp>
      <p:sp>
        <p:nvSpPr>
          <p:cNvPr id="10" name="Rectángulo 9">
            <a:extLst>
              <a:ext uri="{FF2B5EF4-FFF2-40B4-BE49-F238E27FC236}">
                <a16:creationId xmlns:a16="http://schemas.microsoft.com/office/drawing/2014/main" id="{4864A629-BB5B-40AE-AFB3-352BFDFF208E}"/>
              </a:ext>
            </a:extLst>
          </p:cNvPr>
          <p:cNvSpPr/>
          <p:nvPr/>
        </p:nvSpPr>
        <p:spPr>
          <a:xfrm>
            <a:off x="788891" y="3685365"/>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7:2</a:t>
            </a:r>
          </a:p>
        </p:txBody>
      </p:sp>
      <p:sp>
        <p:nvSpPr>
          <p:cNvPr id="11" name="Rectángulo 10">
            <a:extLst>
              <a:ext uri="{FF2B5EF4-FFF2-40B4-BE49-F238E27FC236}">
                <a16:creationId xmlns:a16="http://schemas.microsoft.com/office/drawing/2014/main" id="{998D4FB5-16B2-4AEA-81DD-A6C804C0945B}"/>
              </a:ext>
            </a:extLst>
          </p:cNvPr>
          <p:cNvSpPr/>
          <p:nvPr/>
        </p:nvSpPr>
        <p:spPr>
          <a:xfrm>
            <a:off x="781534" y="4022774"/>
            <a:ext cx="4737194" cy="830997"/>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For with what judgment ye judge, ye shall be judged: and with what measure ye mete, it shall be measured to you again.</a:t>
            </a:r>
          </a:p>
        </p:txBody>
      </p:sp>
      <p:sp>
        <p:nvSpPr>
          <p:cNvPr id="12" name="Rectángulo 11">
            <a:extLst>
              <a:ext uri="{FF2B5EF4-FFF2-40B4-BE49-F238E27FC236}">
                <a16:creationId xmlns:a16="http://schemas.microsoft.com/office/drawing/2014/main" id="{39AF9330-D2BE-4C9E-8852-4315FA924177}"/>
              </a:ext>
            </a:extLst>
          </p:cNvPr>
          <p:cNvSpPr/>
          <p:nvPr/>
        </p:nvSpPr>
        <p:spPr>
          <a:xfrm>
            <a:off x="788891" y="5006514"/>
            <a:ext cx="495680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will happen if we judge others righteously?</a:t>
            </a:r>
          </a:p>
        </p:txBody>
      </p:sp>
      <p:sp>
        <p:nvSpPr>
          <p:cNvPr id="13" name="Rectángulo 12">
            <a:extLst>
              <a:ext uri="{FF2B5EF4-FFF2-40B4-BE49-F238E27FC236}">
                <a16:creationId xmlns:a16="http://schemas.microsoft.com/office/drawing/2014/main" id="{72C6EC6A-6FF5-45C8-B2C6-49A10CC26304}"/>
              </a:ext>
            </a:extLst>
          </p:cNvPr>
          <p:cNvSpPr/>
          <p:nvPr/>
        </p:nvSpPr>
        <p:spPr>
          <a:xfrm>
            <a:off x="781534" y="5516178"/>
            <a:ext cx="4863892" cy="646331"/>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judge others righteously, God will extend the same mercy and fairness to us.</a:t>
            </a:r>
          </a:p>
        </p:txBody>
      </p:sp>
    </p:spTree>
    <p:extLst>
      <p:ext uri="{BB962C8B-B14F-4D97-AF65-F5344CB8AC3E}">
        <p14:creationId xmlns:p14="http://schemas.microsoft.com/office/powerpoint/2010/main" val="228771129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250" fill="hold"/>
                                        <p:tgtEl>
                                          <p:spTgt spid="9"/>
                                        </p:tgtEl>
                                        <p:attrNameLst>
                                          <p:attrName>ppt_x</p:attrName>
                                        </p:attrNameLst>
                                      </p:cBhvr>
                                      <p:tavLst>
                                        <p:tav tm="0">
                                          <p:val>
                                            <p:strVal val="#ppt_x"/>
                                          </p:val>
                                        </p:tav>
                                        <p:tav tm="100000">
                                          <p:val>
                                            <p:strVal val="#ppt_x"/>
                                          </p:val>
                                        </p:tav>
                                      </p:tavLst>
                                    </p:anim>
                                    <p:anim calcmode="lin" valueType="num">
                                      <p:cBhvr additive="base">
                                        <p:cTn id="33"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3"/>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3"/>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3"/>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900" decel="100000" fill="hold"/>
                                        <p:tgtEl>
                                          <p:spTgt spid="13"/>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6" grpId="0" animBg="1"/>
      <p:bldP spid="15" grpId="0" animBg="1"/>
      <p:bldP spid="14" grpId="0" animBg="1"/>
      <p:bldP spid="2" grpId="0"/>
      <p:bldP spid="6" grpId="0"/>
      <p:bldP spid="7" grpId="0"/>
      <p:bldP spid="8"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DB9EC3-801A-4058-9297-0688CE3CB89A}"/>
              </a:ext>
            </a:extLst>
          </p:cNvPr>
          <p:cNvSpPr/>
          <p:nvPr/>
        </p:nvSpPr>
        <p:spPr>
          <a:xfrm>
            <a:off x="5585792" y="787346"/>
            <a:ext cx="3922643" cy="47529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A13C5C95-97A9-4AE4-83DF-3D2F93FCBF97}"/>
              </a:ext>
            </a:extLst>
          </p:cNvPr>
          <p:cNvSpPr/>
          <p:nvPr/>
        </p:nvSpPr>
        <p:spPr>
          <a:xfrm>
            <a:off x="5645426" y="880110"/>
            <a:ext cx="3803376" cy="4401205"/>
          </a:xfrm>
          <a:prstGeom prst="rect">
            <a:avLst/>
          </a:prstGeom>
        </p:spPr>
        <p:txBody>
          <a:bodyPr wrap="square">
            <a:spAutoFit/>
          </a:bodyPr>
          <a:lstStyle/>
          <a:p>
            <a:pPr algn="just" fontAlgn="base"/>
            <a:r>
              <a:rPr lang="en-US" sz="1400" dirty="0">
                <a:solidFill>
                  <a:schemeClr val="bg1"/>
                </a:solidFill>
                <a:latin typeface="Dubai" panose="020B0503030403030204" pitchFamily="34" charset="-78"/>
                <a:cs typeface="Dubai" panose="020B0503030403030204" pitchFamily="34" charset="-78"/>
              </a:rPr>
              <a:t>“Sometimes people feel that it is wrong to judge others in any way. While it is true that you should not condemn others or judge them unrighteously, you will need to make judgments of ideas, situations, and people throughout your life. …</a:t>
            </a:r>
          </a:p>
          <a:p>
            <a:pPr algn="just" fontAlgn="base"/>
            <a:r>
              <a:rPr lang="en-US" sz="1400" dirty="0">
                <a:solidFill>
                  <a:schemeClr val="bg1"/>
                </a:solidFill>
                <a:latin typeface="Dubai" panose="020B0503030403030204" pitchFamily="34" charset="-78"/>
                <a:cs typeface="Dubai" panose="020B0503030403030204" pitchFamily="34" charset="-78"/>
              </a:rPr>
              <a:t>“Judgment is an important use of your agency and requires great care, especially when you make judgments about other people. All your judgments must be guided by righteous standards. Remember that only God, who knows each individual’s heart, can make final judgments of individuals (see Revelation 20:12; 3 Nephi 27:14; D&amp;C 137:9). …</a:t>
            </a:r>
          </a:p>
          <a:p>
            <a:pPr algn="just" fontAlgn="base"/>
            <a:r>
              <a:rPr lang="en-US" sz="1400" dirty="0">
                <a:solidFill>
                  <a:schemeClr val="bg1"/>
                </a:solidFill>
                <a:latin typeface="Dubai" panose="020B0503030403030204" pitchFamily="34" charset="-78"/>
                <a:cs typeface="Dubai" panose="020B0503030403030204" pitchFamily="34" charset="-78"/>
              </a:rPr>
              <a:t>“… As much as you can, judge people’s situations rather than judging the people themselves. Whenever possible, refrain from making judgments until you have an adequate knowledge of the facts. Always be sensitive to the Holy Spirit, who can guide your decisions” (</a:t>
            </a:r>
            <a:r>
              <a:rPr lang="en-US" sz="1400" i="1" dirty="0">
                <a:solidFill>
                  <a:schemeClr val="bg1"/>
                </a:solidFill>
                <a:latin typeface="Dubai" panose="020B0503030403030204" pitchFamily="34" charset="-78"/>
                <a:cs typeface="Dubai" panose="020B0503030403030204" pitchFamily="34" charset="-78"/>
              </a:rPr>
              <a:t>True to the Faith: A Gospel Reference</a:t>
            </a:r>
            <a:r>
              <a:rPr lang="en-US" sz="1400" dirty="0">
                <a:solidFill>
                  <a:schemeClr val="bg1"/>
                </a:solidFill>
                <a:latin typeface="Dubai" panose="020B0503030403030204" pitchFamily="34" charset="-78"/>
                <a:cs typeface="Dubai" panose="020B0503030403030204" pitchFamily="34" charset="-78"/>
              </a:rPr>
              <a:t> [2004], 90–91).</a:t>
            </a:r>
            <a:endParaRPr lang="en-US" sz="1400" b="0" i="0" dirty="0">
              <a:solidFill>
                <a:schemeClr val="bg1"/>
              </a:solidFill>
              <a:effectLst/>
              <a:latin typeface="Dubai" panose="020B0503030403030204" pitchFamily="34" charset="-78"/>
              <a:cs typeface="Dubai" panose="020B0503030403030204" pitchFamily="34" charset="-78"/>
            </a:endParaRPr>
          </a:p>
        </p:txBody>
      </p:sp>
      <p:pic>
        <p:nvPicPr>
          <p:cNvPr id="1026" name="Picture 2" descr="Resultado de la imagen para True to the Faith:">
            <a:extLst>
              <a:ext uri="{FF2B5EF4-FFF2-40B4-BE49-F238E27FC236}">
                <a16:creationId xmlns:a16="http://schemas.microsoft.com/office/drawing/2014/main" id="{07C2AE39-50AB-42E0-947F-E07C1D5B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82" y="779683"/>
            <a:ext cx="3922643" cy="4752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6F003BE-4933-455B-8018-F3846A6DC419}"/>
              </a:ext>
            </a:extLst>
          </p:cNvPr>
          <p:cNvSpPr/>
          <p:nvPr/>
        </p:nvSpPr>
        <p:spPr>
          <a:xfrm>
            <a:off x="3637634" y="5708985"/>
            <a:ext cx="49167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types of judgments should we make?</a:t>
            </a:r>
          </a:p>
        </p:txBody>
      </p:sp>
      <p:sp>
        <p:nvSpPr>
          <p:cNvPr id="6" name="Rectángulo 5">
            <a:extLst>
              <a:ext uri="{FF2B5EF4-FFF2-40B4-BE49-F238E27FC236}">
                <a16:creationId xmlns:a16="http://schemas.microsoft.com/office/drawing/2014/main" id="{5F588E6A-72FF-4F7A-91C1-ACD7391CF4EB}"/>
              </a:ext>
            </a:extLst>
          </p:cNvPr>
          <p:cNvSpPr/>
          <p:nvPr/>
        </p:nvSpPr>
        <p:spPr>
          <a:xfrm>
            <a:off x="4278835" y="6246981"/>
            <a:ext cx="363432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we judge righteously?</a:t>
            </a:r>
          </a:p>
        </p:txBody>
      </p:sp>
    </p:spTree>
    <p:extLst>
      <p:ext uri="{BB962C8B-B14F-4D97-AF65-F5344CB8AC3E}">
        <p14:creationId xmlns:p14="http://schemas.microsoft.com/office/powerpoint/2010/main" val="1811622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532B8D8-C49F-4F61-A6CE-6465FA100B8D}"/>
              </a:ext>
            </a:extLst>
          </p:cNvPr>
          <p:cNvSpPr/>
          <p:nvPr/>
        </p:nvSpPr>
        <p:spPr>
          <a:xfrm>
            <a:off x="748687" y="2037406"/>
            <a:ext cx="80110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mote and beam represent in the Savior’s analogy?</a:t>
            </a:r>
          </a:p>
        </p:txBody>
      </p:sp>
      <p:sp>
        <p:nvSpPr>
          <p:cNvPr id="10" name="Rectángulo 9">
            <a:extLst>
              <a:ext uri="{FF2B5EF4-FFF2-40B4-BE49-F238E27FC236}">
                <a16:creationId xmlns:a16="http://schemas.microsoft.com/office/drawing/2014/main" id="{FA4F39E2-4248-443F-A1F3-DF79B8028A5F}"/>
              </a:ext>
            </a:extLst>
          </p:cNvPr>
          <p:cNvSpPr/>
          <p:nvPr/>
        </p:nvSpPr>
        <p:spPr>
          <a:xfrm>
            <a:off x="748686" y="1018689"/>
            <a:ext cx="1505541"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478C2EA-F469-4303-9EBC-AF6C1C8BD07E}"/>
              </a:ext>
            </a:extLst>
          </p:cNvPr>
          <p:cNvSpPr/>
          <p:nvPr/>
        </p:nvSpPr>
        <p:spPr>
          <a:xfrm>
            <a:off x="748687" y="1308111"/>
            <a:ext cx="9720530" cy="622818"/>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E883C87A-88D1-4F85-85FA-D36170E1B19E}"/>
              </a:ext>
            </a:extLst>
          </p:cNvPr>
          <p:cNvSpPr/>
          <p:nvPr/>
        </p:nvSpPr>
        <p:spPr>
          <a:xfrm>
            <a:off x="748687" y="968273"/>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7:3</a:t>
            </a:r>
          </a:p>
        </p:txBody>
      </p:sp>
      <p:sp>
        <p:nvSpPr>
          <p:cNvPr id="4" name="Rectángulo 3">
            <a:extLst>
              <a:ext uri="{FF2B5EF4-FFF2-40B4-BE49-F238E27FC236}">
                <a16:creationId xmlns:a16="http://schemas.microsoft.com/office/drawing/2014/main" id="{58870235-7F8E-4251-B917-261E18F33C96}"/>
              </a:ext>
            </a:extLst>
          </p:cNvPr>
          <p:cNvSpPr/>
          <p:nvPr/>
        </p:nvSpPr>
        <p:spPr>
          <a:xfrm>
            <a:off x="748687" y="1284597"/>
            <a:ext cx="981329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why beholdest thou the mote that is in thy brother’s eye, but considerest not the beam that is in thine own eye?</a:t>
            </a:r>
          </a:p>
        </p:txBody>
      </p:sp>
      <p:sp>
        <p:nvSpPr>
          <p:cNvPr id="6" name="Rectángulo 5">
            <a:extLst>
              <a:ext uri="{FF2B5EF4-FFF2-40B4-BE49-F238E27FC236}">
                <a16:creationId xmlns:a16="http://schemas.microsoft.com/office/drawing/2014/main" id="{670718FA-41E8-490A-9C34-FCB62F91E94C}"/>
              </a:ext>
            </a:extLst>
          </p:cNvPr>
          <p:cNvSpPr/>
          <p:nvPr/>
        </p:nvSpPr>
        <p:spPr>
          <a:xfrm>
            <a:off x="748687" y="2468246"/>
            <a:ext cx="6353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restate the Savior’s teaching in verse 3?</a:t>
            </a:r>
          </a:p>
        </p:txBody>
      </p:sp>
      <p:sp>
        <p:nvSpPr>
          <p:cNvPr id="7" name="Rectángulo 6">
            <a:extLst>
              <a:ext uri="{FF2B5EF4-FFF2-40B4-BE49-F238E27FC236}">
                <a16:creationId xmlns:a16="http://schemas.microsoft.com/office/drawing/2014/main" id="{8B07A25F-1F3D-4613-A49A-813D2AFA5B52}"/>
              </a:ext>
            </a:extLst>
          </p:cNvPr>
          <p:cNvSpPr/>
          <p:nvPr/>
        </p:nvSpPr>
        <p:spPr>
          <a:xfrm>
            <a:off x="748686" y="2906824"/>
            <a:ext cx="9813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Would you like your classmate with the beam to remove a speck of wood from your eye? Why not?</a:t>
            </a:r>
          </a:p>
        </p:txBody>
      </p:sp>
      <p:sp>
        <p:nvSpPr>
          <p:cNvPr id="8" name="Rectángulo 7">
            <a:extLst>
              <a:ext uri="{FF2B5EF4-FFF2-40B4-BE49-F238E27FC236}">
                <a16:creationId xmlns:a16="http://schemas.microsoft.com/office/drawing/2014/main" id="{77B75BA0-3CDD-4113-83F8-E357C63C51BB}"/>
              </a:ext>
            </a:extLst>
          </p:cNvPr>
          <p:cNvSpPr/>
          <p:nvPr/>
        </p:nvSpPr>
        <p:spPr>
          <a:xfrm>
            <a:off x="748687" y="3545417"/>
            <a:ext cx="9813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need to do to see clearly enough to remove the speck of wood from your classmate’s eye?</a:t>
            </a:r>
          </a:p>
        </p:txBody>
      </p:sp>
    </p:spTree>
    <p:extLst>
      <p:ext uri="{BB962C8B-B14F-4D97-AF65-F5344CB8AC3E}">
        <p14:creationId xmlns:p14="http://schemas.microsoft.com/office/powerpoint/2010/main" val="123371153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diagonales redondeadas 11">
            <a:extLst>
              <a:ext uri="{FF2B5EF4-FFF2-40B4-BE49-F238E27FC236}">
                <a16:creationId xmlns:a16="http://schemas.microsoft.com/office/drawing/2014/main" id="{3AB49607-7B0D-4871-96AD-89D0647E09E7}"/>
              </a:ext>
            </a:extLst>
          </p:cNvPr>
          <p:cNvSpPr/>
          <p:nvPr/>
        </p:nvSpPr>
        <p:spPr>
          <a:xfrm>
            <a:off x="3046097" y="1457739"/>
            <a:ext cx="6096000" cy="1879864"/>
          </a:xfrm>
          <a:prstGeom prst="round2Diag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ECF3AAD3-7A72-43D7-90FA-1483A21288C8}"/>
              </a:ext>
            </a:extLst>
          </p:cNvPr>
          <p:cNvSpPr/>
          <p:nvPr/>
        </p:nvSpPr>
        <p:spPr>
          <a:xfrm>
            <a:off x="1113178" y="3407678"/>
            <a:ext cx="1710725"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DDDACD8-16F9-4D5E-8BF7-A4FEB53F9F83}"/>
              </a:ext>
            </a:extLst>
          </p:cNvPr>
          <p:cNvSpPr/>
          <p:nvPr/>
        </p:nvSpPr>
        <p:spPr>
          <a:xfrm>
            <a:off x="1113178" y="3768152"/>
            <a:ext cx="9393459" cy="1145598"/>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6413B634-B4CF-42DD-A8FE-ECEDEED66960}"/>
              </a:ext>
            </a:extLst>
          </p:cNvPr>
          <p:cNvSpPr/>
          <p:nvPr/>
        </p:nvSpPr>
        <p:spPr>
          <a:xfrm>
            <a:off x="1113182" y="968273"/>
            <a:ext cx="5438412" cy="369332"/>
          </a:xfrm>
          <a:prstGeom prst="rect">
            <a:avLst/>
          </a:prstGeom>
        </p:spPr>
        <p:txBody>
          <a:bodyPr wrap="none">
            <a:spAutoFit/>
          </a:bodyPr>
          <a:lstStyle/>
          <a:p>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Dieter F. Uchtdorf of the First Presidency:</a:t>
            </a:r>
          </a:p>
        </p:txBody>
      </p:sp>
      <p:sp>
        <p:nvSpPr>
          <p:cNvPr id="4" name="Rectángulo 3">
            <a:extLst>
              <a:ext uri="{FF2B5EF4-FFF2-40B4-BE49-F238E27FC236}">
                <a16:creationId xmlns:a16="http://schemas.microsoft.com/office/drawing/2014/main" id="{D1B239CA-D61D-4027-9E99-A553E2F854B7}"/>
              </a:ext>
            </a:extLst>
          </p:cNvPr>
          <p:cNvSpPr/>
          <p:nvPr/>
        </p:nvSpPr>
        <p:spPr>
          <a:xfrm>
            <a:off x="3046097" y="1550648"/>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“This business of beams and motes seems to be closely related to our inability to see ourselves clearly. I’m not sure why we are able to diagnose and recommend remedies for other people’s ills so well, while we often have difficulty seeing our own” (“Lord, Is It ? ” </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2014, 56).</a:t>
            </a:r>
          </a:p>
        </p:txBody>
      </p:sp>
      <p:sp>
        <p:nvSpPr>
          <p:cNvPr id="5" name="Rectángulo 4">
            <a:extLst>
              <a:ext uri="{FF2B5EF4-FFF2-40B4-BE49-F238E27FC236}">
                <a16:creationId xmlns:a16="http://schemas.microsoft.com/office/drawing/2014/main" id="{7D24B042-F669-40A1-9FF7-F064FDA8A68A}"/>
              </a:ext>
            </a:extLst>
          </p:cNvPr>
          <p:cNvSpPr/>
          <p:nvPr/>
        </p:nvSpPr>
        <p:spPr>
          <a:xfrm>
            <a:off x="1113182" y="3407678"/>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7:4-5</a:t>
            </a:r>
          </a:p>
        </p:txBody>
      </p:sp>
      <p:sp>
        <p:nvSpPr>
          <p:cNvPr id="6" name="Rectángulo 5">
            <a:extLst>
              <a:ext uri="{FF2B5EF4-FFF2-40B4-BE49-F238E27FC236}">
                <a16:creationId xmlns:a16="http://schemas.microsoft.com/office/drawing/2014/main" id="{BBB5AD1A-4926-41DB-83BE-8C5C9D9CF92E}"/>
              </a:ext>
            </a:extLst>
          </p:cNvPr>
          <p:cNvSpPr/>
          <p:nvPr/>
        </p:nvSpPr>
        <p:spPr>
          <a:xfrm>
            <a:off x="1113182" y="3750506"/>
            <a:ext cx="947893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Or how wilt thou say to thy brother, Let me pull out the mote out of thine eye; and, behold, a beam is in thine own eye?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Thou hypocrite, first cast out the beam out of thine own eye; and then shalt thou see clearly to cast out the mote out of thy brother’s eye.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0EEF512-A205-439A-9EC1-1681AEEC1897}"/>
              </a:ext>
            </a:extLst>
          </p:cNvPr>
          <p:cNvSpPr/>
          <p:nvPr/>
        </p:nvSpPr>
        <p:spPr>
          <a:xfrm>
            <a:off x="1113181" y="4984186"/>
            <a:ext cx="97536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Should our concern and correction be focused on others’ faults or on our own? Why?</a:t>
            </a:r>
          </a:p>
        </p:txBody>
      </p:sp>
      <p:sp>
        <p:nvSpPr>
          <p:cNvPr id="8" name="Rectángulo 7">
            <a:extLst>
              <a:ext uri="{FF2B5EF4-FFF2-40B4-BE49-F238E27FC236}">
                <a16:creationId xmlns:a16="http://schemas.microsoft.com/office/drawing/2014/main" id="{7D4BF71B-60B1-4327-836E-8EAF8931A0EA}"/>
              </a:ext>
            </a:extLst>
          </p:cNvPr>
          <p:cNvSpPr/>
          <p:nvPr/>
        </p:nvSpPr>
        <p:spPr>
          <a:xfrm>
            <a:off x="1113180" y="5326653"/>
            <a:ext cx="938254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that can help us avoid judging others unrighteously?</a:t>
            </a:r>
          </a:p>
        </p:txBody>
      </p:sp>
      <p:sp>
        <p:nvSpPr>
          <p:cNvPr id="9" name="Rectángulo 8">
            <a:extLst>
              <a:ext uri="{FF2B5EF4-FFF2-40B4-BE49-F238E27FC236}">
                <a16:creationId xmlns:a16="http://schemas.microsoft.com/office/drawing/2014/main" id="{039F64AA-BCD6-4F3B-8403-12A8CA7E7AEC}"/>
              </a:ext>
            </a:extLst>
          </p:cNvPr>
          <p:cNvSpPr/>
          <p:nvPr/>
        </p:nvSpPr>
        <p:spPr>
          <a:xfrm>
            <a:off x="1113178" y="5914504"/>
            <a:ext cx="9478937"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focus on removing our own sins and weaknesses, then we will be less likely to judge others unrighteously.</a:t>
            </a:r>
          </a:p>
        </p:txBody>
      </p:sp>
    </p:spTree>
    <p:extLst>
      <p:ext uri="{BB962C8B-B14F-4D97-AF65-F5344CB8AC3E}">
        <p14:creationId xmlns:p14="http://schemas.microsoft.com/office/powerpoint/2010/main" val="2502779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1000"/>
                                        <p:tgtEl>
                                          <p:spTgt spid="1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1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3"/>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E3A3EACF-1F32-47BD-8941-E1A9C61B13C2}"/>
              </a:ext>
            </a:extLst>
          </p:cNvPr>
          <p:cNvSpPr/>
          <p:nvPr/>
        </p:nvSpPr>
        <p:spPr>
          <a:xfrm>
            <a:off x="919458" y="968273"/>
            <a:ext cx="183896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7:6-14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41995E9-7D3D-4BF4-9E65-2F844B62F1FF}"/>
              </a:ext>
            </a:extLst>
          </p:cNvPr>
          <p:cNvSpPr/>
          <p:nvPr/>
        </p:nvSpPr>
        <p:spPr>
          <a:xfrm>
            <a:off x="2370909" y="2767280"/>
            <a:ext cx="7450181" cy="1323439"/>
          </a:xfrm>
          <a:prstGeom prst="rect">
            <a:avLst/>
          </a:prstGeom>
        </p:spPr>
        <p:txBody>
          <a:bodyPr wrap="none">
            <a:spAutoFit/>
          </a:bodyPr>
          <a:lstStyle/>
          <a:p>
            <a:pPr algn="ctr"/>
            <a:r>
              <a:rPr lang="en-US" sz="4000" dirty="0">
                <a:solidFill>
                  <a:schemeClr val="accent1">
                    <a:lumMod val="75000"/>
                  </a:schemeClr>
                </a:solidFill>
                <a:latin typeface="ZoramldsLat-Regular"/>
              </a:rPr>
              <a:t>“The Savior teaches about seeking </a:t>
            </a:r>
          </a:p>
          <a:p>
            <a:pPr algn="ctr"/>
            <a:r>
              <a:rPr lang="en-US" sz="4000" dirty="0">
                <a:solidFill>
                  <a:schemeClr val="accent1">
                    <a:lumMod val="75000"/>
                  </a:schemeClr>
                </a:solidFill>
                <a:latin typeface="ZoramldsLat-Regular"/>
              </a:rPr>
              <a:t>personal revelation”</a:t>
            </a:r>
            <a:endParaRPr lang="en-US" sz="4000" dirty="0">
              <a:solidFill>
                <a:schemeClr val="accent1">
                  <a:lumMod val="75000"/>
                </a:schemeClr>
              </a:solidFill>
            </a:endParaRPr>
          </a:p>
        </p:txBody>
      </p:sp>
    </p:spTree>
    <p:extLst>
      <p:ext uri="{BB962C8B-B14F-4D97-AF65-F5344CB8AC3E}">
        <p14:creationId xmlns:p14="http://schemas.microsoft.com/office/powerpoint/2010/main" val="1817102718"/>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2A50EF7-3550-4E9B-A486-C30114B9B138}"/>
              </a:ext>
            </a:extLst>
          </p:cNvPr>
          <p:cNvSpPr/>
          <p:nvPr/>
        </p:nvSpPr>
        <p:spPr>
          <a:xfrm>
            <a:off x="1114464" y="4642781"/>
            <a:ext cx="1965919" cy="646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FDD84814-D3D4-4F07-B3C7-3F8F829777FF}"/>
              </a:ext>
            </a:extLst>
          </p:cNvPr>
          <p:cNvSpPr/>
          <p:nvPr/>
        </p:nvSpPr>
        <p:spPr>
          <a:xfrm>
            <a:off x="1178112" y="1020184"/>
            <a:ext cx="1505541" cy="555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7DB2B968-6B91-46E6-B868-B6515E2EB738}"/>
              </a:ext>
            </a:extLst>
          </p:cNvPr>
          <p:cNvSpPr/>
          <p:nvPr/>
        </p:nvSpPr>
        <p:spPr>
          <a:xfrm>
            <a:off x="1113178" y="4960203"/>
            <a:ext cx="9211587" cy="159236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0996DDF3-F609-46DF-A5FF-F0326412B60D}"/>
              </a:ext>
            </a:extLst>
          </p:cNvPr>
          <p:cNvSpPr/>
          <p:nvPr/>
        </p:nvSpPr>
        <p:spPr>
          <a:xfrm>
            <a:off x="1178113" y="1337605"/>
            <a:ext cx="9211587" cy="383954"/>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12</a:t>
            </a:r>
          </a:p>
        </p:txBody>
      </p:sp>
      <p:sp>
        <p:nvSpPr>
          <p:cNvPr id="2" name="Rectángulo 1">
            <a:extLst>
              <a:ext uri="{FF2B5EF4-FFF2-40B4-BE49-F238E27FC236}">
                <a16:creationId xmlns:a16="http://schemas.microsoft.com/office/drawing/2014/main" id="{E0071F71-5ECC-4366-B8BB-DCCC4A433EB1}"/>
              </a:ext>
            </a:extLst>
          </p:cNvPr>
          <p:cNvSpPr/>
          <p:nvPr/>
        </p:nvSpPr>
        <p:spPr>
          <a:xfrm>
            <a:off x="1166190" y="968273"/>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7:7</a:t>
            </a:r>
          </a:p>
        </p:txBody>
      </p:sp>
      <p:sp>
        <p:nvSpPr>
          <p:cNvPr id="4" name="Rectángulo 3">
            <a:extLst>
              <a:ext uri="{FF2B5EF4-FFF2-40B4-BE49-F238E27FC236}">
                <a16:creationId xmlns:a16="http://schemas.microsoft.com/office/drawing/2014/main" id="{9D3A9C96-7173-4D73-A7CB-8225182E07D2}"/>
              </a:ext>
            </a:extLst>
          </p:cNvPr>
          <p:cNvSpPr/>
          <p:nvPr/>
        </p:nvSpPr>
        <p:spPr>
          <a:xfrm>
            <a:off x="1113181" y="1337605"/>
            <a:ext cx="9448801" cy="35394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 Ask, and it shall be given you; seek, and ye shall find; knock, and it shall be opened unto you:</a:t>
            </a:r>
          </a:p>
        </p:txBody>
      </p:sp>
      <p:sp>
        <p:nvSpPr>
          <p:cNvPr id="5" name="Rectángulo 4">
            <a:extLst>
              <a:ext uri="{FF2B5EF4-FFF2-40B4-BE49-F238E27FC236}">
                <a16:creationId xmlns:a16="http://schemas.microsoft.com/office/drawing/2014/main" id="{6E234E3B-3F90-4343-9D14-613431DD1A3B}"/>
              </a:ext>
            </a:extLst>
          </p:cNvPr>
          <p:cNvSpPr/>
          <p:nvPr/>
        </p:nvSpPr>
        <p:spPr>
          <a:xfrm>
            <a:off x="1113180" y="1876214"/>
            <a:ext cx="92765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the disciples told to say to people who wanted to receive knowledge from God?</a:t>
            </a:r>
          </a:p>
        </p:txBody>
      </p:sp>
      <p:sp>
        <p:nvSpPr>
          <p:cNvPr id="6" name="Rectángulo 5">
            <a:extLst>
              <a:ext uri="{FF2B5EF4-FFF2-40B4-BE49-F238E27FC236}">
                <a16:creationId xmlns:a16="http://schemas.microsoft.com/office/drawing/2014/main" id="{7EF94458-659C-4C18-B38A-1A752FCC247A}"/>
              </a:ext>
            </a:extLst>
          </p:cNvPr>
          <p:cNvSpPr/>
          <p:nvPr/>
        </p:nvSpPr>
        <p:spPr>
          <a:xfrm>
            <a:off x="1113179" y="2577354"/>
            <a:ext cx="92765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verse 7 about how we can come to understand sacred knowledge from God? </a:t>
            </a:r>
          </a:p>
        </p:txBody>
      </p:sp>
      <p:sp>
        <p:nvSpPr>
          <p:cNvPr id="7" name="Rectángulo 6">
            <a:extLst>
              <a:ext uri="{FF2B5EF4-FFF2-40B4-BE49-F238E27FC236}">
                <a16:creationId xmlns:a16="http://schemas.microsoft.com/office/drawing/2014/main" id="{D20C74C7-96C6-4B28-8E87-9766240E241F}"/>
              </a:ext>
            </a:extLst>
          </p:cNvPr>
          <p:cNvSpPr/>
          <p:nvPr/>
        </p:nvSpPr>
        <p:spPr>
          <a:xfrm>
            <a:off x="1113178" y="3266100"/>
            <a:ext cx="9276523"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ask, seek, and knock in our search for truth, Heavenly Father will answer and bless us with personal revelation.</a:t>
            </a:r>
          </a:p>
        </p:txBody>
      </p:sp>
      <p:sp>
        <p:nvSpPr>
          <p:cNvPr id="8" name="Rectángulo 7">
            <a:extLst>
              <a:ext uri="{FF2B5EF4-FFF2-40B4-BE49-F238E27FC236}">
                <a16:creationId xmlns:a16="http://schemas.microsoft.com/office/drawing/2014/main" id="{17B4DAE1-CC05-4348-A42A-D1301AC5FC03}"/>
              </a:ext>
            </a:extLst>
          </p:cNvPr>
          <p:cNvSpPr/>
          <p:nvPr/>
        </p:nvSpPr>
        <p:spPr>
          <a:xfrm>
            <a:off x="1113178" y="3834720"/>
            <a:ext cx="92765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 words </a:t>
            </a:r>
            <a:r>
              <a:rPr lang="en-US" b="1" i="1" dirty="0">
                <a:solidFill>
                  <a:schemeClr val="bg1"/>
                </a:solidFill>
                <a:latin typeface="Arial" panose="020B0604020202020204" pitchFamily="34" charset="0"/>
                <a:cs typeface="Arial" panose="020B0604020202020204" pitchFamily="34" charset="0"/>
              </a:rPr>
              <a:t>ask, seek,</a:t>
            </a:r>
            <a:r>
              <a:rPr lang="en-US" b="1" dirty="0">
                <a:solidFill>
                  <a:schemeClr val="bg1"/>
                </a:solidFill>
                <a:latin typeface="Arial" panose="020B0604020202020204" pitchFamily="34" charset="0"/>
                <a:cs typeface="Arial" panose="020B0604020202020204" pitchFamily="34" charset="0"/>
              </a:rPr>
              <a:t> and </a:t>
            </a:r>
            <a:r>
              <a:rPr lang="en-US" b="1" i="1" dirty="0">
                <a:solidFill>
                  <a:schemeClr val="bg1"/>
                </a:solidFill>
                <a:latin typeface="Arial" panose="020B0604020202020204" pitchFamily="34" charset="0"/>
                <a:cs typeface="Arial" panose="020B0604020202020204" pitchFamily="34" charset="0"/>
              </a:rPr>
              <a:t>knock</a:t>
            </a:r>
            <a:r>
              <a:rPr lang="en-US" b="1" dirty="0">
                <a:solidFill>
                  <a:schemeClr val="bg1"/>
                </a:solidFill>
                <a:latin typeface="Arial" panose="020B0604020202020204" pitchFamily="34" charset="0"/>
                <a:cs typeface="Arial" panose="020B0604020202020204" pitchFamily="34" charset="0"/>
              </a:rPr>
              <a:t> indicate we must do to receive personal revelation?</a:t>
            </a:r>
          </a:p>
        </p:txBody>
      </p:sp>
      <p:sp>
        <p:nvSpPr>
          <p:cNvPr id="9" name="Rectángulo 8">
            <a:extLst>
              <a:ext uri="{FF2B5EF4-FFF2-40B4-BE49-F238E27FC236}">
                <a16:creationId xmlns:a16="http://schemas.microsoft.com/office/drawing/2014/main" id="{863CF566-7F24-464B-AA65-9F128ECEDEAA}"/>
              </a:ext>
            </a:extLst>
          </p:cNvPr>
          <p:cNvSpPr/>
          <p:nvPr/>
        </p:nvSpPr>
        <p:spPr>
          <a:xfrm>
            <a:off x="1113178" y="4613571"/>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7:12-14</a:t>
            </a:r>
          </a:p>
        </p:txBody>
      </p:sp>
      <p:sp>
        <p:nvSpPr>
          <p:cNvPr id="10" name="Rectángulo 9">
            <a:extLst>
              <a:ext uri="{FF2B5EF4-FFF2-40B4-BE49-F238E27FC236}">
                <a16:creationId xmlns:a16="http://schemas.microsoft.com/office/drawing/2014/main" id="{3BDDF71B-F681-4A65-AC51-278A211D8E50}"/>
              </a:ext>
            </a:extLst>
          </p:cNvPr>
          <p:cNvSpPr/>
          <p:nvPr/>
        </p:nvSpPr>
        <p:spPr>
          <a:xfrm>
            <a:off x="1113178" y="4982903"/>
            <a:ext cx="9276522"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Therefore all things whatsoever ye would that men should do to you, do ye even so to them: for this is the law and the prophets.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Enter ye in at the strait gate: for wide is the gate, and broad is the way, that leadeth to destruction, and many there be which go in thereat:</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Because strait is the gate, and narrow is the way, which leadeth unto life, and few there be that find it.</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702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ppt_w/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anim calcmode="lin" valueType="num">
                                      <p:cBhvr>
                                        <p:cTn id="26" dur="400" fill="hold"/>
                                        <p:tgtEl>
                                          <p:spTgt spid="8"/>
                                        </p:tgtEl>
                                        <p:attrNameLst>
                                          <p:attrName>ppt_x</p:attrName>
                                        </p:attrNameLst>
                                      </p:cBhvr>
                                      <p:tavLst>
                                        <p:tav tm="0">
                                          <p:val>
                                            <p:strVal val="#ppt_x"/>
                                          </p:val>
                                        </p:tav>
                                        <p:tav tm="100000">
                                          <p:val>
                                            <p:strVal val="#ppt_x"/>
                                          </p:val>
                                        </p:tav>
                                      </p:tavLst>
                                    </p:anim>
                                    <p:anim calcmode="lin" valueType="num">
                                      <p:cBhvr>
                                        <p:cTn id="27" dur="400" fill="hold"/>
                                        <p:tgtEl>
                                          <p:spTgt spid="8"/>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Scale>
                                      <p:cBhvr>
                                        <p:cTn id="3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4"/>
                                        </p:tgtEl>
                                        <p:attrNameLst>
                                          <p:attrName>ppt_x</p:attrName>
                                          <p:attrName>ppt_y</p:attrName>
                                        </p:attrNameLst>
                                      </p:cBhvr>
                                    </p:animMotion>
                                    <p:animEffect transition="in" filter="fade">
                                      <p:cBhvr>
                                        <p:cTn id="36" dur="1000"/>
                                        <p:tgtEl>
                                          <p:spTgt spid="14"/>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
                                        </p:tgtEl>
                                        <p:attrNameLst>
                                          <p:attrName>ppt_x</p:attrName>
                                          <p:attrName>ppt_y</p:attrName>
                                        </p:attrNameLst>
                                      </p:cBhvr>
                                    </p:animMotion>
                                    <p:animEffect transition="in" filter="fade">
                                      <p:cBhvr>
                                        <p:cTn id="41" dur="1000"/>
                                        <p:tgtEl>
                                          <p:spTgt spid="1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gtEl>
                                        <p:attrNameLst>
                                          <p:attrName>ppt_x</p:attrName>
                                          <p:attrName>ppt_y</p:attrName>
                                        </p:attrNameLst>
                                      </p:cBhvr>
                                    </p:animMotion>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616</Words>
  <Application>Microsoft Office PowerPoint</Application>
  <PresentationFormat>Panorámica</PresentationFormat>
  <Paragraphs>82</Paragraphs>
  <Slides>13</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Arial</vt:lpstr>
      <vt:lpstr>Calibri</vt:lpstr>
      <vt:lpstr>Century Gothic</vt:lpstr>
      <vt:lpstr>Dubai</vt:lpstr>
      <vt:lpstr>Ebrima</vt:lpstr>
      <vt:lpstr>Rockwell</vt:lpstr>
      <vt:lpstr>Sylfaen</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5470</cp:revision>
  <dcterms:created xsi:type="dcterms:W3CDTF">2018-08-29T04:26:39Z</dcterms:created>
  <dcterms:modified xsi:type="dcterms:W3CDTF">2019-06-24T21:42:19Z</dcterms:modified>
</cp:coreProperties>
</file>