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456" r:id="rId3"/>
    <p:sldId id="457" r:id="rId4"/>
    <p:sldId id="458" r:id="rId5"/>
    <p:sldId id="459" r:id="rId6"/>
    <p:sldId id="461" r:id="rId7"/>
    <p:sldId id="462" r:id="rId8"/>
    <p:sldId id="463" r:id="rId9"/>
    <p:sldId id="464" r:id="rId10"/>
    <p:sldId id="465" r:id="rId11"/>
    <p:sldId id="466" r:id="rId12"/>
    <p:sldId id="4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59C7E9"/>
    <a:srgbClr val="D88028"/>
    <a:srgbClr val="6F7CBF"/>
    <a:srgbClr val="B9DF63"/>
    <a:srgbClr val="D6E513"/>
    <a:srgbClr val="4D6F0F"/>
    <a:srgbClr val="FFD757"/>
    <a:srgbClr val="E97159"/>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iprayprayer.com/risen-lord-jesus-christ-appears-apostles-jesus-christ-videos-risen-third-day-preach-gospel-nation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l="-3000" r="-3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https://www.youtube.com/watch?v=7IRSt0xa4D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511888"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V Boli" panose="02000500030200090000" pitchFamily="2" charset="0"/>
                <a:ea typeface="Cambria" panose="02040503050406030204" pitchFamily="18" charset="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6F437701-18A5-4259-ACF6-771E9AC927F6}"/>
              </a:ext>
            </a:extLst>
          </p:cNvPr>
          <p:cNvSpPr/>
          <p:nvPr/>
        </p:nvSpPr>
        <p:spPr>
          <a:xfrm>
            <a:off x="816636" y="4281796"/>
            <a:ext cx="1741592" cy="61984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BAB54D39-3407-4368-B98D-452EDFFC915E}"/>
              </a:ext>
            </a:extLst>
          </p:cNvPr>
          <p:cNvSpPr/>
          <p:nvPr/>
        </p:nvSpPr>
        <p:spPr>
          <a:xfrm>
            <a:off x="816636" y="4609828"/>
            <a:ext cx="9182671" cy="14048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F8FFE1AE-23CB-41C2-8A31-B1062611C437}"/>
              </a:ext>
            </a:extLst>
          </p:cNvPr>
          <p:cNvSpPr/>
          <p:nvPr/>
        </p:nvSpPr>
        <p:spPr>
          <a:xfrm>
            <a:off x="835972" y="2953650"/>
            <a:ext cx="9395793"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Why do you think inviting others to come unto Christ can help us come closer to Him as well?</a:t>
            </a:r>
          </a:p>
        </p:txBody>
      </p:sp>
      <p:sp>
        <p:nvSpPr>
          <p:cNvPr id="5" name="Rectángulo 4">
            <a:extLst>
              <a:ext uri="{FF2B5EF4-FFF2-40B4-BE49-F238E27FC236}">
                <a16:creationId xmlns:a16="http://schemas.microsoft.com/office/drawing/2014/main" id="{57A2CB48-4BE9-43B7-8BE8-25200E577EFE}"/>
              </a:ext>
            </a:extLst>
          </p:cNvPr>
          <p:cNvSpPr/>
          <p:nvPr/>
        </p:nvSpPr>
        <p:spPr>
          <a:xfrm>
            <a:off x="835973" y="3324455"/>
            <a:ext cx="9395792"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Who has invited you to come unto the Savior and His gospel? How has your life been blessed as a result?</a:t>
            </a:r>
          </a:p>
        </p:txBody>
      </p:sp>
      <p:sp>
        <p:nvSpPr>
          <p:cNvPr id="6" name="Rectángulo 5">
            <a:extLst>
              <a:ext uri="{FF2B5EF4-FFF2-40B4-BE49-F238E27FC236}">
                <a16:creationId xmlns:a16="http://schemas.microsoft.com/office/drawing/2014/main" id="{072F447B-88EA-4ECD-AD96-1B784929835E}"/>
              </a:ext>
            </a:extLst>
          </p:cNvPr>
          <p:cNvSpPr/>
          <p:nvPr/>
        </p:nvSpPr>
        <p:spPr>
          <a:xfrm>
            <a:off x="835972" y="3932978"/>
            <a:ext cx="5184433"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can we do to invite others to come unto Him?</a:t>
            </a:r>
          </a:p>
        </p:txBody>
      </p:sp>
      <p:sp>
        <p:nvSpPr>
          <p:cNvPr id="7" name="Rectángulo 6">
            <a:extLst>
              <a:ext uri="{FF2B5EF4-FFF2-40B4-BE49-F238E27FC236}">
                <a16:creationId xmlns:a16="http://schemas.microsoft.com/office/drawing/2014/main" id="{88B1FC02-D936-41BA-A14E-BF4EBA72A582}"/>
              </a:ext>
            </a:extLst>
          </p:cNvPr>
          <p:cNvSpPr/>
          <p:nvPr/>
        </p:nvSpPr>
        <p:spPr>
          <a:xfrm>
            <a:off x="835972" y="4295280"/>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John 1:47-50 </a:t>
            </a:r>
          </a:p>
        </p:txBody>
      </p:sp>
      <p:sp>
        <p:nvSpPr>
          <p:cNvPr id="8" name="CuadroTexto 7">
            <a:extLst>
              <a:ext uri="{FF2B5EF4-FFF2-40B4-BE49-F238E27FC236}">
                <a16:creationId xmlns:a16="http://schemas.microsoft.com/office/drawing/2014/main" id="{938A7D6D-B69B-4543-A01F-9CAB3A6D4E4F}"/>
              </a:ext>
            </a:extLst>
          </p:cNvPr>
          <p:cNvSpPr txBox="1"/>
          <p:nvPr/>
        </p:nvSpPr>
        <p:spPr>
          <a:xfrm>
            <a:off x="2599258" y="993547"/>
            <a:ext cx="3538331" cy="369332"/>
          </a:xfrm>
          <a:prstGeom prst="rect">
            <a:avLst/>
          </a:prstGeom>
          <a:noFill/>
        </p:spPr>
        <p:txBody>
          <a:bodyPr wrap="square" rtlCol="0">
            <a:spAutoFit/>
          </a:bodyPr>
          <a:lstStyle/>
          <a:p>
            <a:r>
              <a:rPr lang="es-VE" i="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Come unto Jesus Christ yourself</a:t>
            </a:r>
            <a:endParaRPr lang="en-US" i="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9" name="CuadroTexto 8">
            <a:extLst>
              <a:ext uri="{FF2B5EF4-FFF2-40B4-BE49-F238E27FC236}">
                <a16:creationId xmlns:a16="http://schemas.microsoft.com/office/drawing/2014/main" id="{D4779C4C-3E37-4412-AD26-1EC3AC1BDC47}"/>
              </a:ext>
            </a:extLst>
          </p:cNvPr>
          <p:cNvSpPr txBox="1"/>
          <p:nvPr/>
        </p:nvSpPr>
        <p:spPr>
          <a:xfrm>
            <a:off x="5705051" y="2488936"/>
            <a:ext cx="4055166" cy="369332"/>
          </a:xfrm>
          <a:prstGeom prst="rect">
            <a:avLst/>
          </a:prstGeom>
          <a:noFill/>
        </p:spPr>
        <p:txBody>
          <a:bodyPr wrap="square" rtlCol="0">
            <a:spAutoFit/>
          </a:bodyPr>
          <a:lstStyle/>
          <a:p>
            <a:r>
              <a:rPr lang="es-VE" i="1" dirty="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Invite others to Come unto Christ</a:t>
            </a:r>
            <a:endParaRPr lang="en-US" i="1" dirty="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Flecha: hacia abajo 9">
            <a:extLst>
              <a:ext uri="{FF2B5EF4-FFF2-40B4-BE49-F238E27FC236}">
                <a16:creationId xmlns:a16="http://schemas.microsoft.com/office/drawing/2014/main" id="{989B320A-31D1-41A2-880C-0AA2F792EFBC}"/>
              </a:ext>
            </a:extLst>
          </p:cNvPr>
          <p:cNvSpPr/>
          <p:nvPr/>
        </p:nvSpPr>
        <p:spPr>
          <a:xfrm rot="19247339">
            <a:off x="6506468" y="1227342"/>
            <a:ext cx="359764" cy="111437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hacia abajo 10">
            <a:extLst>
              <a:ext uri="{FF2B5EF4-FFF2-40B4-BE49-F238E27FC236}">
                <a16:creationId xmlns:a16="http://schemas.microsoft.com/office/drawing/2014/main" id="{1276BE2C-A8BA-4E09-8834-753175BD55B8}"/>
              </a:ext>
            </a:extLst>
          </p:cNvPr>
          <p:cNvSpPr/>
          <p:nvPr/>
        </p:nvSpPr>
        <p:spPr>
          <a:xfrm rot="8419303">
            <a:off x="4859789" y="1496106"/>
            <a:ext cx="359764" cy="111437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00208B56-F7EC-4157-A48E-C2B479762147}"/>
              </a:ext>
            </a:extLst>
          </p:cNvPr>
          <p:cNvSpPr/>
          <p:nvPr/>
        </p:nvSpPr>
        <p:spPr>
          <a:xfrm>
            <a:off x="835972" y="4573606"/>
            <a:ext cx="9144000" cy="1477328"/>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47 </a:t>
            </a:r>
            <a:r>
              <a:rPr lang="en-US" sz="1500" dirty="0">
                <a:solidFill>
                  <a:schemeClr val="bg1"/>
                </a:solidFill>
                <a:latin typeface="Arial" panose="020B0604020202020204" pitchFamily="34" charset="0"/>
                <a:cs typeface="Arial" panose="020B0604020202020204" pitchFamily="34" charset="0"/>
              </a:rPr>
              <a:t>Jesus saw Nathanael coming to him, and saith of him, Behold an Israelite indeed, in whom is no guile!</a:t>
            </a:r>
          </a:p>
          <a:p>
            <a:pPr algn="just" fontAlgn="base"/>
            <a:r>
              <a:rPr lang="en-US" sz="1500" b="1" dirty="0">
                <a:solidFill>
                  <a:schemeClr val="bg1"/>
                </a:solidFill>
                <a:latin typeface="Arial" panose="020B0604020202020204" pitchFamily="34" charset="0"/>
                <a:cs typeface="Arial" panose="020B0604020202020204" pitchFamily="34" charset="0"/>
              </a:rPr>
              <a:t>48 </a:t>
            </a:r>
            <a:r>
              <a:rPr lang="en-US" sz="1500" dirty="0">
                <a:solidFill>
                  <a:schemeClr val="bg1"/>
                </a:solidFill>
                <a:latin typeface="Arial" panose="020B0604020202020204" pitchFamily="34" charset="0"/>
                <a:cs typeface="Arial" panose="020B0604020202020204" pitchFamily="34" charset="0"/>
              </a:rPr>
              <a:t>Nathanael saith unto him, Whence knowest thou me? Jesus answered and said unto him, Before that Philip called thee, when thou wast under the fig tree, I saw thee.</a:t>
            </a:r>
          </a:p>
          <a:p>
            <a:pPr algn="just" fontAlgn="base"/>
            <a:r>
              <a:rPr lang="en-US" sz="1500" b="1" dirty="0">
                <a:solidFill>
                  <a:schemeClr val="bg1"/>
                </a:solidFill>
                <a:latin typeface="Arial" panose="020B0604020202020204" pitchFamily="34" charset="0"/>
                <a:cs typeface="Arial" panose="020B0604020202020204" pitchFamily="34" charset="0"/>
              </a:rPr>
              <a:t>49 </a:t>
            </a:r>
            <a:r>
              <a:rPr lang="en-US" sz="1500" dirty="0">
                <a:solidFill>
                  <a:schemeClr val="bg1"/>
                </a:solidFill>
                <a:latin typeface="Arial" panose="020B0604020202020204" pitchFamily="34" charset="0"/>
                <a:cs typeface="Arial" panose="020B0604020202020204" pitchFamily="34" charset="0"/>
              </a:rPr>
              <a:t>Nathanael answered and saith unto him, Rabbi, thou art the Son of God; thou art the King of Israel.</a:t>
            </a:r>
          </a:p>
          <a:p>
            <a:pPr algn="just" fontAlgn="base"/>
            <a:r>
              <a:rPr lang="en-US" sz="1500" b="1" dirty="0">
                <a:solidFill>
                  <a:schemeClr val="bg1"/>
                </a:solidFill>
                <a:latin typeface="Arial" panose="020B0604020202020204" pitchFamily="34" charset="0"/>
                <a:cs typeface="Arial" panose="020B0604020202020204" pitchFamily="34" charset="0"/>
              </a:rPr>
              <a:t>50 </a:t>
            </a:r>
            <a:r>
              <a:rPr lang="en-US" sz="1500" dirty="0">
                <a:solidFill>
                  <a:schemeClr val="bg1"/>
                </a:solidFill>
                <a:latin typeface="Arial" panose="020B0604020202020204" pitchFamily="34" charset="0"/>
                <a:cs typeface="Arial" panose="020B0604020202020204" pitchFamily="34" charset="0"/>
              </a:rPr>
              <a:t>Jesus answered and said unto him, Because I said unto thee, I saw thee under the fig tree, believest thou? thou shalt see greater things than these.</a:t>
            </a:r>
            <a:endParaRPr lang="en-US" sz="15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223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250" fill="hold"/>
                                        <p:tgtEl>
                                          <p:spTgt spid="6"/>
                                        </p:tgtEl>
                                        <p:attrNameLst>
                                          <p:attrName>ppt_x</p:attrName>
                                        </p:attrNameLst>
                                      </p:cBhvr>
                                      <p:tavLst>
                                        <p:tav tm="0">
                                          <p:val>
                                            <p:strVal val="0-#ppt_w/2"/>
                                          </p:val>
                                        </p:tav>
                                        <p:tav tm="100000">
                                          <p:val>
                                            <p:strVal val="#ppt_x"/>
                                          </p:val>
                                        </p:tav>
                                      </p:tavLst>
                                    </p:anim>
                                    <p:anim calcmode="lin" valueType="num">
                                      <p:cBhvr additive="base">
                                        <p:cTn id="33" dur="1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2"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ppt_x</p:attrName>
                                        </p:attrNameLst>
                                      </p:cBhvr>
                                      <p:tavLst>
                                        <p:tav tm="0">
                                          <p:val>
                                            <p:strVal val="#ppt_x+#ppt_w/2"/>
                                          </p:val>
                                        </p:tav>
                                        <p:tav tm="100000">
                                          <p:val>
                                            <p:strVal val="#ppt_x"/>
                                          </p:val>
                                        </p:tav>
                                      </p:tavLst>
                                    </p:anim>
                                    <p:anim calcmode="lin" valueType="num">
                                      <p:cBhvr>
                                        <p:cTn id="39" dur="500" fill="hold"/>
                                        <p:tgtEl>
                                          <p:spTgt spid="14"/>
                                        </p:tgtEl>
                                        <p:attrNameLst>
                                          <p:attrName>ppt_y</p:attrName>
                                        </p:attrNameLst>
                                      </p:cBhvr>
                                      <p:tavLst>
                                        <p:tav tm="0">
                                          <p:val>
                                            <p:strVal val="#ppt_y"/>
                                          </p:val>
                                        </p:tav>
                                        <p:tav tm="100000">
                                          <p:val>
                                            <p:strVal val="#ppt_y"/>
                                          </p:val>
                                        </p:tav>
                                      </p:tavLst>
                                    </p:anim>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strVal val="#ppt_h"/>
                                          </p:val>
                                        </p:tav>
                                        <p:tav tm="100000">
                                          <p:val>
                                            <p:strVal val="#ppt_h"/>
                                          </p:val>
                                        </p:tav>
                                      </p:tavLst>
                                    </p:anim>
                                  </p:childTnLst>
                                </p:cTn>
                              </p:par>
                              <p:par>
                                <p:cTn id="42" presetID="17" presetClass="entr" presetSubtype="2"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ppt_w/2"/>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strVal val="#ppt_h"/>
                                          </p:val>
                                        </p:tav>
                                        <p:tav tm="100000">
                                          <p:val>
                                            <p:strVal val="#ppt_h"/>
                                          </p:val>
                                        </p:tav>
                                      </p:tavLst>
                                    </p:anim>
                                  </p:childTnLst>
                                </p:cTn>
                              </p:par>
                              <p:par>
                                <p:cTn id="48" presetID="17" presetClass="entr" presetSubtype="2"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ppt_x</p:attrName>
                                        </p:attrNameLst>
                                      </p:cBhvr>
                                      <p:tavLst>
                                        <p:tav tm="0">
                                          <p:val>
                                            <p:strVal val="#ppt_x+#ppt_w/2"/>
                                          </p:val>
                                        </p:tav>
                                        <p:tav tm="100000">
                                          <p:val>
                                            <p:strVal val="#ppt_x"/>
                                          </p:val>
                                        </p:tav>
                                      </p:tavLst>
                                    </p:anim>
                                    <p:anim calcmode="lin" valueType="num">
                                      <p:cBhvr>
                                        <p:cTn id="51" dur="500" fill="hold"/>
                                        <p:tgtEl>
                                          <p:spTgt spid="7"/>
                                        </p:tgtEl>
                                        <p:attrNameLst>
                                          <p:attrName>ppt_y</p:attrName>
                                        </p:attrNameLst>
                                      </p:cBhvr>
                                      <p:tavLst>
                                        <p:tav tm="0">
                                          <p:val>
                                            <p:strVal val="#ppt_y"/>
                                          </p:val>
                                        </p:tav>
                                        <p:tav tm="100000">
                                          <p:val>
                                            <p:strVal val="#ppt_y"/>
                                          </p:val>
                                        </p:tav>
                                      </p:tavLst>
                                    </p:anim>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strVal val="#ppt_h"/>
                                          </p:val>
                                        </p:tav>
                                        <p:tav tm="100000">
                                          <p:val>
                                            <p:strVal val="#ppt_h"/>
                                          </p:val>
                                        </p:tav>
                                      </p:tavLst>
                                    </p:anim>
                                  </p:childTnLst>
                                </p:cTn>
                              </p:par>
                              <p:par>
                                <p:cTn id="54" presetID="17" presetClass="entr" presetSubtype="2"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ppt_w/2"/>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2" grpId="0"/>
      <p:bldP spid="5" grpId="0"/>
      <p:bldP spid="6" grpId="0"/>
      <p:bldP spid="7" grpId="0"/>
      <p:bldP spid="9" grpId="0"/>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79023E94-B6EA-482A-B497-1410948BCE21}"/>
              </a:ext>
            </a:extLst>
          </p:cNvPr>
          <p:cNvSpPr/>
          <p:nvPr/>
        </p:nvSpPr>
        <p:spPr>
          <a:xfrm>
            <a:off x="1219200" y="1152939"/>
            <a:ext cx="9276522" cy="1200329"/>
          </a:xfrm>
          <a:prstGeom prst="rect">
            <a:avLst/>
          </a:prstGeom>
        </p:spPr>
        <p:txBody>
          <a:bodyPr wrap="square">
            <a:spAutoFit/>
          </a:bodyPr>
          <a:lstStyle/>
          <a:p>
            <a:pPr algn="just"/>
            <a:r>
              <a:rPr lang="en-US" sz="3600" b="1" dirty="0">
                <a:solidFill>
                  <a:schemeClr val="accent3">
                    <a:lumMod val="75000"/>
                  </a:schemeClr>
                </a:solidFill>
                <a:latin typeface="Gabriola" panose="04040605051002020D02" pitchFamily="82" charset="0"/>
                <a:cs typeface="Arial" panose="020B0604020202020204" pitchFamily="34" charset="0"/>
              </a:rPr>
              <a:t>What did the Savior say that caused Nathanael to declare that Jesus was the Son of God?</a:t>
            </a:r>
          </a:p>
        </p:txBody>
      </p:sp>
      <p:sp>
        <p:nvSpPr>
          <p:cNvPr id="4" name="Rectángulo 3">
            <a:extLst>
              <a:ext uri="{FF2B5EF4-FFF2-40B4-BE49-F238E27FC236}">
                <a16:creationId xmlns:a16="http://schemas.microsoft.com/office/drawing/2014/main" id="{6B8DF376-7087-4CFE-B4F2-3DF8F5F53075}"/>
              </a:ext>
            </a:extLst>
          </p:cNvPr>
          <p:cNvSpPr/>
          <p:nvPr/>
        </p:nvSpPr>
        <p:spPr>
          <a:xfrm>
            <a:off x="1219200" y="2439423"/>
            <a:ext cx="8587607" cy="646331"/>
          </a:xfrm>
          <a:prstGeom prst="rect">
            <a:avLst/>
          </a:prstGeom>
        </p:spPr>
        <p:txBody>
          <a:bodyPr wrap="none">
            <a:spAutoFit/>
          </a:bodyPr>
          <a:lstStyle/>
          <a:p>
            <a:r>
              <a:rPr lang="en-US" sz="3600" b="1" dirty="0">
                <a:solidFill>
                  <a:schemeClr val="accent3">
                    <a:lumMod val="75000"/>
                  </a:schemeClr>
                </a:solidFill>
                <a:latin typeface="Gabriola" panose="04040605051002020D02" pitchFamily="82" charset="0"/>
                <a:cs typeface="Arial" panose="020B0604020202020204" pitchFamily="34" charset="0"/>
              </a:rPr>
              <a:t>What did the Savior promise Nathanael because he believed?</a:t>
            </a:r>
          </a:p>
        </p:txBody>
      </p:sp>
    </p:spTree>
    <p:extLst>
      <p:ext uri="{BB962C8B-B14F-4D97-AF65-F5344CB8AC3E}">
        <p14:creationId xmlns:p14="http://schemas.microsoft.com/office/powerpoint/2010/main" val="12889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pic>
        <p:nvPicPr>
          <p:cNvPr id="2" name="Elementos multimedia en línea 1">
            <a:hlinkClick r:id="" action="ppaction://media"/>
            <a:extLst>
              <a:ext uri="{FF2B5EF4-FFF2-40B4-BE49-F238E27FC236}">
                <a16:creationId xmlns:a16="http://schemas.microsoft.com/office/drawing/2014/main" id="{30BFF574-FFA6-44A2-9D77-814C9E36C430}"/>
              </a:ext>
            </a:extLst>
          </p:cNvPr>
          <p:cNvPicPr>
            <a:picLocks noRot="1" noChangeAspect="1"/>
          </p:cNvPicPr>
          <p:nvPr>
            <a:videoFile r:link="rId1"/>
          </p:nvPr>
        </p:nvPicPr>
        <p:blipFill>
          <a:blip r:embed="rId3"/>
          <a:stretch>
            <a:fillRect/>
          </a:stretch>
        </p:blipFill>
        <p:spPr>
          <a:xfrm>
            <a:off x="2314713" y="1379675"/>
            <a:ext cx="7286487" cy="4098649"/>
          </a:xfrm>
          <a:prstGeom prst="rect">
            <a:avLst/>
          </a:prstGeom>
          <a:ln>
            <a:noFill/>
          </a:ln>
          <a:effectLst>
            <a:softEdge rad="112500"/>
          </a:effectLst>
        </p:spPr>
      </p:pic>
    </p:spTree>
    <p:extLst>
      <p:ext uri="{BB962C8B-B14F-4D97-AF65-F5344CB8AC3E}">
        <p14:creationId xmlns:p14="http://schemas.microsoft.com/office/powerpoint/2010/main" val="234976086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DF6C661F-22EF-4881-81A2-1B4442FCADB3}"/>
              </a:ext>
            </a:extLst>
          </p:cNvPr>
          <p:cNvSpPr/>
          <p:nvPr/>
        </p:nvSpPr>
        <p:spPr>
          <a:xfrm>
            <a:off x="3570308" y="2551837"/>
            <a:ext cx="5051384" cy="1754326"/>
          </a:xfrm>
          <a:prstGeom prst="rect">
            <a:avLst/>
          </a:prstGeom>
        </p:spPr>
        <p:txBody>
          <a:bodyPr wrap="none">
            <a:spAutoFit/>
          </a:bodyPr>
          <a:lstStyle/>
          <a:p>
            <a:pPr algn="ctr" fontAlgn="base"/>
            <a:r>
              <a:rPr lang="en-US" sz="5400" b="1" dirty="0">
                <a:solidFill>
                  <a:srgbClr val="212225"/>
                </a:solidFill>
                <a:latin typeface="Bahnschrift SemiCondensed" panose="020B0502040204020203" pitchFamily="34" charset="0"/>
              </a:rPr>
              <a:t>Introduction to the</a:t>
            </a:r>
          </a:p>
          <a:p>
            <a:pPr algn="ctr" fontAlgn="base"/>
            <a:r>
              <a:rPr lang="en-US" sz="5400" b="1" dirty="0">
                <a:solidFill>
                  <a:srgbClr val="212225"/>
                </a:solidFill>
                <a:latin typeface="Bahnschrift SemiCondensed" panose="020B0502040204020203" pitchFamily="34" charset="0"/>
              </a:rPr>
              <a:t> New Testament</a:t>
            </a:r>
            <a:endParaRPr lang="en-US" sz="5400" b="1" i="0" dirty="0">
              <a:solidFill>
                <a:srgbClr val="212225"/>
              </a:solidFill>
              <a:effectLst/>
              <a:latin typeface="Bahnschrift SemiCondensed" panose="020B0502040204020203" pitchFamily="34" charset="0"/>
            </a:endParaRPr>
          </a:p>
        </p:txBody>
      </p:sp>
    </p:spTree>
    <p:extLst>
      <p:ext uri="{BB962C8B-B14F-4D97-AF65-F5344CB8AC3E}">
        <p14:creationId xmlns:p14="http://schemas.microsoft.com/office/powerpoint/2010/main" val="4089325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B6C8FEA-788A-4EB5-B5E4-9F66A9FDE2A3}"/>
              </a:ext>
            </a:extLst>
          </p:cNvPr>
          <p:cNvSpPr/>
          <p:nvPr/>
        </p:nvSpPr>
        <p:spPr>
          <a:xfrm>
            <a:off x="1152155" y="2583203"/>
            <a:ext cx="1741592" cy="44282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5289B483-A7CD-48FB-B652-BF8B1885F3DF}"/>
              </a:ext>
            </a:extLst>
          </p:cNvPr>
          <p:cNvSpPr/>
          <p:nvPr/>
        </p:nvSpPr>
        <p:spPr>
          <a:xfrm>
            <a:off x="1152155" y="2935939"/>
            <a:ext cx="8309897" cy="34765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E744CE0F-FB7D-4BC7-A1AB-72090AE59595}"/>
              </a:ext>
            </a:extLst>
          </p:cNvPr>
          <p:cNvSpPr/>
          <p:nvPr/>
        </p:nvSpPr>
        <p:spPr>
          <a:xfrm>
            <a:off x="2353628" y="852677"/>
            <a:ext cx="7484741" cy="461665"/>
          </a:xfrm>
          <a:prstGeom prst="rect">
            <a:avLst/>
          </a:prstGeom>
        </p:spPr>
        <p:txBody>
          <a:bodyPr wrap="none">
            <a:spAutoFit/>
          </a:bodyPr>
          <a:lstStyle/>
          <a:p>
            <a:pPr fontAlgn="base"/>
            <a:r>
              <a:rPr lang="en-US" sz="2400" b="1" dirty="0">
                <a:solidFill>
                  <a:schemeClr val="accent5">
                    <a:lumMod val="50000"/>
                  </a:schemeClr>
                </a:solidFill>
                <a:latin typeface="Yu Gothic UI Semibold" panose="020B0700000000000000" pitchFamily="34" charset="-128"/>
                <a:ea typeface="Yu Gothic UI Semibold" panose="020B0700000000000000" pitchFamily="34" charset="-128"/>
              </a:rPr>
              <a:t>The New Testament helps us come unto Jesus Christ</a:t>
            </a:r>
            <a:endParaRPr lang="en-US" sz="2400" b="1" i="0" dirty="0">
              <a:solidFill>
                <a:schemeClr val="accent5">
                  <a:lumMod val="50000"/>
                </a:schemeClr>
              </a:solidFill>
              <a:effectLst/>
              <a:latin typeface="Yu Gothic UI Semibold" panose="020B0700000000000000" pitchFamily="34" charset="-128"/>
              <a:ea typeface="Yu Gothic UI Semibold" panose="020B0700000000000000" pitchFamily="34" charset="-128"/>
            </a:endParaRPr>
          </a:p>
        </p:txBody>
      </p:sp>
      <p:sp>
        <p:nvSpPr>
          <p:cNvPr id="4" name="Rectángulo 3">
            <a:extLst>
              <a:ext uri="{FF2B5EF4-FFF2-40B4-BE49-F238E27FC236}">
                <a16:creationId xmlns:a16="http://schemas.microsoft.com/office/drawing/2014/main" id="{3468D0C0-B808-4F48-BE86-E7641B44305F}"/>
              </a:ext>
            </a:extLst>
          </p:cNvPr>
          <p:cNvSpPr/>
          <p:nvPr/>
        </p:nvSpPr>
        <p:spPr>
          <a:xfrm>
            <a:off x="1128847" y="1656235"/>
            <a:ext cx="7484741" cy="369332"/>
          </a:xfrm>
          <a:prstGeom prst="rect">
            <a:avLst/>
          </a:prstGeom>
        </p:spPr>
        <p:txBody>
          <a:bodyPr wrap="square">
            <a:spAutoFit/>
          </a:bodyPr>
          <a:lstStyle/>
          <a:p>
            <a:pPr algn="just"/>
            <a:r>
              <a:rPr lang="en-US" b="1" i="1" dirty="0">
                <a:solidFill>
                  <a:schemeClr val="accent1">
                    <a:lumMod val="75000"/>
                  </a:schemeClr>
                </a:solidFill>
                <a:latin typeface="Arial" panose="020B0604020202020204" pitchFamily="34" charset="0"/>
                <a:cs typeface="Arial" panose="020B0604020202020204" pitchFamily="34" charset="0"/>
              </a:rPr>
              <a:t>What are some difficult burdens that youth experience in our day?</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4536CC2B-2C73-48E2-8087-81FD0BCB3339}"/>
              </a:ext>
            </a:extLst>
          </p:cNvPr>
          <p:cNvSpPr/>
          <p:nvPr/>
        </p:nvSpPr>
        <p:spPr>
          <a:xfrm>
            <a:off x="1128847" y="2182794"/>
            <a:ext cx="66479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feel if you had to carry this burden all day?</a:t>
            </a:r>
          </a:p>
        </p:txBody>
      </p:sp>
      <p:sp>
        <p:nvSpPr>
          <p:cNvPr id="6" name="Rectángulo 5">
            <a:extLst>
              <a:ext uri="{FF2B5EF4-FFF2-40B4-BE49-F238E27FC236}">
                <a16:creationId xmlns:a16="http://schemas.microsoft.com/office/drawing/2014/main" id="{21670600-3EBE-4929-B88F-60F915E663F8}"/>
              </a:ext>
            </a:extLst>
          </p:cNvPr>
          <p:cNvSpPr/>
          <p:nvPr/>
        </p:nvSpPr>
        <p:spPr>
          <a:xfrm>
            <a:off x="1144486" y="2583203"/>
            <a:ext cx="17492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11:28</a:t>
            </a:r>
          </a:p>
        </p:txBody>
      </p:sp>
      <p:sp>
        <p:nvSpPr>
          <p:cNvPr id="7" name="Rectángulo 6">
            <a:extLst>
              <a:ext uri="{FF2B5EF4-FFF2-40B4-BE49-F238E27FC236}">
                <a16:creationId xmlns:a16="http://schemas.microsoft.com/office/drawing/2014/main" id="{15056D68-0E6B-4485-9F44-4B407B00611F}"/>
              </a:ext>
            </a:extLst>
          </p:cNvPr>
          <p:cNvSpPr/>
          <p:nvPr/>
        </p:nvSpPr>
        <p:spPr>
          <a:xfrm>
            <a:off x="1144486" y="3433630"/>
            <a:ext cx="6429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labor and be heavy laden?</a:t>
            </a:r>
          </a:p>
        </p:txBody>
      </p:sp>
      <p:sp>
        <p:nvSpPr>
          <p:cNvPr id="8" name="Rectángulo 7">
            <a:extLst>
              <a:ext uri="{FF2B5EF4-FFF2-40B4-BE49-F238E27FC236}">
                <a16:creationId xmlns:a16="http://schemas.microsoft.com/office/drawing/2014/main" id="{BBB4BDB5-E49A-4EBA-A000-8AD92C5AD58B}"/>
              </a:ext>
            </a:extLst>
          </p:cNvPr>
          <p:cNvSpPr/>
          <p:nvPr/>
        </p:nvSpPr>
        <p:spPr>
          <a:xfrm>
            <a:off x="1128845" y="3952995"/>
            <a:ext cx="81741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say we must do in order to receive His rest?</a:t>
            </a:r>
          </a:p>
        </p:txBody>
      </p:sp>
      <p:sp>
        <p:nvSpPr>
          <p:cNvPr id="9" name="Rectángulo 8">
            <a:extLst>
              <a:ext uri="{FF2B5EF4-FFF2-40B4-BE49-F238E27FC236}">
                <a16:creationId xmlns:a16="http://schemas.microsoft.com/office/drawing/2014/main" id="{4B34E225-B7DF-425C-A321-26649C2A14ED}"/>
              </a:ext>
            </a:extLst>
          </p:cNvPr>
          <p:cNvSpPr/>
          <p:nvPr/>
        </p:nvSpPr>
        <p:spPr>
          <a:xfrm>
            <a:off x="1152155" y="4479554"/>
            <a:ext cx="7962145" cy="369332"/>
          </a:xfrm>
          <a:prstGeom prst="rect">
            <a:avLst/>
          </a:prstGeom>
        </p:spPr>
        <p:txBody>
          <a:bodyPr wrap="square">
            <a:spAutoFit/>
          </a:bodyPr>
          <a:lstStyle/>
          <a:p>
            <a:pPr algn="just"/>
            <a:r>
              <a:rPr lang="en-US" i="1" dirty="0">
                <a:solidFill>
                  <a:srgbClr val="FF6600"/>
                </a:solidFill>
                <a:effectLst>
                  <a:outerShdw blurRad="38100" dist="38100" dir="2700000" algn="tl">
                    <a:srgbClr val="000000">
                      <a:alpha val="43137"/>
                    </a:srgbClr>
                  </a:outerShdw>
                </a:effectLst>
                <a:latin typeface="Franklin Gothic Medium" panose="020B0603020102020204" pitchFamily="34" charset="0"/>
                <a:cs typeface="Arial" panose="020B0604020202020204" pitchFamily="34" charset="0"/>
              </a:rPr>
              <a:t>As we come unto Jesus Christ with our burdens, He will give us rest.</a:t>
            </a:r>
          </a:p>
        </p:txBody>
      </p:sp>
      <p:sp>
        <p:nvSpPr>
          <p:cNvPr id="10" name="Rectángulo 9">
            <a:extLst>
              <a:ext uri="{FF2B5EF4-FFF2-40B4-BE49-F238E27FC236}">
                <a16:creationId xmlns:a16="http://schemas.microsoft.com/office/drawing/2014/main" id="{89638A7C-DADE-4EBE-B51D-F1840FB3D403}"/>
              </a:ext>
            </a:extLst>
          </p:cNvPr>
          <p:cNvSpPr/>
          <p:nvPr/>
        </p:nvSpPr>
        <p:spPr>
          <a:xfrm>
            <a:off x="1144486" y="5041747"/>
            <a:ext cx="6288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come unto Jesus Christ?</a:t>
            </a:r>
          </a:p>
        </p:txBody>
      </p:sp>
      <p:sp>
        <p:nvSpPr>
          <p:cNvPr id="11" name="Rectángulo 10">
            <a:extLst>
              <a:ext uri="{FF2B5EF4-FFF2-40B4-BE49-F238E27FC236}">
                <a16:creationId xmlns:a16="http://schemas.microsoft.com/office/drawing/2014/main" id="{FA845CE9-BB93-40AA-A458-C6404B3FF0A3}"/>
              </a:ext>
            </a:extLst>
          </p:cNvPr>
          <p:cNvSpPr/>
          <p:nvPr/>
        </p:nvSpPr>
        <p:spPr>
          <a:xfrm>
            <a:off x="1144486" y="2877445"/>
            <a:ext cx="8317566" cy="369332"/>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 Come unto me, all </a:t>
            </a:r>
            <a:r>
              <a:rPr lang="en-US" i="1" dirty="0">
                <a:solidFill>
                  <a:schemeClr val="bg1"/>
                </a:solidFill>
                <a:latin typeface="Arial" panose="020B0604020202020204" pitchFamily="34" charset="0"/>
                <a:cs typeface="Arial" panose="020B0604020202020204" pitchFamily="34" charset="0"/>
              </a:rPr>
              <a:t>ye</a:t>
            </a:r>
            <a:r>
              <a:rPr lang="en-US" dirty="0">
                <a:solidFill>
                  <a:schemeClr val="bg1"/>
                </a:solidFill>
                <a:latin typeface="Arial" panose="020B0604020202020204" pitchFamily="34" charset="0"/>
                <a:cs typeface="Arial" panose="020B0604020202020204" pitchFamily="34" charset="0"/>
              </a:rPr>
              <a:t> that labour and are heavy laden, and I will give you rest.</a:t>
            </a:r>
          </a:p>
        </p:txBody>
      </p:sp>
    </p:spTree>
    <p:extLst>
      <p:ext uri="{BB962C8B-B14F-4D97-AF65-F5344CB8AC3E}">
        <p14:creationId xmlns:p14="http://schemas.microsoft.com/office/powerpoint/2010/main" val="1799190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4">
                                            <p:txEl>
                                              <p:pRg st="0" end="0"/>
                                            </p:txEl>
                                          </p:spTgt>
                                        </p:tgtEl>
                                        <p:attrNameLst>
                                          <p:attrName>ppt_w</p:attrName>
                                        </p:attrNameLst>
                                      </p:cBhvr>
                                    </p:anim>
                                    <p:anim by="(#ppt_w*0.50)" calcmode="lin" valueType="num">
                                      <p:cBhvr>
                                        <p:cTn id="8" dur="250" decel="50000" autoRev="1" fill="hold">
                                          <p:stCondLst>
                                            <p:cond delay="0"/>
                                          </p:stCondLst>
                                        </p:cTn>
                                        <p:tgtEl>
                                          <p:spTgt spid="4">
                                            <p:txEl>
                                              <p:pRg st="0" end="0"/>
                                            </p:txEl>
                                          </p:spTgt>
                                        </p:tgtEl>
                                        <p:attrNameLst>
                                          <p:attrName>ppt_x</p:attrName>
                                        </p:attrNameLst>
                                      </p:cBhvr>
                                    </p:anim>
                                    <p:anim from="(-#ppt_h/2)" to="(#ppt_y)" calcmode="lin" valueType="num">
                                      <p:cBhvr>
                                        <p:cTn id="9" dur="500" fill="hold">
                                          <p:stCondLst>
                                            <p:cond delay="0"/>
                                          </p:stCondLst>
                                        </p:cTn>
                                        <p:tgtEl>
                                          <p:spTgt spid="4">
                                            <p:txEl>
                                              <p:pRg st="0" end="0"/>
                                            </p:txEl>
                                          </p:spTgt>
                                        </p:tgtEl>
                                        <p:attrNameLst>
                                          <p:attrName>ppt_y</p:attrName>
                                        </p:attrNameLst>
                                      </p:cBhvr>
                                    </p:anim>
                                    <p:animRot by="21600000">
                                      <p:cBhvr>
                                        <p:cTn id="10" dur="5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3"/>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strVal val="#ppt_w+.3"/>
                                          </p:val>
                                        </p:tav>
                                        <p:tav tm="100000">
                                          <p:val>
                                            <p:strVal val="#ppt_w"/>
                                          </p:val>
                                        </p:tav>
                                      </p:tavLst>
                                    </p:anim>
                                    <p:anim calcmode="lin" valueType="num">
                                      <p:cBhvr>
                                        <p:cTn id="29" dur="1000" fill="hold"/>
                                        <p:tgtEl>
                                          <p:spTgt spid="13"/>
                                        </p:tgtEl>
                                        <p:attrNameLst>
                                          <p:attrName>ppt_h</p:attrName>
                                        </p:attrNameLst>
                                      </p:cBhvr>
                                      <p:tavLst>
                                        <p:tav tm="0">
                                          <p:val>
                                            <p:strVal val="#ppt_h"/>
                                          </p:val>
                                        </p:tav>
                                        <p:tav tm="100000">
                                          <p:val>
                                            <p:strVal val="#ppt_h"/>
                                          </p:val>
                                        </p:tav>
                                      </p:tavLst>
                                    </p:anim>
                                    <p:animEffect transition="in" filter="fade">
                                      <p:cBhvr>
                                        <p:cTn id="30" dur="1000"/>
                                        <p:tgtEl>
                                          <p:spTgt spid="13"/>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strVal val="#ppt_w+.3"/>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Effect transition="in" filter="fade">
                                      <p:cBhvr>
                                        <p:cTn id="35" dur="1000"/>
                                        <p:tgtEl>
                                          <p:spTgt spid="6"/>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strVal val="#ppt_w+.3"/>
                                          </p:val>
                                        </p:tav>
                                        <p:tav tm="100000">
                                          <p:val>
                                            <p:strVal val="#ppt_w"/>
                                          </p:val>
                                        </p:tav>
                                      </p:tavLst>
                                    </p:anim>
                                    <p:anim calcmode="lin" valueType="num">
                                      <p:cBhvr>
                                        <p:cTn id="39" dur="1000" fill="hold"/>
                                        <p:tgtEl>
                                          <p:spTgt spid="11"/>
                                        </p:tgtEl>
                                        <p:attrNameLst>
                                          <p:attrName>ppt_h</p:attrName>
                                        </p:attrNameLst>
                                      </p:cBhvr>
                                      <p:tavLst>
                                        <p:tav tm="0">
                                          <p:val>
                                            <p:strVal val="#ppt_h"/>
                                          </p:val>
                                        </p:tav>
                                        <p:tav tm="100000">
                                          <p:val>
                                            <p:strVal val="#ppt_h"/>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800" decel="100000"/>
                                        <p:tgtEl>
                                          <p:spTgt spid="7"/>
                                        </p:tgtEl>
                                      </p:cBhvr>
                                    </p:animEffect>
                                    <p:anim calcmode="lin" valueType="num">
                                      <p:cBhvr>
                                        <p:cTn id="46" dur="800" decel="100000" fill="hold"/>
                                        <p:tgtEl>
                                          <p:spTgt spid="7"/>
                                        </p:tgtEl>
                                        <p:attrNameLst>
                                          <p:attrName>style.rotation</p:attrName>
                                        </p:attrNameLst>
                                      </p:cBhvr>
                                      <p:tavLst>
                                        <p:tav tm="0">
                                          <p:val>
                                            <p:fltVal val="-90"/>
                                          </p:val>
                                        </p:tav>
                                        <p:tav tm="100000">
                                          <p:val>
                                            <p:fltVal val="0"/>
                                          </p:val>
                                        </p:tav>
                                      </p:tavLst>
                                    </p:anim>
                                    <p:anim calcmode="lin" valueType="num">
                                      <p:cBhvr>
                                        <p:cTn id="47" dur="800" decel="100000" fill="hold"/>
                                        <p:tgtEl>
                                          <p:spTgt spid="7"/>
                                        </p:tgtEl>
                                        <p:attrNameLst>
                                          <p:attrName>ppt_x</p:attrName>
                                        </p:attrNameLst>
                                      </p:cBhvr>
                                      <p:tavLst>
                                        <p:tav tm="0">
                                          <p:val>
                                            <p:strVal val="#ppt_x+0.4"/>
                                          </p:val>
                                        </p:tav>
                                        <p:tav tm="100000">
                                          <p:val>
                                            <p:strVal val="#ppt_x-0.05"/>
                                          </p:val>
                                        </p:tav>
                                      </p:tavLst>
                                    </p:anim>
                                    <p:anim calcmode="lin" valueType="num">
                                      <p:cBhvr>
                                        <p:cTn id="48" dur="800" decel="100000" fill="hold"/>
                                        <p:tgtEl>
                                          <p:spTgt spid="7"/>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linds(horizontal)">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52"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Scale>
                                      <p:cBhvr>
                                        <p:cTn id="6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10"/>
                                        </p:tgtEl>
                                        <p:attrNameLst>
                                          <p:attrName>ppt_x</p:attrName>
                                          <p:attrName>ppt_y</p:attrName>
                                        </p:attrNameLst>
                                      </p:cBhvr>
                                    </p:animMotion>
                                    <p:animEffect transition="in" filter="fade">
                                      <p:cBhvr>
                                        <p:cTn id="6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4" grpId="0" build="p"/>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49E0F7B3-5CC0-4ED9-A5EE-57C3CAAB822B}"/>
              </a:ext>
            </a:extLst>
          </p:cNvPr>
          <p:cNvSpPr/>
          <p:nvPr/>
        </p:nvSpPr>
        <p:spPr>
          <a:xfrm>
            <a:off x="1113180" y="751180"/>
            <a:ext cx="2146805" cy="64243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9F630AF9-0E77-4B8C-A4D9-102ACC3735C3}"/>
              </a:ext>
            </a:extLst>
          </p:cNvPr>
          <p:cNvSpPr/>
          <p:nvPr/>
        </p:nvSpPr>
        <p:spPr>
          <a:xfrm>
            <a:off x="1113181" y="1113183"/>
            <a:ext cx="9766853" cy="8443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4" name="Rectángulo 3">
            <a:extLst>
              <a:ext uri="{FF2B5EF4-FFF2-40B4-BE49-F238E27FC236}">
                <a16:creationId xmlns:a16="http://schemas.microsoft.com/office/drawing/2014/main" id="{0985DDED-BFE8-4C02-99FE-2CFA7911A8D3}"/>
              </a:ext>
            </a:extLst>
          </p:cNvPr>
          <p:cNvSpPr/>
          <p:nvPr/>
        </p:nvSpPr>
        <p:spPr>
          <a:xfrm>
            <a:off x="1113182" y="755385"/>
            <a:ext cx="21468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11:29-30 </a:t>
            </a:r>
          </a:p>
        </p:txBody>
      </p:sp>
      <p:sp>
        <p:nvSpPr>
          <p:cNvPr id="5" name="Rectángulo 4">
            <a:extLst>
              <a:ext uri="{FF2B5EF4-FFF2-40B4-BE49-F238E27FC236}">
                <a16:creationId xmlns:a16="http://schemas.microsoft.com/office/drawing/2014/main" id="{7C86CC2A-FEFF-4944-88EB-F8CDF3CBA15B}"/>
              </a:ext>
            </a:extLst>
          </p:cNvPr>
          <p:cNvSpPr/>
          <p:nvPr/>
        </p:nvSpPr>
        <p:spPr>
          <a:xfrm>
            <a:off x="1000334" y="5889727"/>
            <a:ext cx="49552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purpose and benefit of a yoke? </a:t>
            </a:r>
          </a:p>
        </p:txBody>
      </p:sp>
      <p:sp>
        <p:nvSpPr>
          <p:cNvPr id="7" name="Rectángulo 6">
            <a:extLst>
              <a:ext uri="{FF2B5EF4-FFF2-40B4-BE49-F238E27FC236}">
                <a16:creationId xmlns:a16="http://schemas.microsoft.com/office/drawing/2014/main" id="{0B9831B8-7F54-4FFD-8FAA-9934BAAEC2B8}"/>
              </a:ext>
            </a:extLst>
          </p:cNvPr>
          <p:cNvSpPr/>
          <p:nvPr/>
        </p:nvSpPr>
        <p:spPr>
          <a:xfrm>
            <a:off x="1000334" y="6327049"/>
            <a:ext cx="70583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take the Savior’s yoke upon us?</a:t>
            </a:r>
          </a:p>
        </p:txBody>
      </p:sp>
      <p:pic>
        <p:nvPicPr>
          <p:cNvPr id="8" name="Imagen 7">
            <a:extLst>
              <a:ext uri="{FF2B5EF4-FFF2-40B4-BE49-F238E27FC236}">
                <a16:creationId xmlns:a16="http://schemas.microsoft.com/office/drawing/2014/main" id="{9D717ED8-AC5D-4B9F-9E2D-132A42623419}"/>
              </a:ext>
            </a:extLst>
          </p:cNvPr>
          <p:cNvPicPr>
            <a:picLocks noChangeAspect="1"/>
          </p:cNvPicPr>
          <p:nvPr/>
        </p:nvPicPr>
        <p:blipFill rotWithShape="1">
          <a:blip r:embed="rId2"/>
          <a:srcRect l="42500" t="50000" r="21739" b="22112"/>
          <a:stretch/>
        </p:blipFill>
        <p:spPr>
          <a:xfrm>
            <a:off x="4055164" y="2675579"/>
            <a:ext cx="6626088" cy="2905207"/>
          </a:xfrm>
          <a:prstGeom prst="rect">
            <a:avLst/>
          </a:prstGeom>
        </p:spPr>
      </p:pic>
      <p:sp>
        <p:nvSpPr>
          <p:cNvPr id="9" name="Rectángulo 8">
            <a:extLst>
              <a:ext uri="{FF2B5EF4-FFF2-40B4-BE49-F238E27FC236}">
                <a16:creationId xmlns:a16="http://schemas.microsoft.com/office/drawing/2014/main" id="{32B9DB9A-A466-4F5C-9E1E-4555F7AEAEA6}"/>
              </a:ext>
            </a:extLst>
          </p:cNvPr>
          <p:cNvSpPr/>
          <p:nvPr/>
        </p:nvSpPr>
        <p:spPr>
          <a:xfrm>
            <a:off x="1113182" y="1098320"/>
            <a:ext cx="9568070" cy="83099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Take my yoke upon you, and learn of me; for I am meek and lowly in heart: and ye shall find rest unto your souls.</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For my yoke </a:t>
            </a:r>
            <a:r>
              <a:rPr lang="en-US" sz="1600" i="1" dirty="0">
                <a:solidFill>
                  <a:schemeClr val="bg1"/>
                </a:solidFill>
                <a:latin typeface="Arial" panose="020B0604020202020204" pitchFamily="34" charset="0"/>
                <a:cs typeface="Arial" panose="020B0604020202020204" pitchFamily="34" charset="0"/>
              </a:rPr>
              <a:t>is</a:t>
            </a:r>
            <a:r>
              <a:rPr lang="en-US" sz="1600" dirty="0">
                <a:solidFill>
                  <a:schemeClr val="bg1"/>
                </a:solidFill>
                <a:latin typeface="Arial" panose="020B0604020202020204" pitchFamily="34" charset="0"/>
                <a:cs typeface="Arial" panose="020B0604020202020204" pitchFamily="34" charset="0"/>
              </a:rPr>
              <a:t> easy, and my burden is light.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83E9D051-5D70-42CE-BD34-7C9B7D091E8E}"/>
              </a:ext>
            </a:extLst>
          </p:cNvPr>
          <p:cNvSpPr/>
          <p:nvPr/>
        </p:nvSpPr>
        <p:spPr>
          <a:xfrm>
            <a:off x="1113182" y="2087586"/>
            <a:ext cx="4690323" cy="369332"/>
          </a:xfrm>
          <a:prstGeom prst="rect">
            <a:avLst/>
          </a:prstGeom>
        </p:spPr>
        <p:txBody>
          <a:bodyPr wrap="none">
            <a:spAutoFit/>
          </a:bodyPr>
          <a:lstStyle/>
          <a:p>
            <a:r>
              <a:rPr lang="en-US" b="1" dirty="0">
                <a:solidFill>
                  <a:schemeClr val="bg1"/>
                </a:solidFill>
                <a:latin typeface="McKayldsLat-Regular"/>
              </a:rPr>
              <a:t>What must we do in order to come unto Christ?</a:t>
            </a:r>
            <a:endParaRPr lang="en-US" b="1" dirty="0">
              <a:solidFill>
                <a:schemeClr val="bg1"/>
              </a:solidFill>
            </a:endParaRPr>
          </a:p>
        </p:txBody>
      </p:sp>
    </p:spTree>
    <p:extLst>
      <p:ext uri="{BB962C8B-B14F-4D97-AF65-F5344CB8AC3E}">
        <p14:creationId xmlns:p14="http://schemas.microsoft.com/office/powerpoint/2010/main" val="4153644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esquinas diagonales redondeadas 12">
            <a:extLst>
              <a:ext uri="{FF2B5EF4-FFF2-40B4-BE49-F238E27FC236}">
                <a16:creationId xmlns:a16="http://schemas.microsoft.com/office/drawing/2014/main" id="{0727B5C6-DFAB-40F4-B5F0-04E97EAF4FC0}"/>
              </a:ext>
            </a:extLst>
          </p:cNvPr>
          <p:cNvSpPr/>
          <p:nvPr/>
        </p:nvSpPr>
        <p:spPr>
          <a:xfrm>
            <a:off x="1782417" y="1629158"/>
            <a:ext cx="8627165" cy="2554545"/>
          </a:xfrm>
          <a:prstGeom prst="round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621022C7-CA65-4FE6-A219-6521B8CDCE99}"/>
              </a:ext>
            </a:extLst>
          </p:cNvPr>
          <p:cNvSpPr/>
          <p:nvPr/>
        </p:nvSpPr>
        <p:spPr>
          <a:xfrm>
            <a:off x="1060341" y="5345991"/>
            <a:ext cx="2041713" cy="52897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A5658AA8-CEEE-4963-93C3-F5FF4A8807D7}"/>
              </a:ext>
            </a:extLst>
          </p:cNvPr>
          <p:cNvSpPr/>
          <p:nvPr/>
        </p:nvSpPr>
        <p:spPr>
          <a:xfrm>
            <a:off x="1060342" y="5661831"/>
            <a:ext cx="9475136" cy="83099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a:t>
            </a: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2FA5DDED-D2D0-44D4-85DF-89B1A9CE412F}"/>
              </a:ext>
            </a:extLst>
          </p:cNvPr>
          <p:cNvSpPr/>
          <p:nvPr/>
        </p:nvSpPr>
        <p:spPr>
          <a:xfrm>
            <a:off x="1304967" y="968273"/>
            <a:ext cx="6888424" cy="523220"/>
          </a:xfrm>
          <a:prstGeom prst="rect">
            <a:avLst/>
          </a:prstGeom>
        </p:spPr>
        <p:txBody>
          <a:bodyPr wrap="none">
            <a:spAutoFit/>
          </a:bodyPr>
          <a:lstStyle/>
          <a:p>
            <a:r>
              <a:rPr lang="en-US" sz="2800" dirty="0">
                <a:solidFill>
                  <a:schemeClr val="accent2">
                    <a:lumMod val="50000"/>
                  </a:schemeClr>
                </a:solidFill>
                <a:effectLst>
                  <a:outerShdw blurRad="38100" dist="38100" dir="2700000" algn="tl">
                    <a:srgbClr val="000000">
                      <a:alpha val="43137"/>
                    </a:srgbClr>
                  </a:outerShdw>
                </a:effectLst>
                <a:latin typeface="Gabriola" panose="04040605051002020D02" pitchFamily="82" charset="0"/>
              </a:rPr>
              <a:t>Elder David A. Bednar of the Quorum of the Twelve Apostles.</a:t>
            </a:r>
          </a:p>
        </p:txBody>
      </p:sp>
      <p:sp>
        <p:nvSpPr>
          <p:cNvPr id="4" name="Rectángulo 3">
            <a:extLst>
              <a:ext uri="{FF2B5EF4-FFF2-40B4-BE49-F238E27FC236}">
                <a16:creationId xmlns:a16="http://schemas.microsoft.com/office/drawing/2014/main" id="{27AB1B4C-098D-4643-B8F1-0EBD9FDC5159}"/>
              </a:ext>
            </a:extLst>
          </p:cNvPr>
          <p:cNvSpPr/>
          <p:nvPr/>
        </p:nvSpPr>
        <p:spPr>
          <a:xfrm>
            <a:off x="1782417" y="1629158"/>
            <a:ext cx="8627165" cy="2554545"/>
          </a:xfrm>
          <a:prstGeom prst="rect">
            <a:avLst/>
          </a:prstGeom>
        </p:spPr>
        <p:txBody>
          <a:bodyPr wrap="square">
            <a:spAutoFit/>
          </a:bodyPr>
          <a:lstStyle/>
          <a:p>
            <a:pPr algn="ctr" fontAlgn="base"/>
            <a:r>
              <a:rPr lang="en-US" sz="1600" dirty="0">
                <a:solidFill>
                  <a:schemeClr val="bg1"/>
                </a:solidFill>
                <a:latin typeface="Arial" panose="020B0604020202020204" pitchFamily="34" charset="0"/>
                <a:cs typeface="Arial" panose="020B0604020202020204" pitchFamily="34" charset="0"/>
              </a:rPr>
              <a:t>“A yoke places animals side-by-side so they can move together in order to accomplish a task.</a:t>
            </a:r>
          </a:p>
          <a:p>
            <a:pPr algn="ctr" fontAlgn="base"/>
            <a:r>
              <a:rPr lang="en-US" sz="1600" dirty="0">
                <a:solidFill>
                  <a:schemeClr val="bg1"/>
                </a:solidFill>
                <a:latin typeface="Arial" panose="020B0604020202020204" pitchFamily="34" charset="0"/>
                <a:cs typeface="Arial" panose="020B0604020202020204" pitchFamily="34" charset="0"/>
              </a:rPr>
              <a:t>“Consider the Lord’s uniquely individual invitation to ‘take my yoke upon you.’ Making and keeping sacred covenants yokes us to and with the Lord Jesus Christ. In essence, the Savior is beckoning us to rely upon and pull together with Him, even though our best efforts are not equal to and cannot be compared with His. As we trust in and pull our load with Him during the journey of mortality, truly His yoke is easy and His burden is light.</a:t>
            </a:r>
          </a:p>
          <a:p>
            <a:pPr algn="ctr" fontAlgn="base"/>
            <a:r>
              <a:rPr lang="en-US" sz="1600" dirty="0">
                <a:solidFill>
                  <a:schemeClr val="bg1"/>
                </a:solidFill>
                <a:latin typeface="Arial" panose="020B0604020202020204" pitchFamily="34" charset="0"/>
                <a:cs typeface="Arial" panose="020B0604020202020204" pitchFamily="34" charset="0"/>
              </a:rPr>
              <a:t>“We are not and never need be alone. We can press forward in our daily lives with heavenly help. Through the Savior’s Atonement we can receive capacity and ‘strength beyond [our] own’ (‘Lord, I Would Follow Thee,’ </a:t>
            </a:r>
            <a:r>
              <a:rPr lang="en-US" sz="1600" i="1" dirty="0">
                <a:solidFill>
                  <a:schemeClr val="bg1"/>
                </a:solidFill>
                <a:latin typeface="Arial" panose="020B0604020202020204" pitchFamily="34" charset="0"/>
                <a:cs typeface="Arial" panose="020B0604020202020204" pitchFamily="34" charset="0"/>
              </a:rPr>
              <a:t>Hymns,</a:t>
            </a:r>
            <a:r>
              <a:rPr lang="en-US" sz="1600" dirty="0">
                <a:solidFill>
                  <a:schemeClr val="bg1"/>
                </a:solidFill>
                <a:latin typeface="Arial" panose="020B0604020202020204" pitchFamily="34" charset="0"/>
                <a:cs typeface="Arial" panose="020B0604020202020204" pitchFamily="34" charset="0"/>
              </a:rPr>
              <a:t> no. 220)” (“Bear Up Their Burdens with Ease,”</a:t>
            </a:r>
            <a:r>
              <a:rPr lang="en-US" sz="1600" i="1" dirty="0">
                <a:solidFill>
                  <a:schemeClr val="bg1"/>
                </a:solidFill>
                <a:latin typeface="Arial" panose="020B0604020202020204" pitchFamily="34" charset="0"/>
                <a:cs typeface="Arial" panose="020B0604020202020204" pitchFamily="34" charset="0"/>
              </a:rPr>
              <a:t> Ensign</a:t>
            </a:r>
            <a:r>
              <a:rPr lang="en-US" sz="1600" dirty="0">
                <a:solidFill>
                  <a:schemeClr val="bg1"/>
                </a:solidFill>
                <a:latin typeface="Arial" panose="020B0604020202020204" pitchFamily="34" charset="0"/>
                <a:cs typeface="Arial" panose="020B0604020202020204" pitchFamily="34" charset="0"/>
              </a:rPr>
              <a:t> or </a:t>
            </a:r>
            <a:r>
              <a:rPr lang="en-US" sz="1600" i="1" dirty="0">
                <a:solidFill>
                  <a:schemeClr val="bg1"/>
                </a:solidFill>
                <a:latin typeface="Arial" panose="020B0604020202020204" pitchFamily="34" charset="0"/>
                <a:cs typeface="Arial" panose="020B0604020202020204" pitchFamily="34" charset="0"/>
              </a:rPr>
              <a:t>Liahona,</a:t>
            </a:r>
            <a:r>
              <a:rPr lang="en-US" sz="1600" dirty="0">
                <a:solidFill>
                  <a:schemeClr val="bg1"/>
                </a:solidFill>
                <a:latin typeface="Arial" panose="020B0604020202020204" pitchFamily="34" charset="0"/>
                <a:cs typeface="Arial" panose="020B0604020202020204" pitchFamily="34" charset="0"/>
              </a:rPr>
              <a:t> May 2014, 88).</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54A7779-4665-469C-AA36-7AA646FC9BD8}"/>
              </a:ext>
            </a:extLst>
          </p:cNvPr>
          <p:cNvSpPr/>
          <p:nvPr/>
        </p:nvSpPr>
        <p:spPr>
          <a:xfrm>
            <a:off x="1060342" y="4290590"/>
            <a:ext cx="50834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“yokes” us to the Savior Jesus Christ?</a:t>
            </a:r>
          </a:p>
        </p:txBody>
      </p:sp>
      <p:sp>
        <p:nvSpPr>
          <p:cNvPr id="6" name="Rectángulo 5">
            <a:extLst>
              <a:ext uri="{FF2B5EF4-FFF2-40B4-BE49-F238E27FC236}">
                <a16:creationId xmlns:a16="http://schemas.microsoft.com/office/drawing/2014/main" id="{BFFD943C-9156-4708-9673-9AA9B59CB6E5}"/>
              </a:ext>
            </a:extLst>
          </p:cNvPr>
          <p:cNvSpPr/>
          <p:nvPr/>
        </p:nvSpPr>
        <p:spPr>
          <a:xfrm>
            <a:off x="1060342" y="4750130"/>
            <a:ext cx="5955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the blessings of being yoked to the Savior?</a:t>
            </a:r>
          </a:p>
        </p:txBody>
      </p:sp>
      <p:sp>
        <p:nvSpPr>
          <p:cNvPr id="9" name="Rectángulo 8">
            <a:extLst>
              <a:ext uri="{FF2B5EF4-FFF2-40B4-BE49-F238E27FC236}">
                <a16:creationId xmlns:a16="http://schemas.microsoft.com/office/drawing/2014/main" id="{23803257-DEA1-4236-9478-14653EB650EB}"/>
              </a:ext>
            </a:extLst>
          </p:cNvPr>
          <p:cNvSpPr/>
          <p:nvPr/>
        </p:nvSpPr>
        <p:spPr>
          <a:xfrm>
            <a:off x="1060342" y="5345991"/>
            <a:ext cx="2041713"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 Matthew 11:28-29</a:t>
            </a:r>
          </a:p>
        </p:txBody>
      </p:sp>
      <p:sp>
        <p:nvSpPr>
          <p:cNvPr id="10" name="Rectángulo 9">
            <a:extLst>
              <a:ext uri="{FF2B5EF4-FFF2-40B4-BE49-F238E27FC236}">
                <a16:creationId xmlns:a16="http://schemas.microsoft.com/office/drawing/2014/main" id="{5A5AF684-8645-419F-A1A5-C45E8F4EDE73}"/>
              </a:ext>
            </a:extLst>
          </p:cNvPr>
          <p:cNvSpPr/>
          <p:nvPr/>
        </p:nvSpPr>
        <p:spPr>
          <a:xfrm>
            <a:off x="1060342" y="5661831"/>
            <a:ext cx="9475136" cy="83099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 Come unto me, all </a:t>
            </a:r>
            <a:r>
              <a:rPr lang="en-US" sz="1600" i="1" dirty="0">
                <a:solidFill>
                  <a:schemeClr val="bg1"/>
                </a:solidFill>
                <a:latin typeface="Arial" panose="020B0604020202020204" pitchFamily="34" charset="0"/>
                <a:cs typeface="Arial" panose="020B0604020202020204" pitchFamily="34" charset="0"/>
              </a:rPr>
              <a:t>ye</a:t>
            </a:r>
            <a:r>
              <a:rPr lang="en-US" sz="1600" dirty="0">
                <a:solidFill>
                  <a:schemeClr val="bg1"/>
                </a:solidFill>
                <a:latin typeface="Arial" panose="020B0604020202020204" pitchFamily="34" charset="0"/>
                <a:cs typeface="Arial" panose="020B0604020202020204" pitchFamily="34" charset="0"/>
              </a:rPr>
              <a:t> that labour and are heavy laden, and I will give you rest.</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Take my yoke upon you, and learn of me; for I am meek and lowly in heart: and ye shall find rest unto your souls.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04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5" grpId="0"/>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577F7D96-3AA0-48BC-B292-BC46630FCFD5}"/>
              </a:ext>
            </a:extLst>
          </p:cNvPr>
          <p:cNvSpPr/>
          <p:nvPr/>
        </p:nvSpPr>
        <p:spPr>
          <a:xfrm>
            <a:off x="2206487" y="2551837"/>
            <a:ext cx="7779026" cy="1754326"/>
          </a:xfrm>
          <a:prstGeom prst="rect">
            <a:avLst/>
          </a:prstGeom>
        </p:spPr>
        <p:txBody>
          <a:bodyPr wrap="square">
            <a:spAutoFit/>
          </a:bodyPr>
          <a:lstStyle/>
          <a:p>
            <a:pPr algn="ctr" fontAlgn="base"/>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“Disciples of Jesus Christ have a responsibility to help others come unto Him”</a:t>
            </a:r>
            <a:endParaRPr lang="en-US" sz="3600" b="1" i="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9011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9E1DDA4-592F-4EB7-9062-59B6022315E0}"/>
              </a:ext>
            </a:extLst>
          </p:cNvPr>
          <p:cNvSpPr/>
          <p:nvPr/>
        </p:nvSpPr>
        <p:spPr>
          <a:xfrm>
            <a:off x="920865" y="1986075"/>
            <a:ext cx="74652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Andrew do after he learned that Jesus was the Messiah?</a:t>
            </a:r>
          </a:p>
        </p:txBody>
      </p:sp>
      <p:sp>
        <p:nvSpPr>
          <p:cNvPr id="4" name="Rectángulo 3">
            <a:extLst>
              <a:ext uri="{FF2B5EF4-FFF2-40B4-BE49-F238E27FC236}">
                <a16:creationId xmlns:a16="http://schemas.microsoft.com/office/drawing/2014/main" id="{FD8DFF38-3E3B-4344-B746-1F9B1F2BA9F1}"/>
              </a:ext>
            </a:extLst>
          </p:cNvPr>
          <p:cNvSpPr/>
          <p:nvPr/>
        </p:nvSpPr>
        <p:spPr>
          <a:xfrm>
            <a:off x="1188404" y="1794155"/>
            <a:ext cx="66393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Andrew learn about Jesus as he spoke with Him?</a:t>
            </a:r>
          </a:p>
        </p:txBody>
      </p:sp>
      <p:sp>
        <p:nvSpPr>
          <p:cNvPr id="10" name="Rectángulo 9">
            <a:extLst>
              <a:ext uri="{FF2B5EF4-FFF2-40B4-BE49-F238E27FC236}">
                <a16:creationId xmlns:a16="http://schemas.microsoft.com/office/drawing/2014/main" id="{10458A52-4A62-484F-9D8C-353A2F14AEB3}"/>
              </a:ext>
            </a:extLst>
          </p:cNvPr>
          <p:cNvSpPr/>
          <p:nvPr/>
        </p:nvSpPr>
        <p:spPr>
          <a:xfrm>
            <a:off x="955243" y="798268"/>
            <a:ext cx="1741592" cy="8415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B66AE61-D50E-46FC-B5BC-BFBA9AE2B688}"/>
              </a:ext>
            </a:extLst>
          </p:cNvPr>
          <p:cNvSpPr/>
          <p:nvPr/>
        </p:nvSpPr>
        <p:spPr>
          <a:xfrm>
            <a:off x="955243" y="1130484"/>
            <a:ext cx="9704883" cy="255454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7F4FE86F-F63D-4DEC-8029-90420D351239}"/>
              </a:ext>
            </a:extLst>
          </p:cNvPr>
          <p:cNvSpPr/>
          <p:nvPr/>
        </p:nvSpPr>
        <p:spPr>
          <a:xfrm>
            <a:off x="1002873" y="783607"/>
            <a:ext cx="15953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John 1:37-42</a:t>
            </a:r>
          </a:p>
        </p:txBody>
      </p:sp>
      <p:sp>
        <p:nvSpPr>
          <p:cNvPr id="7" name="Rectángulo 6">
            <a:extLst>
              <a:ext uri="{FF2B5EF4-FFF2-40B4-BE49-F238E27FC236}">
                <a16:creationId xmlns:a16="http://schemas.microsoft.com/office/drawing/2014/main" id="{5D7F0C98-6CFA-431F-ABAE-6E312F7C488A}"/>
              </a:ext>
            </a:extLst>
          </p:cNvPr>
          <p:cNvSpPr/>
          <p:nvPr/>
        </p:nvSpPr>
        <p:spPr>
          <a:xfrm>
            <a:off x="1002873" y="5172700"/>
            <a:ext cx="97048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he was so anxious to share this news with his brother, Simon Peter?</a:t>
            </a:r>
          </a:p>
        </p:txBody>
      </p:sp>
      <p:sp>
        <p:nvSpPr>
          <p:cNvPr id="8" name="Rectángulo 7">
            <a:extLst>
              <a:ext uri="{FF2B5EF4-FFF2-40B4-BE49-F238E27FC236}">
                <a16:creationId xmlns:a16="http://schemas.microsoft.com/office/drawing/2014/main" id="{D43F049A-5513-4365-B433-04B6D2FF60A5}"/>
              </a:ext>
            </a:extLst>
          </p:cNvPr>
          <p:cNvSpPr/>
          <p:nvPr/>
        </p:nvSpPr>
        <p:spPr>
          <a:xfrm>
            <a:off x="989621" y="1086415"/>
            <a:ext cx="9704883"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37 </a:t>
            </a:r>
            <a:r>
              <a:rPr lang="en-US" sz="1600" dirty="0">
                <a:solidFill>
                  <a:schemeClr val="bg1"/>
                </a:solidFill>
                <a:latin typeface="Arial" panose="020B0604020202020204" pitchFamily="34" charset="0"/>
                <a:cs typeface="Arial" panose="020B0604020202020204" pitchFamily="34" charset="0"/>
              </a:rPr>
              <a:t>And the two disciples heard him speak, and they followed Jesus.</a:t>
            </a:r>
          </a:p>
          <a:p>
            <a:pPr algn="just" fontAlgn="base"/>
            <a:r>
              <a:rPr lang="en-US" sz="1600" b="1" dirty="0">
                <a:solidFill>
                  <a:schemeClr val="bg1"/>
                </a:solidFill>
                <a:latin typeface="Arial" panose="020B0604020202020204" pitchFamily="34" charset="0"/>
                <a:cs typeface="Arial" panose="020B0604020202020204" pitchFamily="34" charset="0"/>
              </a:rPr>
              <a:t>38 </a:t>
            </a:r>
            <a:r>
              <a:rPr lang="en-US" sz="1600" dirty="0">
                <a:solidFill>
                  <a:schemeClr val="bg1"/>
                </a:solidFill>
                <a:latin typeface="Arial" panose="020B0604020202020204" pitchFamily="34" charset="0"/>
                <a:cs typeface="Arial" panose="020B0604020202020204" pitchFamily="34" charset="0"/>
              </a:rPr>
              <a:t>Then Jesus turned, and saw them following, and saith unto them, What seek ye? They said unto him, Rabbi, (which is to say, being interpreted, Master,) where dwellest thou?</a:t>
            </a:r>
          </a:p>
          <a:p>
            <a:pPr algn="just" fontAlgn="base"/>
            <a:r>
              <a:rPr lang="en-US" sz="1600" b="1" dirty="0">
                <a:solidFill>
                  <a:schemeClr val="bg1"/>
                </a:solidFill>
                <a:latin typeface="Arial" panose="020B0604020202020204" pitchFamily="34" charset="0"/>
                <a:cs typeface="Arial" panose="020B0604020202020204" pitchFamily="34" charset="0"/>
              </a:rPr>
              <a:t>39 </a:t>
            </a:r>
            <a:r>
              <a:rPr lang="en-US" sz="1600" dirty="0">
                <a:solidFill>
                  <a:schemeClr val="bg1"/>
                </a:solidFill>
                <a:latin typeface="Arial" panose="020B0604020202020204" pitchFamily="34" charset="0"/>
                <a:cs typeface="Arial" panose="020B0604020202020204" pitchFamily="34" charset="0"/>
              </a:rPr>
              <a:t>He saith unto them, Come and see. They came and saw where he dwelt, and abode with him that day: for it was about the tenth hour.</a:t>
            </a:r>
          </a:p>
          <a:p>
            <a:pPr algn="just" fontAlgn="base"/>
            <a:r>
              <a:rPr lang="en-US" sz="1600" b="1" dirty="0">
                <a:solidFill>
                  <a:schemeClr val="bg1"/>
                </a:solidFill>
                <a:latin typeface="Arial" panose="020B0604020202020204" pitchFamily="34" charset="0"/>
                <a:cs typeface="Arial" panose="020B0604020202020204" pitchFamily="34" charset="0"/>
              </a:rPr>
              <a:t>40 </a:t>
            </a:r>
            <a:r>
              <a:rPr lang="en-US" sz="1600" dirty="0">
                <a:solidFill>
                  <a:schemeClr val="bg1"/>
                </a:solidFill>
                <a:latin typeface="Arial" panose="020B0604020202020204" pitchFamily="34" charset="0"/>
                <a:cs typeface="Arial" panose="020B0604020202020204" pitchFamily="34" charset="0"/>
              </a:rPr>
              <a:t>One of the two which heard John speak, and followed him, was Andrew, Simon Peter’s brother.</a:t>
            </a:r>
          </a:p>
          <a:p>
            <a:pPr algn="just" fontAlgn="base"/>
            <a:r>
              <a:rPr lang="en-US" sz="1600" b="1" dirty="0">
                <a:solidFill>
                  <a:schemeClr val="bg1"/>
                </a:solidFill>
                <a:latin typeface="Arial" panose="020B0604020202020204" pitchFamily="34" charset="0"/>
                <a:cs typeface="Arial" panose="020B0604020202020204" pitchFamily="34" charset="0"/>
              </a:rPr>
              <a:t>41 </a:t>
            </a:r>
            <a:r>
              <a:rPr lang="en-US" sz="1600" dirty="0">
                <a:solidFill>
                  <a:schemeClr val="bg1"/>
                </a:solidFill>
                <a:latin typeface="Arial" panose="020B0604020202020204" pitchFamily="34" charset="0"/>
                <a:cs typeface="Arial" panose="020B0604020202020204" pitchFamily="34" charset="0"/>
              </a:rPr>
              <a:t>He first findeth his own brother Simon, and saith unto him, We have found the Messias, which is, being interpreted, the Christ.</a:t>
            </a:r>
          </a:p>
          <a:p>
            <a:pPr algn="just" fontAlgn="base"/>
            <a:r>
              <a:rPr lang="en-US" sz="1600" b="1" dirty="0">
                <a:solidFill>
                  <a:schemeClr val="bg1"/>
                </a:solidFill>
                <a:latin typeface="Arial" panose="020B0604020202020204" pitchFamily="34" charset="0"/>
                <a:cs typeface="Arial" panose="020B0604020202020204" pitchFamily="34" charset="0"/>
              </a:rPr>
              <a:t>42 </a:t>
            </a:r>
            <a:r>
              <a:rPr lang="en-US" sz="1600" dirty="0">
                <a:solidFill>
                  <a:schemeClr val="bg1"/>
                </a:solidFill>
                <a:latin typeface="Arial" panose="020B0604020202020204" pitchFamily="34" charset="0"/>
                <a:cs typeface="Arial" panose="020B0604020202020204" pitchFamily="34" charset="0"/>
              </a:rPr>
              <a:t>And he brought him to Jesus. And when Jesus beheld him, he said, Thou art Simon the son of Jona: thou shalt be called Cephas, which is by interpretation, A stone.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9062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1.66667E-6 4.07407E-6 L -0.01224 0.31458 " pathEditMode="relative" rAng="0" ptsTypes="AA">
                                      <p:cBhvr>
                                        <p:cTn id="6" dur="2000" fill="hold"/>
                                        <p:tgtEl>
                                          <p:spTgt spid="4"/>
                                        </p:tgtEl>
                                        <p:attrNameLst>
                                          <p:attrName>ppt_x</p:attrName>
                                          <p:attrName>ppt_y</p:attrName>
                                        </p:attrNameLst>
                                      </p:cBhvr>
                                      <p:rCtr x="-612" y="15718"/>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6.25E-7 4.81481E-6 L 0.20091 0.37245 " pathEditMode="relative" rAng="0" ptsTypes="AA">
                                      <p:cBhvr>
                                        <p:cTn id="10" dur="2000" fill="hold"/>
                                        <p:tgtEl>
                                          <p:spTgt spid="5"/>
                                        </p:tgtEl>
                                        <p:attrNameLst>
                                          <p:attrName>ppt_x</p:attrName>
                                          <p:attrName>ppt_y</p:attrName>
                                        </p:attrNameLst>
                                      </p:cBhvr>
                                      <p:rCtr x="10039" y="1861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C5E61AE-8C2C-43EF-8956-F2BB31C848B4}"/>
              </a:ext>
            </a:extLst>
          </p:cNvPr>
          <p:cNvSpPr/>
          <p:nvPr/>
        </p:nvSpPr>
        <p:spPr>
          <a:xfrm>
            <a:off x="1113179" y="996067"/>
            <a:ext cx="1741592" cy="4984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B844AA82-AE71-4482-AB02-185CE129A2E4}"/>
              </a:ext>
            </a:extLst>
          </p:cNvPr>
          <p:cNvSpPr/>
          <p:nvPr/>
        </p:nvSpPr>
        <p:spPr>
          <a:xfrm>
            <a:off x="1113180" y="1337605"/>
            <a:ext cx="9621080" cy="11379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84A7E3F4-FD28-454D-90D7-A802091BF67F}"/>
              </a:ext>
            </a:extLst>
          </p:cNvPr>
          <p:cNvSpPr/>
          <p:nvPr/>
        </p:nvSpPr>
        <p:spPr>
          <a:xfrm>
            <a:off x="1113182" y="968273"/>
            <a:ext cx="15953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John 1:45-46</a:t>
            </a:r>
          </a:p>
        </p:txBody>
      </p:sp>
      <p:sp>
        <p:nvSpPr>
          <p:cNvPr id="4" name="Rectángulo 3">
            <a:extLst>
              <a:ext uri="{FF2B5EF4-FFF2-40B4-BE49-F238E27FC236}">
                <a16:creationId xmlns:a16="http://schemas.microsoft.com/office/drawing/2014/main" id="{A0BD9447-CF83-4D34-B73C-A28340728028}"/>
              </a:ext>
            </a:extLst>
          </p:cNvPr>
          <p:cNvSpPr/>
          <p:nvPr/>
        </p:nvSpPr>
        <p:spPr>
          <a:xfrm>
            <a:off x="1113181" y="2680110"/>
            <a:ext cx="66223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Philip say to Nathanael about Jesus of Nazareth?</a:t>
            </a:r>
          </a:p>
        </p:txBody>
      </p:sp>
      <p:sp>
        <p:nvSpPr>
          <p:cNvPr id="5" name="Rectángulo 4">
            <a:extLst>
              <a:ext uri="{FF2B5EF4-FFF2-40B4-BE49-F238E27FC236}">
                <a16:creationId xmlns:a16="http://schemas.microsoft.com/office/drawing/2014/main" id="{7ED687F5-E60E-4317-B619-DB1CE5FC10EB}"/>
              </a:ext>
            </a:extLst>
          </p:cNvPr>
          <p:cNvSpPr/>
          <p:nvPr/>
        </p:nvSpPr>
        <p:spPr>
          <a:xfrm>
            <a:off x="1113181" y="3234108"/>
            <a:ext cx="88657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Nathanael respond to Philip’s testimony that Jesus was the Messiah?</a:t>
            </a:r>
          </a:p>
        </p:txBody>
      </p:sp>
      <p:sp>
        <p:nvSpPr>
          <p:cNvPr id="7" name="Rectángulo 6">
            <a:extLst>
              <a:ext uri="{FF2B5EF4-FFF2-40B4-BE49-F238E27FC236}">
                <a16:creationId xmlns:a16="http://schemas.microsoft.com/office/drawing/2014/main" id="{583DEDF1-FF1E-403F-9D9E-4255A7549127}"/>
              </a:ext>
            </a:extLst>
          </p:cNvPr>
          <p:cNvSpPr/>
          <p:nvPr/>
        </p:nvSpPr>
        <p:spPr>
          <a:xfrm>
            <a:off x="1113181" y="3788106"/>
            <a:ext cx="48055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Philip’s invitation to Nathanael?</a:t>
            </a:r>
          </a:p>
        </p:txBody>
      </p:sp>
      <p:sp>
        <p:nvSpPr>
          <p:cNvPr id="8" name="Rectángulo 7">
            <a:extLst>
              <a:ext uri="{FF2B5EF4-FFF2-40B4-BE49-F238E27FC236}">
                <a16:creationId xmlns:a16="http://schemas.microsoft.com/office/drawing/2014/main" id="{AD43C95D-6BE9-4355-97AD-10652FDE8849}"/>
              </a:ext>
            </a:extLst>
          </p:cNvPr>
          <p:cNvSpPr/>
          <p:nvPr/>
        </p:nvSpPr>
        <p:spPr>
          <a:xfrm>
            <a:off x="1113181" y="1295115"/>
            <a:ext cx="9621080"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45 </a:t>
            </a:r>
            <a:r>
              <a:rPr lang="en-US" dirty="0">
                <a:solidFill>
                  <a:schemeClr val="bg1"/>
                </a:solidFill>
                <a:latin typeface="Arial" panose="020B0604020202020204" pitchFamily="34" charset="0"/>
                <a:cs typeface="Arial" panose="020B0604020202020204" pitchFamily="34" charset="0"/>
              </a:rPr>
              <a:t>Philip findeth Nathanael, and saith unto him, We have found him, of whom Moses in the law, and the prophets, did write, Jesus of Nazareth, the son of Joseph.</a:t>
            </a:r>
          </a:p>
          <a:p>
            <a:pPr algn="just" fontAlgn="base"/>
            <a:r>
              <a:rPr lang="en-US" b="1" dirty="0">
                <a:solidFill>
                  <a:schemeClr val="bg1"/>
                </a:solidFill>
                <a:latin typeface="Arial" panose="020B0604020202020204" pitchFamily="34" charset="0"/>
                <a:cs typeface="Arial" panose="020B0604020202020204" pitchFamily="34" charset="0"/>
              </a:rPr>
              <a:t>46 </a:t>
            </a:r>
            <a:r>
              <a:rPr lang="en-US" dirty="0">
                <a:solidFill>
                  <a:schemeClr val="bg1"/>
                </a:solidFill>
                <a:latin typeface="Arial" panose="020B0604020202020204" pitchFamily="34" charset="0"/>
                <a:cs typeface="Arial" panose="020B0604020202020204" pitchFamily="34" charset="0"/>
              </a:rPr>
              <a:t>And Nathanael said unto him, Can there any good thing come out of Nazareth? Philip saith unto him, Come and see.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4604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ángulo: esquinas superiores redondeadas 19">
            <a:extLst>
              <a:ext uri="{FF2B5EF4-FFF2-40B4-BE49-F238E27FC236}">
                <a16:creationId xmlns:a16="http://schemas.microsoft.com/office/drawing/2014/main" id="{95E05E0E-E90C-484F-AE7D-7F32B4BF3B0A}"/>
              </a:ext>
            </a:extLst>
          </p:cNvPr>
          <p:cNvSpPr/>
          <p:nvPr/>
        </p:nvSpPr>
        <p:spPr>
          <a:xfrm>
            <a:off x="2269435" y="4612042"/>
            <a:ext cx="7805530" cy="1172958"/>
          </a:xfrm>
          <a:prstGeom prst="round2Same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0000"/>
                </a:solidFill>
                <a:effectLst>
                  <a:outerShdw blurRad="38100" dist="38100" dir="2700000" algn="tl">
                    <a:srgbClr val="000000">
                      <a:alpha val="43137"/>
                    </a:srgbClr>
                  </a:outerShdw>
                </a:effectLst>
                <a:latin typeface="MV Boli" panose="02000500030200090000" pitchFamily="2" charset="0"/>
                <a:ea typeface="Ebrima" panose="02000000000000000000" pitchFamily="2" charset="0"/>
                <a:cs typeface="MV Boli" panose="02000500030200090000" pitchFamily="2" charset="0"/>
              </a:rPr>
              <a:t>LESSON  1</a:t>
            </a:r>
          </a:p>
        </p:txBody>
      </p:sp>
      <p:sp>
        <p:nvSpPr>
          <p:cNvPr id="2" name="Rectángulo 1">
            <a:extLst>
              <a:ext uri="{FF2B5EF4-FFF2-40B4-BE49-F238E27FC236}">
                <a16:creationId xmlns:a16="http://schemas.microsoft.com/office/drawing/2014/main" id="{4A0744CC-3C65-4046-AAD4-165A6E44B846}"/>
              </a:ext>
            </a:extLst>
          </p:cNvPr>
          <p:cNvSpPr/>
          <p:nvPr/>
        </p:nvSpPr>
        <p:spPr>
          <a:xfrm>
            <a:off x="823359" y="3276815"/>
            <a:ext cx="9475304" cy="646331"/>
          </a:xfrm>
          <a:prstGeom prst="rect">
            <a:avLst/>
          </a:prstGeom>
        </p:spPr>
        <p:txBody>
          <a:bodyPr wrap="square">
            <a:spAutoFit/>
          </a:bodyPr>
          <a:lstStyle/>
          <a:p>
            <a:pPr algn="just"/>
            <a:r>
              <a:rPr lang="en-US" b="1" dirty="0">
                <a:solidFill>
                  <a:srgbClr val="212225"/>
                </a:solidFill>
                <a:latin typeface="Arial" panose="020B0604020202020204" pitchFamily="34" charset="0"/>
                <a:cs typeface="Arial" panose="020B0604020202020204" pitchFamily="34" charset="0"/>
              </a:rPr>
              <a:t>Why do you think we will have a greater desire to invite others to come unto Christ as we come unto Him ourselves?</a:t>
            </a:r>
            <a:endParaRPr lang="en-US" b="1"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10E8B566-8BE9-40AB-A267-E77A556275DC}"/>
              </a:ext>
            </a:extLst>
          </p:cNvPr>
          <p:cNvSpPr txBox="1"/>
          <p:nvPr/>
        </p:nvSpPr>
        <p:spPr>
          <a:xfrm>
            <a:off x="1113182" y="1045629"/>
            <a:ext cx="3538331" cy="369332"/>
          </a:xfrm>
          <a:prstGeom prst="rect">
            <a:avLst/>
          </a:prstGeom>
          <a:noFill/>
        </p:spPr>
        <p:txBody>
          <a:bodyPr wrap="square" rtlCol="0">
            <a:spAutoFit/>
          </a:bodyPr>
          <a:lstStyle/>
          <a:p>
            <a:r>
              <a:rPr lang="es-VE" i="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Come unto Jesus Christ yourself</a:t>
            </a:r>
            <a:endParaRPr lang="en-US" i="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ángulo 4">
            <a:extLst>
              <a:ext uri="{FF2B5EF4-FFF2-40B4-BE49-F238E27FC236}">
                <a16:creationId xmlns:a16="http://schemas.microsoft.com/office/drawing/2014/main" id="{623FF328-43B4-4657-855D-2422EC1C2581}"/>
              </a:ext>
            </a:extLst>
          </p:cNvPr>
          <p:cNvSpPr/>
          <p:nvPr/>
        </p:nvSpPr>
        <p:spPr>
          <a:xfrm>
            <a:off x="823359" y="3923146"/>
            <a:ext cx="6325771" cy="584775"/>
          </a:xfrm>
          <a:prstGeom prst="rect">
            <a:avLst/>
          </a:prstGeom>
        </p:spPr>
        <p:txBody>
          <a:bodyPr wrap="none">
            <a:spAutoFit/>
          </a:bodyPr>
          <a:lstStyle/>
          <a:p>
            <a:r>
              <a:rPr lang="en-US" sz="3200" dirty="0">
                <a:solidFill>
                  <a:schemeClr val="accent4">
                    <a:lumMod val="75000"/>
                  </a:schemeClr>
                </a:solidFill>
                <a:effectLst>
                  <a:outerShdw blurRad="38100" dist="38100" dir="2700000" algn="tl">
                    <a:srgbClr val="000000">
                      <a:alpha val="43137"/>
                    </a:srgbClr>
                  </a:outerShdw>
                </a:effectLst>
                <a:latin typeface="Gabriola" panose="04040605051002020D02" pitchFamily="82" charset="0"/>
              </a:rPr>
              <a:t>President Henry B. Eyring of the First Presidency</a:t>
            </a:r>
          </a:p>
        </p:txBody>
      </p:sp>
      <p:sp>
        <p:nvSpPr>
          <p:cNvPr id="6" name="Rectángulo 5">
            <a:extLst>
              <a:ext uri="{FF2B5EF4-FFF2-40B4-BE49-F238E27FC236}">
                <a16:creationId xmlns:a16="http://schemas.microsoft.com/office/drawing/2014/main" id="{A3B0B6C8-7BFA-4B45-A4D2-42221B527F99}"/>
              </a:ext>
            </a:extLst>
          </p:cNvPr>
          <p:cNvSpPr/>
          <p:nvPr/>
        </p:nvSpPr>
        <p:spPr>
          <a:xfrm>
            <a:off x="2193235" y="4612042"/>
            <a:ext cx="7805530" cy="1200329"/>
          </a:xfrm>
          <a:prstGeom prst="rect">
            <a:avLst/>
          </a:prstGeom>
        </p:spPr>
        <p:txBody>
          <a:bodyPr wrap="square">
            <a:spAutoFit/>
          </a:bodyPr>
          <a:lstStyle/>
          <a:p>
            <a:pPr algn="ctr"/>
            <a:r>
              <a:rPr lang="en-US" dirty="0">
                <a:solidFill>
                  <a:schemeClr val="bg1"/>
                </a:solidFill>
                <a:latin typeface="Yu Gothic UI Semibold" panose="020B0700000000000000" pitchFamily="34" charset="-128"/>
                <a:ea typeface="Yu Gothic UI Semibold" panose="020B0700000000000000" pitchFamily="34" charset="-128"/>
              </a:rPr>
              <a:t>“When you give your heart to inviting people to come unto Christ, your heart will be changed. … By helping others come unto Him, you will find that you have come unto Him yourself” (“Come unto Christ,”</a:t>
            </a:r>
            <a:r>
              <a:rPr lang="en-US" i="1" dirty="0">
                <a:solidFill>
                  <a:schemeClr val="bg1"/>
                </a:solidFill>
                <a:latin typeface="Yu Gothic UI Semibold" panose="020B0700000000000000" pitchFamily="34" charset="-128"/>
                <a:ea typeface="Yu Gothic UI Semibold" panose="020B0700000000000000" pitchFamily="34" charset="-128"/>
              </a:rPr>
              <a:t> Ensign, </a:t>
            </a:r>
            <a:r>
              <a:rPr lang="en-US" dirty="0">
                <a:solidFill>
                  <a:schemeClr val="bg1"/>
                </a:solidFill>
                <a:latin typeface="Yu Gothic UI Semibold" panose="020B0700000000000000" pitchFamily="34" charset="-128"/>
                <a:ea typeface="Yu Gothic UI Semibold" panose="020B0700000000000000" pitchFamily="34" charset="-128"/>
              </a:rPr>
              <a:t>Mar. 2008, 49).</a:t>
            </a:r>
          </a:p>
        </p:txBody>
      </p:sp>
      <p:sp>
        <p:nvSpPr>
          <p:cNvPr id="7" name="Rectángulo 6">
            <a:extLst>
              <a:ext uri="{FF2B5EF4-FFF2-40B4-BE49-F238E27FC236}">
                <a16:creationId xmlns:a16="http://schemas.microsoft.com/office/drawing/2014/main" id="{D9E56AA7-AB8F-4FF2-B623-6C8B870F887F}"/>
              </a:ext>
            </a:extLst>
          </p:cNvPr>
          <p:cNvSpPr/>
          <p:nvPr/>
        </p:nvSpPr>
        <p:spPr>
          <a:xfrm>
            <a:off x="823359" y="5939873"/>
            <a:ext cx="93278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happen in our lives as we invite others to come unto Jesus Christ?</a:t>
            </a:r>
          </a:p>
        </p:txBody>
      </p:sp>
      <p:sp>
        <p:nvSpPr>
          <p:cNvPr id="8" name="CuadroTexto 7">
            <a:extLst>
              <a:ext uri="{FF2B5EF4-FFF2-40B4-BE49-F238E27FC236}">
                <a16:creationId xmlns:a16="http://schemas.microsoft.com/office/drawing/2014/main" id="{92BF4921-2B65-4BBB-B028-8E4B5638C51A}"/>
              </a:ext>
            </a:extLst>
          </p:cNvPr>
          <p:cNvSpPr txBox="1"/>
          <p:nvPr/>
        </p:nvSpPr>
        <p:spPr>
          <a:xfrm>
            <a:off x="6274677" y="2416124"/>
            <a:ext cx="4055166" cy="369332"/>
          </a:xfrm>
          <a:prstGeom prst="rect">
            <a:avLst/>
          </a:prstGeom>
          <a:noFill/>
        </p:spPr>
        <p:txBody>
          <a:bodyPr wrap="square" rtlCol="0">
            <a:spAutoFit/>
          </a:bodyPr>
          <a:lstStyle/>
          <a:p>
            <a:r>
              <a:rPr lang="es-VE" i="1" dirty="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Invite others to Come unto Christ</a:t>
            </a:r>
            <a:endParaRPr lang="en-US" i="1" dirty="0">
              <a:solidFill>
                <a:schemeClr val="accent6">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12" name="Conector: angular 11">
            <a:extLst>
              <a:ext uri="{FF2B5EF4-FFF2-40B4-BE49-F238E27FC236}">
                <a16:creationId xmlns:a16="http://schemas.microsoft.com/office/drawing/2014/main" id="{82F07B7C-7C27-4830-AFDE-6579DB4A3386}"/>
              </a:ext>
            </a:extLst>
          </p:cNvPr>
          <p:cNvCxnSpPr>
            <a:cxnSpLocks/>
          </p:cNvCxnSpPr>
          <p:nvPr/>
        </p:nvCxnSpPr>
        <p:spPr>
          <a:xfrm>
            <a:off x="4830190" y="1356356"/>
            <a:ext cx="1265810" cy="1134838"/>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4388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41" presetClass="entr" presetSubtype="0" fill="hold" grpId="0" nodeType="withEffect">
                                  <p:stCondLst>
                                    <p:cond delay="0"/>
                                  </p:stCondLst>
                                  <p:iterate type="lt">
                                    <p:tmPct val="10000"/>
                                  </p:iterate>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9"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8)">
                                      <p:cBhvr>
                                        <p:cTn id="33" dur="1250"/>
                                        <p:tgtEl>
                                          <p:spTgt spid="20"/>
                                        </p:tgtEl>
                                      </p:cBhvr>
                                    </p:animEffect>
                                  </p:childTnLst>
                                </p:cTn>
                              </p:par>
                              <p:par>
                                <p:cTn id="34" presetID="21"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8)">
                                      <p:cBhvr>
                                        <p:cTn id="36" dur="1250"/>
                                        <p:tgtEl>
                                          <p:spTgt spid="6"/>
                                        </p:tgtEl>
                                      </p:cBhvr>
                                    </p:animEffect>
                                  </p:childTnLst>
                                </p:cTn>
                              </p:par>
                              <p:par>
                                <p:cTn id="37" presetID="21" presetClass="entr" presetSubtype="8"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8)">
                                      <p:cBhvr>
                                        <p:cTn id="39" dur="125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4" grpId="0"/>
      <p:bldP spid="5" grpId="0"/>
      <p:bldP spid="6" grpId="0"/>
      <p:bldP spid="7" grpId="0"/>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634</Words>
  <Application>Microsoft Office PowerPoint</Application>
  <PresentationFormat>Panorámica</PresentationFormat>
  <Paragraphs>75</Paragraphs>
  <Slides>12</Slides>
  <Notes>0</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12</vt:i4>
      </vt:variant>
    </vt:vector>
  </HeadingPairs>
  <TitlesOfParts>
    <vt:vector size="25" baseType="lpstr">
      <vt:lpstr>Yu Gothic UI Semibold</vt:lpstr>
      <vt:lpstr>Arial</vt:lpstr>
      <vt:lpstr>Bahnschrift SemiCondensed</vt:lpstr>
      <vt:lpstr>Calibri</vt:lpstr>
      <vt:lpstr>Century Gothic</vt:lpstr>
      <vt:lpstr>Franklin Gothic Medium</vt:lpstr>
      <vt:lpstr>Gabriola</vt:lpstr>
      <vt:lpstr>McKayldsLat-Regular</vt:lpstr>
      <vt:lpstr>MV Boli</vt:lpstr>
      <vt:lpstr>Rockwell</vt:lpstr>
      <vt:lpstr>Tahoma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5352</cp:revision>
  <dcterms:created xsi:type="dcterms:W3CDTF">2018-08-29T04:26:39Z</dcterms:created>
  <dcterms:modified xsi:type="dcterms:W3CDTF">2019-06-24T21:45:41Z</dcterms:modified>
</cp:coreProperties>
</file>