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81" r:id="rId3"/>
    <p:sldId id="382" r:id="rId4"/>
    <p:sldId id="383" r:id="rId5"/>
    <p:sldId id="384" r:id="rId6"/>
    <p:sldId id="385" r:id="rId7"/>
    <p:sldId id="386" r:id="rId8"/>
    <p:sldId id="387" r:id="rId9"/>
    <p:sldId id="388" r:id="rId10"/>
    <p:sldId id="389" r:id="rId11"/>
    <p:sldId id="3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72DF"/>
    <a:srgbClr val="D88028"/>
    <a:srgbClr val="FF6600"/>
    <a:srgbClr val="D6E513"/>
    <a:srgbClr val="E97159"/>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4/20/2019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4/20/2019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3">
                    <a:lumMod val="50000"/>
                  </a:schemeClr>
                </a:solidFill>
                <a:effectLst>
                  <a:outerShdw blurRad="38100" dist="38100" dir="2700000" algn="tl">
                    <a:srgbClr val="000000">
                      <a:alpha val="43137"/>
                    </a:srgbClr>
                  </a:outerShdw>
                </a:effectLst>
                <a:latin typeface="Arial Black" panose="020B0A04020102020204" pitchFamily="34" charset="0"/>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551D11-5C88-4B18-9512-9F0B56928F56}"/>
              </a:ext>
            </a:extLst>
          </p:cNvPr>
          <p:cNvSpPr/>
          <p:nvPr/>
        </p:nvSpPr>
        <p:spPr>
          <a:xfrm>
            <a:off x="4974547" y="948151"/>
            <a:ext cx="1881808" cy="84089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6066EE-F43F-4CDF-9897-730DB2A424F5}"/>
              </a:ext>
            </a:extLst>
          </p:cNvPr>
          <p:cNvSpPr/>
          <p:nvPr/>
        </p:nvSpPr>
        <p:spPr>
          <a:xfrm>
            <a:off x="4974547" y="1317483"/>
            <a:ext cx="5946694" cy="17543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pic>
        <p:nvPicPr>
          <p:cNvPr id="3074" name="Picture 2" descr="https://www.lds.org/bc/content/shared/content/images/gospel-library/manual/PD60004368/10590_000_c02-L43-House.jpg">
            <a:extLst>
              <a:ext uri="{FF2B5EF4-FFF2-40B4-BE49-F238E27FC236}">
                <a16:creationId xmlns:a16="http://schemas.microsoft.com/office/drawing/2014/main" id="{96BE98DF-055A-4B37-B208-FA1D798A1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66" y="987908"/>
            <a:ext cx="3592995" cy="30071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lds.org/bc/content/shared/content/images/gospel-library/manual/PD60004368/13478_000_c04-L90-tent.jpg">
            <a:extLst>
              <a:ext uri="{FF2B5EF4-FFF2-40B4-BE49-F238E27FC236}">
                <a16:creationId xmlns:a16="http://schemas.microsoft.com/office/drawing/2014/main" id="{D853DBCE-4555-40B0-8BA7-87D07D431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868" y="3786192"/>
            <a:ext cx="5594073" cy="25564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B0087B-DEA7-4D93-B99A-0D4958D6E0E1}"/>
              </a:ext>
            </a:extLst>
          </p:cNvPr>
          <p:cNvSpPr/>
          <p:nvPr/>
        </p:nvSpPr>
        <p:spPr>
          <a:xfrm>
            <a:off x="4974547" y="1317483"/>
            <a:ext cx="5946694"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when the king sat in his house,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given him rest round about from all his enemies;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That the king said unto Nathan the prophet, See now, I dwell in an house of cedar, but the ark of God dwelleth within curtains.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F33439-F741-4F18-9CED-66C2166D9CA1}"/>
              </a:ext>
            </a:extLst>
          </p:cNvPr>
          <p:cNvSpPr/>
          <p:nvPr/>
        </p:nvSpPr>
        <p:spPr>
          <a:xfrm>
            <a:off x="4974547" y="948151"/>
            <a:ext cx="180049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7:1-2</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137830B-BC41-4CD9-9288-F2986FF3DA07}"/>
              </a:ext>
            </a:extLst>
          </p:cNvPr>
          <p:cNvSpPr/>
          <p:nvPr/>
        </p:nvSpPr>
        <p:spPr>
          <a:xfrm>
            <a:off x="1045266" y="4353585"/>
            <a:ext cx="3929281"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did David not feel right about?</a:t>
            </a:r>
          </a:p>
        </p:txBody>
      </p:sp>
      <p:sp>
        <p:nvSpPr>
          <p:cNvPr id="5" name="Rectangle 4">
            <a:extLst>
              <a:ext uri="{FF2B5EF4-FFF2-40B4-BE49-F238E27FC236}">
                <a16:creationId xmlns:a16="http://schemas.microsoft.com/office/drawing/2014/main" id="{40694642-09B3-4EFE-BB7B-E84A3019530B}"/>
              </a:ext>
            </a:extLst>
          </p:cNvPr>
          <p:cNvSpPr/>
          <p:nvPr/>
        </p:nvSpPr>
        <p:spPr>
          <a:xfrm>
            <a:off x="1063540" y="4895136"/>
            <a:ext cx="402866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What do you think David wanted to do?</a:t>
            </a:r>
          </a:p>
        </p:txBody>
      </p:sp>
    </p:spTree>
    <p:extLst>
      <p:ext uri="{BB962C8B-B14F-4D97-AF65-F5344CB8AC3E}">
        <p14:creationId xmlns:p14="http://schemas.microsoft.com/office/powerpoint/2010/main" val="283781977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6"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E405F9-9F96-453F-A7B3-B98136A237F7}"/>
              </a:ext>
            </a:extLst>
          </p:cNvPr>
          <p:cNvSpPr/>
          <p:nvPr/>
        </p:nvSpPr>
        <p:spPr>
          <a:xfrm>
            <a:off x="1011765" y="810111"/>
            <a:ext cx="2261522" cy="8596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5A41579-C8FA-45E2-80D5-D92A60A0FAB7}"/>
              </a:ext>
            </a:extLst>
          </p:cNvPr>
          <p:cNvSpPr/>
          <p:nvPr/>
        </p:nvSpPr>
        <p:spPr>
          <a:xfrm>
            <a:off x="1011765" y="1152939"/>
            <a:ext cx="9377939" cy="20313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BE130532-35E0-4679-817C-9C7082ECF16F}"/>
              </a:ext>
            </a:extLst>
          </p:cNvPr>
          <p:cNvSpPr/>
          <p:nvPr/>
        </p:nvSpPr>
        <p:spPr>
          <a:xfrm>
            <a:off x="1011765" y="783607"/>
            <a:ext cx="23775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7:5, 12-13 </a:t>
            </a:r>
          </a:p>
        </p:txBody>
      </p:sp>
      <p:sp>
        <p:nvSpPr>
          <p:cNvPr id="4" name="Rectangle 3">
            <a:extLst>
              <a:ext uri="{FF2B5EF4-FFF2-40B4-BE49-F238E27FC236}">
                <a16:creationId xmlns:a16="http://schemas.microsoft.com/office/drawing/2014/main" id="{C8F11B58-98BE-45E0-81D5-84883402FE6A}"/>
              </a:ext>
            </a:extLst>
          </p:cNvPr>
          <p:cNvSpPr/>
          <p:nvPr/>
        </p:nvSpPr>
        <p:spPr>
          <a:xfrm>
            <a:off x="1011765" y="1152939"/>
            <a:ext cx="9285174" cy="2031325"/>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5</a:t>
            </a:r>
            <a:r>
              <a:rPr lang="en-US" dirty="0">
                <a:solidFill>
                  <a:schemeClr val="bg1"/>
                </a:solidFill>
                <a:latin typeface="Arial" panose="020B0604020202020204" pitchFamily="34" charset="0"/>
                <a:cs typeface="Arial" panose="020B0604020202020204" pitchFamily="34" charset="0"/>
              </a:rPr>
              <a:t> Go and tell my servant David, Thus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Shalt thou build me an house for me to dwell in?</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And when thy days be fulfilled, and thou shalt sleep with thy fathers, I will set up thy seed after thee, which shall proceed out of thy bowels, and I will establish his kingdom.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He shall build an house for my name, and I will stablish the throne of his kingdom for ever.</a:t>
            </a:r>
          </a:p>
        </p:txBody>
      </p:sp>
    </p:spTree>
    <p:extLst>
      <p:ext uri="{BB962C8B-B14F-4D97-AF65-F5344CB8AC3E}">
        <p14:creationId xmlns:p14="http://schemas.microsoft.com/office/powerpoint/2010/main" val="1524430485"/>
      </p:ext>
    </p:extLst>
  </p:cSld>
  <p:clrMapOvr>
    <a:masterClrMapping/>
  </p:clrMapOvr>
  <mc:AlternateContent xmlns:mc="http://schemas.openxmlformats.org/markup-compatibility/2006">
    <mc:Choice xmlns:p14="http://schemas.microsoft.com/office/powerpoint/2010/main" Requires="p14">
      <p:transition spd="slow" p14:dur="2000">
        <p:wedge/>
      </p:transition>
    </mc:Choice>
    <mc:Fallback>
      <p:transition spd="slow">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53D0F693-5637-42A6-A672-6D33F625FF89}"/>
              </a:ext>
            </a:extLst>
          </p:cNvPr>
          <p:cNvSpPr/>
          <p:nvPr/>
        </p:nvSpPr>
        <p:spPr>
          <a:xfrm>
            <a:off x="3423377" y="2921168"/>
            <a:ext cx="5080750" cy="1015663"/>
          </a:xfrm>
          <a:prstGeom prst="rect">
            <a:avLst/>
          </a:prstGeom>
        </p:spPr>
        <p:txBody>
          <a:bodyPr wrap="none">
            <a:spAutoFit/>
          </a:bodyPr>
          <a:lstStyle/>
          <a:p>
            <a:pPr fontAlgn="base"/>
            <a:r>
              <a:rPr lang="en-US" sz="6000" dirty="0">
                <a:solidFill>
                  <a:schemeClr val="bg2"/>
                </a:solidFill>
                <a:latin typeface="Franklin Gothic Medium" panose="020B0603020102020204" pitchFamily="34" charset="0"/>
              </a:rPr>
              <a:t>2 Samuel 1-10</a:t>
            </a:r>
            <a:endParaRPr lang="en-US" sz="6000" b="0" i="0" dirty="0">
              <a:solidFill>
                <a:schemeClr val="bg2"/>
              </a:solidFill>
              <a:effectLst/>
              <a:latin typeface="Franklin Gothic Medium" panose="020B0603020102020204" pitchFamily="34"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12BEDB2C-1009-48C7-8297-AA3D1EF44DD3}"/>
              </a:ext>
            </a:extLst>
          </p:cNvPr>
          <p:cNvSpPr/>
          <p:nvPr/>
        </p:nvSpPr>
        <p:spPr>
          <a:xfrm>
            <a:off x="2073965" y="1905506"/>
            <a:ext cx="8044070" cy="3046988"/>
          </a:xfrm>
          <a:prstGeom prst="rect">
            <a:avLst/>
          </a:prstGeom>
        </p:spPr>
        <p:txBody>
          <a:bodyPr wrap="square">
            <a:spAutoFit/>
          </a:bodyPr>
          <a:lstStyle/>
          <a:p>
            <a:pPr algn="ctr" fontAlgn="base"/>
            <a:r>
              <a:rPr lang="en-US" sz="4800" b="1" dirty="0">
                <a:solidFill>
                  <a:srgbClr val="3C424E"/>
                </a:solidFill>
                <a:latin typeface="Open Sans"/>
              </a:rPr>
              <a:t>“David becomes king of all of Israel and brings the ark of the covenant to Jerusalem”</a:t>
            </a:r>
            <a:endParaRPr lang="en-US" sz="4800" b="1" dirty="0">
              <a:solidFill>
                <a:srgbClr val="3C424E"/>
              </a:solidFill>
              <a:effectLst/>
              <a:latin typeface="Open Sans"/>
            </a:endParaRPr>
          </a:p>
        </p:txBody>
      </p:sp>
      <p:sp>
        <p:nvSpPr>
          <p:cNvPr id="4" name="Rectangle 3">
            <a:extLst>
              <a:ext uri="{FF2B5EF4-FFF2-40B4-BE49-F238E27FC236}">
                <a16:creationId xmlns:a16="http://schemas.microsoft.com/office/drawing/2014/main" id="{59E272D6-14C8-442B-9F2E-729D44C6EEE9}"/>
              </a:ext>
            </a:extLst>
          </p:cNvPr>
          <p:cNvSpPr/>
          <p:nvPr/>
        </p:nvSpPr>
        <p:spPr>
          <a:xfrm>
            <a:off x="1262685" y="783607"/>
            <a:ext cx="15953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1-6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80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87FFC73-AD73-46A9-B25F-D0553749E236}"/>
              </a:ext>
            </a:extLst>
          </p:cNvPr>
          <p:cNvSpPr/>
          <p:nvPr/>
        </p:nvSpPr>
        <p:spPr>
          <a:xfrm>
            <a:off x="887894" y="2171629"/>
            <a:ext cx="2121093" cy="9161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535C09A-082C-4A49-9986-470DDCC5BDB4}"/>
              </a:ext>
            </a:extLst>
          </p:cNvPr>
          <p:cNvSpPr/>
          <p:nvPr/>
        </p:nvSpPr>
        <p:spPr>
          <a:xfrm>
            <a:off x="887894" y="2498690"/>
            <a:ext cx="9885378" cy="21257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BA28489C-4E4B-4B6E-B29F-4695E4E43F0F}"/>
              </a:ext>
            </a:extLst>
          </p:cNvPr>
          <p:cNvSpPr/>
          <p:nvPr/>
        </p:nvSpPr>
        <p:spPr>
          <a:xfrm>
            <a:off x="914399" y="829773"/>
            <a:ext cx="80043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tying the tie easier when you asked someone for guidance?</a:t>
            </a:r>
          </a:p>
        </p:txBody>
      </p:sp>
      <p:sp>
        <p:nvSpPr>
          <p:cNvPr id="4" name="Rectangle 3">
            <a:extLst>
              <a:ext uri="{FF2B5EF4-FFF2-40B4-BE49-F238E27FC236}">
                <a16:creationId xmlns:a16="http://schemas.microsoft.com/office/drawing/2014/main" id="{7D77AF0F-889E-4129-8D10-02AB59C8B888}"/>
              </a:ext>
            </a:extLst>
          </p:cNvPr>
          <p:cNvSpPr/>
          <p:nvPr/>
        </p:nvSpPr>
        <p:spPr>
          <a:xfrm>
            <a:off x="914398" y="1281431"/>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ask, and what did the Lord tell him?</a:t>
            </a:r>
          </a:p>
        </p:txBody>
      </p:sp>
      <p:sp>
        <p:nvSpPr>
          <p:cNvPr id="5" name="Rectangle 4">
            <a:extLst>
              <a:ext uri="{FF2B5EF4-FFF2-40B4-BE49-F238E27FC236}">
                <a16:creationId xmlns:a16="http://schemas.microsoft.com/office/drawing/2014/main" id="{4E53C0BF-31DA-4EAD-B2ED-7802AA8B2E66}"/>
              </a:ext>
            </a:extLst>
          </p:cNvPr>
          <p:cNvSpPr/>
          <p:nvPr/>
        </p:nvSpPr>
        <p:spPr>
          <a:xfrm>
            <a:off x="914398" y="1737548"/>
            <a:ext cx="5070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do, and what was the result?</a:t>
            </a:r>
          </a:p>
        </p:txBody>
      </p:sp>
      <p:sp>
        <p:nvSpPr>
          <p:cNvPr id="6" name="Rectangle 5">
            <a:extLst>
              <a:ext uri="{FF2B5EF4-FFF2-40B4-BE49-F238E27FC236}">
                <a16:creationId xmlns:a16="http://schemas.microsoft.com/office/drawing/2014/main" id="{C1BF2489-CE1D-4B99-805E-C417537041BC}"/>
              </a:ext>
            </a:extLst>
          </p:cNvPr>
          <p:cNvSpPr/>
          <p:nvPr/>
        </p:nvSpPr>
        <p:spPr>
          <a:xfrm>
            <a:off x="914398" y="2164787"/>
            <a:ext cx="21210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5:22-25 </a:t>
            </a:r>
          </a:p>
        </p:txBody>
      </p:sp>
      <p:sp>
        <p:nvSpPr>
          <p:cNvPr id="7" name="Rectangle 6">
            <a:extLst>
              <a:ext uri="{FF2B5EF4-FFF2-40B4-BE49-F238E27FC236}">
                <a16:creationId xmlns:a16="http://schemas.microsoft.com/office/drawing/2014/main" id="{7D6184E2-69E3-4DE8-BA17-41040A91873E}"/>
              </a:ext>
            </a:extLst>
          </p:cNvPr>
          <p:cNvSpPr/>
          <p:nvPr/>
        </p:nvSpPr>
        <p:spPr>
          <a:xfrm>
            <a:off x="914398" y="2485437"/>
            <a:ext cx="9885378"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 And the Philistines came up yet again, and spread themselves in the valley of Rephaim.</a:t>
            </a:r>
          </a:p>
          <a:p>
            <a:pPr algn="just" fontAlgn="base"/>
            <a:r>
              <a:rPr lang="en-US" sz="1700" b="1" dirty="0">
                <a:solidFill>
                  <a:schemeClr val="bg1"/>
                </a:solidFill>
                <a:latin typeface="Arial" panose="020B0604020202020204" pitchFamily="34" charset="0"/>
                <a:cs typeface="Arial" panose="020B0604020202020204" pitchFamily="34" charset="0"/>
              </a:rPr>
              <a:t>23 </a:t>
            </a:r>
            <a:r>
              <a:rPr lang="en-US" sz="1700" dirty="0">
                <a:solidFill>
                  <a:schemeClr val="bg1"/>
                </a:solidFill>
                <a:latin typeface="Arial" panose="020B0604020202020204" pitchFamily="34" charset="0"/>
                <a:cs typeface="Arial" panose="020B0604020202020204" pitchFamily="34" charset="0"/>
              </a:rPr>
              <a:t>And when David inquired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he said, Thou shalt not go up; but fetch a compass behind them, and come upon them over against the mulberry trees.</a:t>
            </a:r>
          </a:p>
          <a:p>
            <a:pPr algn="just" fontAlgn="base"/>
            <a:r>
              <a:rPr lang="en-US" sz="1700" b="1" dirty="0">
                <a:solidFill>
                  <a:schemeClr val="bg1"/>
                </a:solidFill>
                <a:latin typeface="Arial" panose="020B0604020202020204" pitchFamily="34" charset="0"/>
                <a:cs typeface="Arial" panose="020B0604020202020204" pitchFamily="34" charset="0"/>
              </a:rPr>
              <a:t>24 </a:t>
            </a:r>
            <a:r>
              <a:rPr lang="en-US" sz="1700" dirty="0">
                <a:solidFill>
                  <a:schemeClr val="bg1"/>
                </a:solidFill>
                <a:latin typeface="Arial" panose="020B0604020202020204" pitchFamily="34" charset="0"/>
                <a:cs typeface="Arial" panose="020B0604020202020204" pitchFamily="34" charset="0"/>
              </a:rPr>
              <a:t>And let it be, when thou hearest the sound of a going in the tops of the mulberry trees, that then thou shalt bestir thyself: for then shall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go out before thee, to smite the host of the Philistines.</a:t>
            </a:r>
          </a:p>
          <a:p>
            <a:pPr algn="just" fontAlgn="base"/>
            <a:r>
              <a:rPr lang="en-US" sz="1700" b="1" dirty="0">
                <a:solidFill>
                  <a:schemeClr val="bg1"/>
                </a:solidFill>
                <a:latin typeface="Arial" panose="020B0604020202020204" pitchFamily="34" charset="0"/>
                <a:cs typeface="Arial" panose="020B0604020202020204" pitchFamily="34" charset="0"/>
              </a:rPr>
              <a:t>25 </a:t>
            </a:r>
            <a:r>
              <a:rPr lang="en-US" sz="1700" dirty="0">
                <a:solidFill>
                  <a:schemeClr val="bg1"/>
                </a:solidFill>
                <a:latin typeface="Arial" panose="020B0604020202020204" pitchFamily="34" charset="0"/>
                <a:cs typeface="Arial" panose="020B0604020202020204" pitchFamily="34" charset="0"/>
              </a:rPr>
              <a:t>And David did so, as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had commanded him; and smote the Philistines from </a:t>
            </a:r>
            <a:r>
              <a:rPr lang="en-US" sz="1700" dirty="0" err="1">
                <a:solidFill>
                  <a:schemeClr val="bg1"/>
                </a:solidFill>
                <a:latin typeface="Arial" panose="020B0604020202020204" pitchFamily="34" charset="0"/>
                <a:cs typeface="Arial" panose="020B0604020202020204" pitchFamily="34" charset="0"/>
              </a:rPr>
              <a:t>Geba</a:t>
            </a:r>
            <a:r>
              <a:rPr lang="en-US" sz="1700" dirty="0">
                <a:solidFill>
                  <a:schemeClr val="bg1"/>
                </a:solidFill>
                <a:latin typeface="Arial" panose="020B0604020202020204" pitchFamily="34" charset="0"/>
                <a:cs typeface="Arial" panose="020B0604020202020204" pitchFamily="34" charset="0"/>
              </a:rPr>
              <a:t> until thou come to Gazer.</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760E98B-D9EA-4F4C-A98E-B0596BD8D333}"/>
              </a:ext>
            </a:extLst>
          </p:cNvPr>
          <p:cNvSpPr/>
          <p:nvPr/>
        </p:nvSpPr>
        <p:spPr>
          <a:xfrm>
            <a:off x="914398" y="4670651"/>
            <a:ext cx="40703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David to do? </a:t>
            </a:r>
          </a:p>
        </p:txBody>
      </p:sp>
      <p:sp>
        <p:nvSpPr>
          <p:cNvPr id="9" name="Rectangle 8">
            <a:extLst>
              <a:ext uri="{FF2B5EF4-FFF2-40B4-BE49-F238E27FC236}">
                <a16:creationId xmlns:a16="http://schemas.microsoft.com/office/drawing/2014/main" id="{C477105A-6917-485F-8F65-0AAFE5566D92}"/>
              </a:ext>
            </a:extLst>
          </p:cNvPr>
          <p:cNvSpPr/>
          <p:nvPr/>
        </p:nvSpPr>
        <p:spPr>
          <a:xfrm>
            <a:off x="914398" y="5039983"/>
            <a:ext cx="84813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David successful in his military campaign against the Philistines? </a:t>
            </a:r>
          </a:p>
        </p:txBody>
      </p:sp>
      <p:sp>
        <p:nvSpPr>
          <p:cNvPr id="10" name="Rectangle 9">
            <a:extLst>
              <a:ext uri="{FF2B5EF4-FFF2-40B4-BE49-F238E27FC236}">
                <a16:creationId xmlns:a16="http://schemas.microsoft.com/office/drawing/2014/main" id="{92BC1C62-BDB2-4C6A-A7B3-F3A7CBD833FF}"/>
              </a:ext>
            </a:extLst>
          </p:cNvPr>
          <p:cNvSpPr/>
          <p:nvPr/>
        </p:nvSpPr>
        <p:spPr>
          <a:xfrm>
            <a:off x="914398" y="5455481"/>
            <a:ext cx="98993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David’s example of inquiring of the Lord and following the Lord’s direction? </a:t>
            </a:r>
          </a:p>
        </p:txBody>
      </p:sp>
      <p:sp>
        <p:nvSpPr>
          <p:cNvPr id="11" name="Rectangle 10">
            <a:extLst>
              <a:ext uri="{FF2B5EF4-FFF2-40B4-BE49-F238E27FC236}">
                <a16:creationId xmlns:a16="http://schemas.microsoft.com/office/drawing/2014/main" id="{4658181C-FA0F-4282-B924-4C8DC93B3C02}"/>
              </a:ext>
            </a:extLst>
          </p:cNvPr>
          <p:cNvSpPr/>
          <p:nvPr/>
        </p:nvSpPr>
        <p:spPr>
          <a:xfrm>
            <a:off x="914398" y="6068154"/>
            <a:ext cx="9899376"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inquire of the Lord and follow His direction, then He can guide us and help us succeed in our righteous endeavors.</a:t>
            </a:r>
          </a:p>
        </p:txBody>
      </p:sp>
    </p:spTree>
    <p:extLst>
      <p:ext uri="{BB962C8B-B14F-4D97-AF65-F5344CB8AC3E}">
        <p14:creationId xmlns:p14="http://schemas.microsoft.com/office/powerpoint/2010/main" val="2114981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3"/>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360"/>
                                          </p:val>
                                        </p:tav>
                                        <p:tav tm="100000">
                                          <p:val>
                                            <p:fltVal val="0"/>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800" decel="100000"/>
                                        <p:tgtEl>
                                          <p:spTgt spid="10"/>
                                        </p:tgtEl>
                                      </p:cBhvr>
                                    </p:animEffect>
                                    <p:anim calcmode="lin" valueType="num">
                                      <p:cBhvr>
                                        <p:cTn id="53" dur="800" decel="100000" fill="hold"/>
                                        <p:tgtEl>
                                          <p:spTgt spid="10"/>
                                        </p:tgtEl>
                                        <p:attrNameLst>
                                          <p:attrName>style.rotation</p:attrName>
                                        </p:attrNameLst>
                                      </p:cBhvr>
                                      <p:tavLst>
                                        <p:tav tm="0">
                                          <p:val>
                                            <p:fltVal val="-90"/>
                                          </p:val>
                                        </p:tav>
                                        <p:tav tm="100000">
                                          <p:val>
                                            <p:fltVal val="0"/>
                                          </p:val>
                                        </p:tav>
                                      </p:tavLst>
                                    </p:anim>
                                    <p:anim calcmode="lin" valueType="num">
                                      <p:cBhvr>
                                        <p:cTn id="54" dur="800" decel="100000" fill="hold"/>
                                        <p:tgtEl>
                                          <p:spTgt spid="10"/>
                                        </p:tgtEl>
                                        <p:attrNameLst>
                                          <p:attrName>ppt_x</p:attrName>
                                        </p:attrNameLst>
                                      </p:cBhvr>
                                      <p:tavLst>
                                        <p:tav tm="0">
                                          <p:val>
                                            <p:strVal val="#ppt_x+0.4"/>
                                          </p:val>
                                        </p:tav>
                                        <p:tav tm="100000">
                                          <p:val>
                                            <p:strVal val="#ppt_x-0.05"/>
                                          </p:val>
                                        </p:tav>
                                      </p:tavLst>
                                    </p:anim>
                                    <p:anim calcmode="lin" valueType="num">
                                      <p:cBhvr>
                                        <p:cTn id="55" dur="800" decel="100000" fill="hold"/>
                                        <p:tgtEl>
                                          <p:spTgt spid="1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outVertical)">
                                      <p:cBhvr>
                                        <p:cTn id="6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B21E71-F5E3-4998-9514-6A61AB0ED348}"/>
              </a:ext>
            </a:extLst>
          </p:cNvPr>
          <p:cNvSpPr/>
          <p:nvPr/>
        </p:nvSpPr>
        <p:spPr>
          <a:xfrm>
            <a:off x="915299" y="2122434"/>
            <a:ext cx="1933016" cy="10713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F623474-56DC-45FA-BC58-AEC451500E79}"/>
              </a:ext>
            </a:extLst>
          </p:cNvPr>
          <p:cNvSpPr/>
          <p:nvPr/>
        </p:nvSpPr>
        <p:spPr>
          <a:xfrm>
            <a:off x="915299" y="2453692"/>
            <a:ext cx="9885222" cy="3139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30441091-74D8-4C81-B218-18975AB1D028}"/>
              </a:ext>
            </a:extLst>
          </p:cNvPr>
          <p:cNvSpPr/>
          <p:nvPr/>
        </p:nvSpPr>
        <p:spPr>
          <a:xfrm>
            <a:off x="1948069" y="779683"/>
            <a:ext cx="8295862" cy="646331"/>
          </a:xfrm>
          <a:prstGeom prst="rect">
            <a:avLst/>
          </a:prstGeom>
        </p:spPr>
        <p:txBody>
          <a:bodyPr wrap="square">
            <a:spAutoFit/>
          </a:bodyPr>
          <a:lstStyle/>
          <a:p>
            <a:pPr algn="ctr"/>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have you or someone you know sought and received direction from the Lord and then acted in faith on the direction received?</a:t>
            </a:r>
          </a:p>
        </p:txBody>
      </p:sp>
      <p:sp>
        <p:nvSpPr>
          <p:cNvPr id="4" name="Rectangle 3">
            <a:extLst>
              <a:ext uri="{FF2B5EF4-FFF2-40B4-BE49-F238E27FC236}">
                <a16:creationId xmlns:a16="http://schemas.microsoft.com/office/drawing/2014/main" id="{CF6E122E-AD30-4A5B-81C4-601001F34D60}"/>
              </a:ext>
            </a:extLst>
          </p:cNvPr>
          <p:cNvSpPr/>
          <p:nvPr/>
        </p:nvSpPr>
        <p:spPr>
          <a:xfrm>
            <a:off x="3021496" y="1476103"/>
            <a:ext cx="6122504"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blessings or strength came from acting on the Lord’s direction?</a:t>
            </a:r>
          </a:p>
        </p:txBody>
      </p:sp>
      <p:sp>
        <p:nvSpPr>
          <p:cNvPr id="5" name="Rectangle 4">
            <a:extLst>
              <a:ext uri="{FF2B5EF4-FFF2-40B4-BE49-F238E27FC236}">
                <a16:creationId xmlns:a16="http://schemas.microsoft.com/office/drawing/2014/main" id="{530FD246-83A0-4045-AE75-DE37FD92C74B}"/>
              </a:ext>
            </a:extLst>
          </p:cNvPr>
          <p:cNvSpPr/>
          <p:nvPr/>
        </p:nvSpPr>
        <p:spPr>
          <a:xfrm>
            <a:off x="1047822" y="2122434"/>
            <a:ext cx="18004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Samuel 6:3-7</a:t>
            </a:r>
          </a:p>
        </p:txBody>
      </p:sp>
      <p:sp>
        <p:nvSpPr>
          <p:cNvPr id="6" name="Rectangle 5">
            <a:extLst>
              <a:ext uri="{FF2B5EF4-FFF2-40B4-BE49-F238E27FC236}">
                <a16:creationId xmlns:a16="http://schemas.microsoft.com/office/drawing/2014/main" id="{A39204D0-9D21-4CDC-A1B0-178D71D725D6}"/>
              </a:ext>
            </a:extLst>
          </p:cNvPr>
          <p:cNvSpPr/>
          <p:nvPr/>
        </p:nvSpPr>
        <p:spPr>
          <a:xfrm>
            <a:off x="1047822" y="2425506"/>
            <a:ext cx="9646683"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they set the ark of God upon a new cart, and brought it out of the house of Abinadab that was in Gibeah: and Uzzah and Ahio, the sons of Abinadab, drave the new cart.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they brought it out of the house of Abinadab which was at Gibeah, accompanying the ark of God: and Ahio went before the ark.</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David and all the house of Israel played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on all manner of instruments made of fir wood, even on harps, and on psalteries, and on timbrels, and on cornets, and on cymbals.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when they came to Nachon’s threshingfloor, Uzzah put forth his hand to the ark of God, and took hold of it; for the oxen shook it.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kindled against Uzzah; and God smote him there for his error; and there he died by the ark of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5260C28-7AA2-4CAE-B1E4-87E8DAC57D4A}"/>
              </a:ext>
            </a:extLst>
          </p:cNvPr>
          <p:cNvSpPr/>
          <p:nvPr/>
        </p:nvSpPr>
        <p:spPr>
          <a:xfrm>
            <a:off x="1047821" y="5612249"/>
            <a:ext cx="96466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consequence for trying to steady the ark when the oxen stumbled was so severe?</a:t>
            </a:r>
          </a:p>
        </p:txBody>
      </p:sp>
    </p:spTree>
    <p:extLst>
      <p:ext uri="{BB962C8B-B14F-4D97-AF65-F5344CB8AC3E}">
        <p14:creationId xmlns:p14="http://schemas.microsoft.com/office/powerpoint/2010/main" val="2012432779"/>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BC90DBE6-BE0F-47C7-9A62-90B3E959BC63}"/>
              </a:ext>
            </a:extLst>
          </p:cNvPr>
          <p:cNvSpPr/>
          <p:nvPr/>
        </p:nvSpPr>
        <p:spPr>
          <a:xfrm>
            <a:off x="1417982" y="1590261"/>
            <a:ext cx="9356035" cy="3458818"/>
          </a:xfrm>
          <a:prstGeom prst="doubleWav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4C86DC97-6C5C-4AA1-B656-58DCBF917615}"/>
              </a:ext>
            </a:extLst>
          </p:cNvPr>
          <p:cNvSpPr/>
          <p:nvPr/>
        </p:nvSpPr>
        <p:spPr>
          <a:xfrm>
            <a:off x="1524000" y="2136338"/>
            <a:ext cx="9144000" cy="2585323"/>
          </a:xfrm>
          <a:prstGeom prst="rect">
            <a:avLst/>
          </a:prstGeom>
        </p:spPr>
        <p:txBody>
          <a:bodyPr wrap="square">
            <a:spAutoFit/>
          </a:bodyPr>
          <a:lstStyle/>
          <a:p>
            <a:pPr algn="ctr"/>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ark was the symbol of God’s presence, His glory and majesty. When first given to Israel, the ark was placed in the Holy of Holies in the tabernacle, and not even the priest was allowed to approach it. Only the high priest, a type of Christ, could approach it, and then only after going through an elaborate ritual of personal cleansing and propitiation [regaining God’s favor by repenting] for his sins” (Doctrine and Covenants Student Manual, 2nd ed. [Church Educational System manual, 2001], 188). When moving the ark, priests were required to use poles running through rings on the sides to carry it. According to Numbers 4:15, the consequence for touching the ark without authorization was death.</a:t>
            </a:r>
          </a:p>
        </p:txBody>
      </p:sp>
    </p:spTree>
    <p:extLst>
      <p:ext uri="{BB962C8B-B14F-4D97-AF65-F5344CB8AC3E}">
        <p14:creationId xmlns:p14="http://schemas.microsoft.com/office/powerpoint/2010/main" val="20566045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9B5F3ECB-96D0-4C35-A012-24B3E71CBFCF}"/>
              </a:ext>
            </a:extLst>
          </p:cNvPr>
          <p:cNvSpPr/>
          <p:nvPr/>
        </p:nvSpPr>
        <p:spPr>
          <a:xfrm>
            <a:off x="2133600" y="980661"/>
            <a:ext cx="7421217" cy="2448339"/>
          </a:xfrm>
          <a:prstGeom prst="round2Same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3C22C00E-8DB3-4B30-957A-136C6139C31A}"/>
              </a:ext>
            </a:extLst>
          </p:cNvPr>
          <p:cNvSpPr/>
          <p:nvPr/>
        </p:nvSpPr>
        <p:spPr>
          <a:xfrm>
            <a:off x="3419060" y="1152939"/>
            <a:ext cx="6096000" cy="2246769"/>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“Some may reason that [Uzzah] was only trying—though mistakenly—to help out. But given the numerous times the Lord had saved and spared Israel, including the high dramas of the Red Sea and of the manna from heaven, surely He [the Lord] knew how to keep the ark in balance!” (Neal A. Maxwell, </a:t>
            </a:r>
            <a:r>
              <a:rPr lang="en-US" sz="2000" i="1" dirty="0">
                <a:solidFill>
                  <a:schemeClr val="bg1"/>
                </a:solidFill>
                <a:latin typeface="Arial" panose="020B0604020202020204" pitchFamily="34" charset="0"/>
                <a:cs typeface="Arial" panose="020B0604020202020204" pitchFamily="34" charset="0"/>
              </a:rPr>
              <a:t>Meek and Lowly</a:t>
            </a:r>
            <a:r>
              <a:rPr lang="en-US" sz="2000" dirty="0">
                <a:solidFill>
                  <a:schemeClr val="bg1"/>
                </a:solidFill>
                <a:latin typeface="Arial" panose="020B0604020202020204" pitchFamily="34" charset="0"/>
                <a:cs typeface="Arial" panose="020B0604020202020204" pitchFamily="34" charset="0"/>
              </a:rPr>
              <a:t> [1987], 15).</a:t>
            </a:r>
          </a:p>
        </p:txBody>
      </p:sp>
      <p:sp>
        <p:nvSpPr>
          <p:cNvPr id="4" name="Rectangle 3">
            <a:extLst>
              <a:ext uri="{FF2B5EF4-FFF2-40B4-BE49-F238E27FC236}">
                <a16:creationId xmlns:a16="http://schemas.microsoft.com/office/drawing/2014/main" id="{087803B6-554A-42EF-8C24-D87F8CC38237}"/>
              </a:ext>
            </a:extLst>
          </p:cNvPr>
          <p:cNvSpPr/>
          <p:nvPr/>
        </p:nvSpPr>
        <p:spPr>
          <a:xfrm>
            <a:off x="1113183" y="3882977"/>
            <a:ext cx="69838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Uzzah was punished for steadying the ark?</a:t>
            </a:r>
          </a:p>
        </p:txBody>
      </p:sp>
      <p:pic>
        <p:nvPicPr>
          <p:cNvPr id="1026" name="Picture 2" descr="Neal A. Maxwell">
            <a:extLst>
              <a:ext uri="{FF2B5EF4-FFF2-40B4-BE49-F238E27FC236}">
                <a16:creationId xmlns:a16="http://schemas.microsoft.com/office/drawing/2014/main" id="{5010C88F-3997-444D-A595-9F8FD3AFE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089" y="1304546"/>
            <a:ext cx="1095971" cy="14576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72BC16C-9B4C-4F1D-A49C-7818A7C28D80}"/>
              </a:ext>
            </a:extLst>
          </p:cNvPr>
          <p:cNvSpPr/>
          <p:nvPr/>
        </p:nvSpPr>
        <p:spPr>
          <a:xfrm>
            <a:off x="2323089" y="2831651"/>
            <a:ext cx="1239442"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Neal A. Maxwell</a:t>
            </a:r>
            <a:endParaRPr lang="en-US" sz="1100" b="1" dirty="0">
              <a:solidFill>
                <a:schemeClr val="bg1"/>
              </a:solidFill>
            </a:endParaRPr>
          </a:p>
        </p:txBody>
      </p:sp>
    </p:spTree>
    <p:extLst>
      <p:ext uri="{BB962C8B-B14F-4D97-AF65-F5344CB8AC3E}">
        <p14:creationId xmlns:p14="http://schemas.microsoft.com/office/powerpoint/2010/main" val="3416930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015658-E86D-465F-977E-52B14BACBD94}"/>
              </a:ext>
            </a:extLst>
          </p:cNvPr>
          <p:cNvSpPr/>
          <p:nvPr/>
        </p:nvSpPr>
        <p:spPr>
          <a:xfrm>
            <a:off x="1383105" y="3600881"/>
            <a:ext cx="92848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consequences of seeking to “steady the ark,” or trying to direct or correct Church leaders?</a:t>
            </a:r>
          </a:p>
        </p:txBody>
      </p:sp>
      <p:sp>
        <p:nvSpPr>
          <p:cNvPr id="9" name="Rectangle: Top Corners Rounded 8">
            <a:extLst>
              <a:ext uri="{FF2B5EF4-FFF2-40B4-BE49-F238E27FC236}">
                <a16:creationId xmlns:a16="http://schemas.microsoft.com/office/drawing/2014/main" id="{031F0ADA-BAE3-4907-9F1E-3A9307963D98}"/>
              </a:ext>
            </a:extLst>
          </p:cNvPr>
          <p:cNvSpPr/>
          <p:nvPr/>
        </p:nvSpPr>
        <p:spPr>
          <a:xfrm>
            <a:off x="1179443" y="874455"/>
            <a:ext cx="9629452" cy="2567331"/>
          </a:xfrm>
          <a:prstGeom prst="round2Same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01E913B0-5DB1-439E-8CE3-4CE900D723DB}"/>
              </a:ext>
            </a:extLst>
          </p:cNvPr>
          <p:cNvSpPr/>
          <p:nvPr/>
        </p:nvSpPr>
        <p:spPr>
          <a:xfrm>
            <a:off x="2756452" y="874455"/>
            <a:ext cx="7911549" cy="255454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“It is a little dangerous for us to go out of our own sphere and try unauthoritatively to direct the efforts of a brother. You remember the case of Uzzah who stretched forth his hand to steady the ark. He seemed justified when the oxen stumbled in putting forth his hand to steady that symbol of the covenant. We today think his punishment was very severe. Be that as it may, the incident conveys a lesson of life. Let us look around us and see how quickly men who attempt unauthoritatively to steady the ark die spiritually. Their souls become embittered, their minds distorted, their judgment faulty, and their spirit depressed. Such is the pitiable condition of men who, neglecting their own responsibilities, spend their time in finding fault with others” (David O. McKay, in Conference Report, Apr. 1936, 60).</a:t>
            </a:r>
          </a:p>
        </p:txBody>
      </p:sp>
      <p:pic>
        <p:nvPicPr>
          <p:cNvPr id="2050" name="Picture 2" descr="David O. McKay">
            <a:extLst>
              <a:ext uri="{FF2B5EF4-FFF2-40B4-BE49-F238E27FC236}">
                <a16:creationId xmlns:a16="http://schemas.microsoft.com/office/drawing/2014/main" id="{C6641075-3E43-4F38-96C5-706424F9E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105" y="997418"/>
            <a:ext cx="1346844" cy="1798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34F471-2692-49C6-865F-729ECA765B55}"/>
              </a:ext>
            </a:extLst>
          </p:cNvPr>
          <p:cNvSpPr/>
          <p:nvPr/>
        </p:nvSpPr>
        <p:spPr>
          <a:xfrm>
            <a:off x="1383105" y="2795455"/>
            <a:ext cx="134684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O. McKay</a:t>
            </a:r>
            <a:endParaRPr lang="en-US" sz="1200" b="1" dirty="0">
              <a:solidFill>
                <a:schemeClr val="bg1"/>
              </a:solidFill>
            </a:endParaRPr>
          </a:p>
        </p:txBody>
      </p:sp>
      <p:sp>
        <p:nvSpPr>
          <p:cNvPr id="6" name="Rectangle 5">
            <a:extLst>
              <a:ext uri="{FF2B5EF4-FFF2-40B4-BE49-F238E27FC236}">
                <a16:creationId xmlns:a16="http://schemas.microsoft.com/office/drawing/2014/main" id="{0B9256DA-6997-46F9-992D-BE02566F5C89}"/>
              </a:ext>
            </a:extLst>
          </p:cNvPr>
          <p:cNvSpPr/>
          <p:nvPr/>
        </p:nvSpPr>
        <p:spPr>
          <a:xfrm>
            <a:off x="1383105" y="4303122"/>
            <a:ext cx="6378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account of Uzzah? </a:t>
            </a:r>
          </a:p>
        </p:txBody>
      </p:sp>
      <p:sp>
        <p:nvSpPr>
          <p:cNvPr id="7" name="Rectangle 6">
            <a:extLst>
              <a:ext uri="{FF2B5EF4-FFF2-40B4-BE49-F238E27FC236}">
                <a16:creationId xmlns:a16="http://schemas.microsoft.com/office/drawing/2014/main" id="{C553F3C0-4A1D-4BD9-83EA-4148B1CDF682}"/>
              </a:ext>
            </a:extLst>
          </p:cNvPr>
          <p:cNvSpPr/>
          <p:nvPr/>
        </p:nvSpPr>
        <p:spPr>
          <a:xfrm>
            <a:off x="1383105" y="4771530"/>
            <a:ext cx="9284896"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Those who attempt to direct God’s work without His authority bring spiritual death upon themselves.</a:t>
            </a:r>
          </a:p>
        </p:txBody>
      </p:sp>
      <p:sp>
        <p:nvSpPr>
          <p:cNvPr id="8" name="Rectangle 7">
            <a:extLst>
              <a:ext uri="{FF2B5EF4-FFF2-40B4-BE49-F238E27FC236}">
                <a16:creationId xmlns:a16="http://schemas.microsoft.com/office/drawing/2014/main" id="{60304E33-306F-4697-A3CD-DE5CF30599EC}"/>
              </a:ext>
            </a:extLst>
          </p:cNvPr>
          <p:cNvSpPr/>
          <p:nvPr/>
        </p:nvSpPr>
        <p:spPr>
          <a:xfrm>
            <a:off x="1383105" y="5339015"/>
            <a:ext cx="92848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are people today trying to correct or direct God’s work even though they lack the authority to do so?</a:t>
            </a:r>
          </a:p>
        </p:txBody>
      </p:sp>
    </p:spTree>
    <p:extLst>
      <p:ext uri="{BB962C8B-B14F-4D97-AF65-F5344CB8AC3E}">
        <p14:creationId xmlns:p14="http://schemas.microsoft.com/office/powerpoint/2010/main" val="37715882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62C5AD51-140A-4BE8-8B37-F84170AA337B}"/>
              </a:ext>
            </a:extLst>
          </p:cNvPr>
          <p:cNvSpPr/>
          <p:nvPr/>
        </p:nvSpPr>
        <p:spPr>
          <a:xfrm>
            <a:off x="2213113" y="2367171"/>
            <a:ext cx="7765774" cy="2123658"/>
          </a:xfrm>
          <a:prstGeom prst="rect">
            <a:avLst/>
          </a:prstGeom>
        </p:spPr>
        <p:txBody>
          <a:bodyPr wrap="square">
            <a:spAutoFit/>
          </a:bodyPr>
          <a:lstStyle/>
          <a:p>
            <a:pPr algn="ctr" fontAlgn="base"/>
            <a:r>
              <a:rPr lang="en-US" sz="4400" b="1" dirty="0">
                <a:solidFill>
                  <a:schemeClr val="bg1"/>
                </a:solidFill>
                <a:latin typeface="Open Sans"/>
              </a:rPr>
              <a:t>“David obeys the command to not build a temple and is blessed in his reign as king”</a:t>
            </a:r>
            <a:endParaRPr lang="en-US" sz="4400" b="1" dirty="0">
              <a:solidFill>
                <a:schemeClr val="bg1"/>
              </a:solidFill>
              <a:effectLst/>
              <a:latin typeface="Open Sans"/>
            </a:endParaRPr>
          </a:p>
        </p:txBody>
      </p:sp>
      <p:sp>
        <p:nvSpPr>
          <p:cNvPr id="4" name="Rectangle 3">
            <a:extLst>
              <a:ext uri="{FF2B5EF4-FFF2-40B4-BE49-F238E27FC236}">
                <a16:creationId xmlns:a16="http://schemas.microsoft.com/office/drawing/2014/main" id="{F3E18FF8-673D-498A-AEF9-7F26BE7ED182}"/>
              </a:ext>
            </a:extLst>
          </p:cNvPr>
          <p:cNvSpPr/>
          <p:nvPr/>
        </p:nvSpPr>
        <p:spPr>
          <a:xfrm>
            <a:off x="1017256" y="783607"/>
            <a:ext cx="173316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7-10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56700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633</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Calibri</vt:lpstr>
      <vt:lpstr>Franklin Gothic Medium</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4577</cp:revision>
  <dcterms:created xsi:type="dcterms:W3CDTF">2018-08-29T04:26:39Z</dcterms:created>
  <dcterms:modified xsi:type="dcterms:W3CDTF">2019-04-20T09:07:47Z</dcterms:modified>
</cp:coreProperties>
</file>