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81" r:id="rId3"/>
    <p:sldId id="382" r:id="rId4"/>
    <p:sldId id="383" r:id="rId5"/>
    <p:sldId id="384" r:id="rId6"/>
    <p:sldId id="385" r:id="rId7"/>
    <p:sldId id="387" r:id="rId8"/>
    <p:sldId id="388" r:id="rId9"/>
    <p:sldId id="389" r:id="rId10"/>
    <p:sldId id="390" r:id="rId11"/>
    <p:sldId id="391" r:id="rId12"/>
    <p:sldId id="392" r:id="rId13"/>
    <p:sldId id="393" r:id="rId14"/>
    <p:sldId id="394" r:id="rId15"/>
    <p:sldId id="39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372DF"/>
    <a:srgbClr val="D88028"/>
    <a:srgbClr val="D6E513"/>
    <a:srgbClr val="E97159"/>
    <a:srgbClr val="59C7E9"/>
    <a:srgbClr val="6F7CBF"/>
    <a:srgbClr val="FFD757"/>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4/19/2019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4/19/2019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8RUBgUlFR4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60000"/>
                    <a:lumOff val="40000"/>
                  </a:schemeClr>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750">
        <p:wedge/>
      </p:transition>
    </mc:Choice>
    <mc:Fallback>
      <p:transition spd="slow">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94A9993C-8B7A-4994-B7CD-C4B4FFD2583F}"/>
              </a:ext>
            </a:extLst>
          </p:cNvPr>
          <p:cNvSpPr/>
          <p:nvPr/>
        </p:nvSpPr>
        <p:spPr>
          <a:xfrm>
            <a:off x="2202337" y="3075057"/>
            <a:ext cx="7787325" cy="707886"/>
          </a:xfrm>
          <a:prstGeom prst="rect">
            <a:avLst/>
          </a:prstGeom>
        </p:spPr>
        <p:txBody>
          <a:bodyPr wrap="none">
            <a:spAutoFit/>
          </a:bodyPr>
          <a:lstStyle/>
          <a:p>
            <a:pPr fontAlgn="base"/>
            <a:r>
              <a:rPr lang="en-US" sz="4000" b="1" dirty="0">
                <a:solidFill>
                  <a:srgbClr val="FF6600"/>
                </a:solidFill>
                <a:latin typeface="Open Sans"/>
              </a:rPr>
              <a:t>“David chooses to not kill Saul”</a:t>
            </a:r>
            <a:endParaRPr lang="en-US" sz="4000" b="1" dirty="0">
              <a:solidFill>
                <a:srgbClr val="FF6600"/>
              </a:solidFill>
              <a:effectLst/>
              <a:latin typeface="Open Sans"/>
            </a:endParaRPr>
          </a:p>
        </p:txBody>
      </p:sp>
      <p:sp>
        <p:nvSpPr>
          <p:cNvPr id="4" name="Rectangle 3">
            <a:extLst>
              <a:ext uri="{FF2B5EF4-FFF2-40B4-BE49-F238E27FC236}">
                <a16:creationId xmlns:a16="http://schemas.microsoft.com/office/drawing/2014/main" id="{BE1942C4-0C87-46F2-8025-A2256396DE62}"/>
              </a:ext>
            </a:extLst>
          </p:cNvPr>
          <p:cNvSpPr/>
          <p:nvPr/>
        </p:nvSpPr>
        <p:spPr>
          <a:xfrm>
            <a:off x="914400" y="783607"/>
            <a:ext cx="203613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1 Samuel 23-24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573527"/>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5DFC4-6E08-404E-93F4-CF7572ED1F01}"/>
              </a:ext>
            </a:extLst>
          </p:cNvPr>
          <p:cNvSpPr/>
          <p:nvPr/>
        </p:nvSpPr>
        <p:spPr>
          <a:xfrm>
            <a:off x="914397" y="1429045"/>
            <a:ext cx="1928734" cy="84946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07EAD7E-864F-4202-8B3F-C5A4CD91DE0F}"/>
              </a:ext>
            </a:extLst>
          </p:cNvPr>
          <p:cNvSpPr/>
          <p:nvPr/>
        </p:nvSpPr>
        <p:spPr>
          <a:xfrm>
            <a:off x="914398" y="1827069"/>
            <a:ext cx="9734843" cy="179814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393EE592-D1AC-4E71-A37F-48056DA10428}"/>
              </a:ext>
            </a:extLst>
          </p:cNvPr>
          <p:cNvSpPr/>
          <p:nvPr/>
        </p:nvSpPr>
        <p:spPr>
          <a:xfrm>
            <a:off x="914400" y="939410"/>
            <a:ext cx="78497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should you respond to the opportunity to get revenge? Why?</a:t>
            </a:r>
          </a:p>
        </p:txBody>
      </p:sp>
      <p:sp>
        <p:nvSpPr>
          <p:cNvPr id="5" name="Rectangle 4">
            <a:extLst>
              <a:ext uri="{FF2B5EF4-FFF2-40B4-BE49-F238E27FC236}">
                <a16:creationId xmlns:a16="http://schemas.microsoft.com/office/drawing/2014/main" id="{628195C5-59C6-4F82-8C6F-3705CE692A28}"/>
              </a:ext>
            </a:extLst>
          </p:cNvPr>
          <p:cNvSpPr/>
          <p:nvPr/>
        </p:nvSpPr>
        <p:spPr>
          <a:xfrm>
            <a:off x="914400" y="1457737"/>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24:1-3</a:t>
            </a:r>
          </a:p>
        </p:txBody>
      </p:sp>
      <p:sp>
        <p:nvSpPr>
          <p:cNvPr id="6" name="Rectangle 5">
            <a:extLst>
              <a:ext uri="{FF2B5EF4-FFF2-40B4-BE49-F238E27FC236}">
                <a16:creationId xmlns:a16="http://schemas.microsoft.com/office/drawing/2014/main" id="{2C084FE2-C45D-4B66-8741-ACD7445FF738}"/>
              </a:ext>
            </a:extLst>
          </p:cNvPr>
          <p:cNvSpPr/>
          <p:nvPr/>
        </p:nvSpPr>
        <p:spPr>
          <a:xfrm>
            <a:off x="914399" y="1756729"/>
            <a:ext cx="973484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when Saul was returned from following the Philistines, that it was told him, saying, Behold, David is in the wilderness of En-</a:t>
            </a:r>
            <a:r>
              <a:rPr lang="en-US" dirty="0" err="1">
                <a:solidFill>
                  <a:schemeClr val="bg1"/>
                </a:solidFill>
                <a:latin typeface="Arial" panose="020B0604020202020204" pitchFamily="34" charset="0"/>
                <a:cs typeface="Arial" panose="020B0604020202020204" pitchFamily="34" charset="0"/>
              </a:rPr>
              <a:t>gedi</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Then Saul took three thousand chosen men out of all Israel, and went to seek David and his men upon the rocks of the wild goats.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he came to the sheepcotes by the way, where was a cave; and Saul went in to cover his feet: and David and his men remained in the sides of the cave.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0BA9AF4-F66E-44B8-9EAD-DA244FAFFD83}"/>
              </a:ext>
            </a:extLst>
          </p:cNvPr>
          <p:cNvSpPr/>
          <p:nvPr/>
        </p:nvSpPr>
        <p:spPr>
          <a:xfrm>
            <a:off x="914399" y="3745513"/>
            <a:ext cx="46265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situation did David find himself in?</a:t>
            </a:r>
          </a:p>
        </p:txBody>
      </p:sp>
      <p:sp>
        <p:nvSpPr>
          <p:cNvPr id="8" name="Rectangle 7">
            <a:extLst>
              <a:ext uri="{FF2B5EF4-FFF2-40B4-BE49-F238E27FC236}">
                <a16:creationId xmlns:a16="http://schemas.microsoft.com/office/drawing/2014/main" id="{88A7AF8F-26F3-4721-9433-402D89D511BE}"/>
              </a:ext>
            </a:extLst>
          </p:cNvPr>
          <p:cNvSpPr/>
          <p:nvPr/>
        </p:nvSpPr>
        <p:spPr>
          <a:xfrm>
            <a:off x="914398" y="4235148"/>
            <a:ext cx="97348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felt if you had been in David’s position and realized that the man who had been trying to kill you was vulnerable and in the cave where you were hiding?</a:t>
            </a:r>
          </a:p>
        </p:txBody>
      </p:sp>
    </p:spTree>
    <p:extLst>
      <p:ext uri="{BB962C8B-B14F-4D97-AF65-F5344CB8AC3E}">
        <p14:creationId xmlns:p14="http://schemas.microsoft.com/office/powerpoint/2010/main" val="90850092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1250"/>
                                        <p:tgtEl>
                                          <p:spTgt spid="10"/>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vertical)">
                                      <p:cBhvr>
                                        <p:cTn id="10" dur="1250"/>
                                        <p:tgtEl>
                                          <p:spTgt spid="9"/>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vertical)">
                                      <p:cBhvr>
                                        <p:cTn id="13" dur="1250"/>
                                        <p:tgtEl>
                                          <p:spTgt spid="5"/>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vertical)">
                                      <p:cBhvr>
                                        <p:cTn id="16" dur="1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92A5CA-C108-40A7-9998-687C71FDA38A}"/>
              </a:ext>
            </a:extLst>
          </p:cNvPr>
          <p:cNvSpPr/>
          <p:nvPr/>
        </p:nvSpPr>
        <p:spPr>
          <a:xfrm>
            <a:off x="914400" y="762301"/>
            <a:ext cx="1928733" cy="1126459"/>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277AB02-C64E-4311-971F-E3B2CF9EE986}"/>
              </a:ext>
            </a:extLst>
          </p:cNvPr>
          <p:cNvSpPr/>
          <p:nvPr/>
        </p:nvSpPr>
        <p:spPr>
          <a:xfrm>
            <a:off x="914400" y="1152939"/>
            <a:ext cx="9848538" cy="286232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19079E8B-9338-4E83-94B0-6D51F480FD81}"/>
              </a:ext>
            </a:extLst>
          </p:cNvPr>
          <p:cNvSpPr/>
          <p:nvPr/>
        </p:nvSpPr>
        <p:spPr>
          <a:xfrm>
            <a:off x="914400" y="783607"/>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24:4-7</a:t>
            </a:r>
          </a:p>
        </p:txBody>
      </p:sp>
      <p:sp>
        <p:nvSpPr>
          <p:cNvPr id="4" name="Rectangle 3">
            <a:extLst>
              <a:ext uri="{FF2B5EF4-FFF2-40B4-BE49-F238E27FC236}">
                <a16:creationId xmlns:a16="http://schemas.microsoft.com/office/drawing/2014/main" id="{A7943D6B-5C48-4118-B56C-23AADA718B18}"/>
              </a:ext>
            </a:extLst>
          </p:cNvPr>
          <p:cNvSpPr/>
          <p:nvPr/>
        </p:nvSpPr>
        <p:spPr>
          <a:xfrm>
            <a:off x="914400" y="1152939"/>
            <a:ext cx="9692640"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 men of David said unto him, Behold the day of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thee, Behold, I will deliver thine enemy into thine hand, that thou mayest do to him as it shall seem good unto thee. Then David arose, and cut off the skirt of Saul’s robe privily.</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it came to pass afterward, that David’s heart smote him, because he had cut off Saul’s skirt.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he said unto his men,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forbid that I should do this thing unto my master,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’s anointed, to stretch forth mine hand against him, seeing he is the anointed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So David stayed his servants with these words, and suffered them not to rise against Saul. But Saul rose up out of the cave, and went on his way.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C61A1CB-6703-4270-9E53-400753B1E9A1}"/>
              </a:ext>
            </a:extLst>
          </p:cNvPr>
          <p:cNvSpPr/>
          <p:nvPr/>
        </p:nvSpPr>
        <p:spPr>
          <a:xfrm>
            <a:off x="914400" y="4193039"/>
            <a:ext cx="32367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David do to Saul? </a:t>
            </a:r>
          </a:p>
        </p:txBody>
      </p:sp>
      <p:sp>
        <p:nvSpPr>
          <p:cNvPr id="6" name="Rectangle 5">
            <a:extLst>
              <a:ext uri="{FF2B5EF4-FFF2-40B4-BE49-F238E27FC236}">
                <a16:creationId xmlns:a16="http://schemas.microsoft.com/office/drawing/2014/main" id="{1330CF03-411E-4EB9-ACF0-DA5E7EB5B71F}"/>
              </a:ext>
            </a:extLst>
          </p:cNvPr>
          <p:cNvSpPr/>
          <p:nvPr/>
        </p:nvSpPr>
        <p:spPr>
          <a:xfrm>
            <a:off x="914400" y="4740150"/>
            <a:ext cx="86797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felt when you found out that David had spared your life?</a:t>
            </a:r>
          </a:p>
        </p:txBody>
      </p:sp>
    </p:spTree>
    <p:extLst>
      <p:ext uri="{BB962C8B-B14F-4D97-AF65-F5344CB8AC3E}">
        <p14:creationId xmlns:p14="http://schemas.microsoft.com/office/powerpoint/2010/main" val="1764198700"/>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E01866-2228-4324-9566-EE5902CB0418}"/>
              </a:ext>
            </a:extLst>
          </p:cNvPr>
          <p:cNvSpPr/>
          <p:nvPr/>
        </p:nvSpPr>
        <p:spPr>
          <a:xfrm>
            <a:off x="989348" y="851997"/>
            <a:ext cx="2503359" cy="124662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F0FB418-26B4-4E8C-BF92-C8F32AF9F10F}"/>
              </a:ext>
            </a:extLst>
          </p:cNvPr>
          <p:cNvSpPr/>
          <p:nvPr/>
        </p:nvSpPr>
        <p:spPr>
          <a:xfrm>
            <a:off x="989348" y="1212899"/>
            <a:ext cx="10163331" cy="50629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7AA22B7A-A148-4BCA-9F77-8919F68B99F2}"/>
              </a:ext>
            </a:extLst>
          </p:cNvPr>
          <p:cNvSpPr/>
          <p:nvPr/>
        </p:nvSpPr>
        <p:spPr>
          <a:xfrm>
            <a:off x="1319133" y="888537"/>
            <a:ext cx="212590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24:8-15 </a:t>
            </a:r>
          </a:p>
        </p:txBody>
      </p:sp>
      <p:sp>
        <p:nvSpPr>
          <p:cNvPr id="4" name="Rectangle 3">
            <a:extLst>
              <a:ext uri="{FF2B5EF4-FFF2-40B4-BE49-F238E27FC236}">
                <a16:creationId xmlns:a16="http://schemas.microsoft.com/office/drawing/2014/main" id="{39706441-602F-42AA-A6C8-C781B1B9EA0A}"/>
              </a:ext>
            </a:extLst>
          </p:cNvPr>
          <p:cNvSpPr/>
          <p:nvPr/>
        </p:nvSpPr>
        <p:spPr>
          <a:xfrm>
            <a:off x="1334123" y="1212899"/>
            <a:ext cx="9439422" cy="506292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David also arose afterward, and went out of the cave, and cried after Saul, saying, My lord the king. And when Saul looked behind him, David stooped with his face to the earth, and bowed himself.</a:t>
            </a:r>
          </a:p>
          <a:p>
            <a:pPr algn="just" fontAlgn="base"/>
            <a:r>
              <a:rPr lang="en-US" sz="1700" b="1" dirty="0">
                <a:solidFill>
                  <a:schemeClr val="bg1"/>
                </a:solidFill>
                <a:latin typeface="Arial" panose="020B0604020202020204" pitchFamily="34" charset="0"/>
                <a:cs typeface="Arial" panose="020B0604020202020204" pitchFamily="34" charset="0"/>
              </a:rPr>
              <a:t>9 </a:t>
            </a:r>
            <a:r>
              <a:rPr lang="en-US" sz="1700" dirty="0">
                <a:solidFill>
                  <a:schemeClr val="bg1"/>
                </a:solidFill>
                <a:latin typeface="Arial" panose="020B0604020202020204" pitchFamily="34" charset="0"/>
                <a:cs typeface="Arial" panose="020B0604020202020204" pitchFamily="34" charset="0"/>
              </a:rPr>
              <a:t>¶ And David said to Saul, Wherefore hearest thou men’s words, saying, Behold, David seeketh thy hurt?</a:t>
            </a:r>
          </a:p>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Behold, this day thine eyes have seen how that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had delivered thee to day into mine hand in the cave: and some bade me kill thee: but mine eye spared thee; and I said, I will not put forth mine hand against my lord; for he is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’s anointed.</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Moreover, my father, see, yea, see the skirt of thy robe in my hand: for in that I cut off the skirt of thy robe, and killed thee not, know thou and see that there is neither evil nor transgression in mine hand, and I have not sinned against thee; yet thou huntest my soul to take it.</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judge between me and thee, and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avenge me of thee: but mine hand shall not be upon thee.</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As saith the proverb of the ancients, Wickedness proceedeth from the wicked: but mine hand shall not be upon thee.</a:t>
            </a:r>
          </a:p>
          <a:p>
            <a:pPr algn="just" fontAlgn="base"/>
            <a:r>
              <a:rPr lang="en-US" sz="1700" b="1" dirty="0">
                <a:solidFill>
                  <a:schemeClr val="bg1"/>
                </a:solidFill>
                <a:latin typeface="Arial" panose="020B0604020202020204" pitchFamily="34" charset="0"/>
                <a:cs typeface="Arial" panose="020B0604020202020204" pitchFamily="34" charset="0"/>
              </a:rPr>
              <a:t>14 </a:t>
            </a:r>
            <a:r>
              <a:rPr lang="en-US" sz="1700" dirty="0">
                <a:solidFill>
                  <a:schemeClr val="bg1"/>
                </a:solidFill>
                <a:latin typeface="Arial" panose="020B0604020202020204" pitchFamily="34" charset="0"/>
                <a:cs typeface="Arial" panose="020B0604020202020204" pitchFamily="34" charset="0"/>
              </a:rPr>
              <a:t>After whom is the king of Israel come out? after whom dost thou pursue? after a dead dog, after a flea.</a:t>
            </a:r>
          </a:p>
          <a:p>
            <a:pPr algn="just" fontAlgn="base"/>
            <a:r>
              <a:rPr lang="en-US" sz="1700" b="1" dirty="0">
                <a:solidFill>
                  <a:schemeClr val="bg1"/>
                </a:solidFill>
                <a:latin typeface="Arial" panose="020B0604020202020204" pitchFamily="34" charset="0"/>
                <a:cs typeface="Arial" panose="020B0604020202020204" pitchFamily="34" charset="0"/>
              </a:rPr>
              <a:t>15 </a:t>
            </a:r>
            <a:r>
              <a:rPr lang="en-US" sz="1700" dirty="0">
                <a:solidFill>
                  <a:schemeClr val="bg1"/>
                </a:solidFill>
                <a:latin typeface="Arial" panose="020B0604020202020204" pitchFamily="34" charset="0"/>
                <a:cs typeface="Arial" panose="020B0604020202020204" pitchFamily="34" charset="0"/>
              </a:rPr>
              <a:t>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therefore be judge, and judge between me and thee, and see, and plead my cause, and deliver me out of thine hand.</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67172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27BFCE2A-D99E-41B2-A6E8-EFB06F9324EE}"/>
              </a:ext>
            </a:extLst>
          </p:cNvPr>
          <p:cNvSpPr/>
          <p:nvPr/>
        </p:nvSpPr>
        <p:spPr>
          <a:xfrm>
            <a:off x="914400" y="968273"/>
            <a:ext cx="6455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David say was the judge between him and Saul?</a:t>
            </a:r>
          </a:p>
        </p:txBody>
      </p:sp>
      <p:sp>
        <p:nvSpPr>
          <p:cNvPr id="4" name="Rectangle 3">
            <a:extLst>
              <a:ext uri="{FF2B5EF4-FFF2-40B4-BE49-F238E27FC236}">
                <a16:creationId xmlns:a16="http://schemas.microsoft.com/office/drawing/2014/main" id="{8205F629-B306-4900-A136-2237F6BDFA3B}"/>
              </a:ext>
            </a:extLst>
          </p:cNvPr>
          <p:cNvSpPr/>
          <p:nvPr/>
        </p:nvSpPr>
        <p:spPr>
          <a:xfrm>
            <a:off x="914400" y="1476159"/>
            <a:ext cx="96082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David’s remark that he would not “put forth [his] hand against … the Lord’s anointed” (verse 10) teach us about David?</a:t>
            </a:r>
          </a:p>
        </p:txBody>
      </p:sp>
      <p:sp>
        <p:nvSpPr>
          <p:cNvPr id="5" name="Rectangle 4">
            <a:extLst>
              <a:ext uri="{FF2B5EF4-FFF2-40B4-BE49-F238E27FC236}">
                <a16:creationId xmlns:a16="http://schemas.microsoft.com/office/drawing/2014/main" id="{FB0682A9-834B-438C-9BC4-B116E67ED828}"/>
              </a:ext>
            </a:extLst>
          </p:cNvPr>
          <p:cNvSpPr/>
          <p:nvPr/>
        </p:nvSpPr>
        <p:spPr>
          <a:xfrm>
            <a:off x="914400" y="2285272"/>
            <a:ext cx="96082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David about not seeking revenge against those who have hurt us?</a:t>
            </a:r>
          </a:p>
        </p:txBody>
      </p:sp>
      <p:sp>
        <p:nvSpPr>
          <p:cNvPr id="6" name="Rectangle 5">
            <a:extLst>
              <a:ext uri="{FF2B5EF4-FFF2-40B4-BE49-F238E27FC236}">
                <a16:creationId xmlns:a16="http://schemas.microsoft.com/office/drawing/2014/main" id="{F64C66CE-7D37-4217-87A4-62B914C95927}"/>
              </a:ext>
            </a:extLst>
          </p:cNvPr>
          <p:cNvSpPr/>
          <p:nvPr/>
        </p:nvSpPr>
        <p:spPr>
          <a:xfrm>
            <a:off x="1388012" y="3094385"/>
            <a:ext cx="9134622"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the Lord is a perfect judge, we do not need to seek revenge against those who have hurt us.</a:t>
            </a:r>
          </a:p>
        </p:txBody>
      </p:sp>
      <p:sp>
        <p:nvSpPr>
          <p:cNvPr id="7" name="Rectangle 6">
            <a:extLst>
              <a:ext uri="{FF2B5EF4-FFF2-40B4-BE49-F238E27FC236}">
                <a16:creationId xmlns:a16="http://schemas.microsoft.com/office/drawing/2014/main" id="{6CB7266C-3E31-49BD-8115-2266E59470B8}"/>
              </a:ext>
            </a:extLst>
          </p:cNvPr>
          <p:cNvSpPr/>
          <p:nvPr/>
        </p:nvSpPr>
        <p:spPr>
          <a:xfrm>
            <a:off x="914400" y="3926398"/>
            <a:ext cx="6301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be the danger in our trying to judge others?</a:t>
            </a:r>
          </a:p>
        </p:txBody>
      </p:sp>
    </p:spTree>
    <p:extLst>
      <p:ext uri="{BB962C8B-B14F-4D97-AF65-F5344CB8AC3E}">
        <p14:creationId xmlns:p14="http://schemas.microsoft.com/office/powerpoint/2010/main" val="12831403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up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Scale>
                                      <p:cBhvr>
                                        <p:cTn id="3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
                                        </p:tgtEl>
                                        <p:attrNameLst>
                                          <p:attrName>ppt_x</p:attrName>
                                          <p:attrName>ppt_y</p:attrName>
                                        </p:attrNameLst>
                                      </p:cBhvr>
                                    </p:animMotion>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pic>
        <p:nvPicPr>
          <p:cNvPr id="2" name="Online Media 1" title="Avoid Envy">
            <a:hlinkClick r:id="" action="ppaction://media"/>
            <a:extLst>
              <a:ext uri="{FF2B5EF4-FFF2-40B4-BE49-F238E27FC236}">
                <a16:creationId xmlns:a16="http://schemas.microsoft.com/office/drawing/2014/main" id="{8FDF638D-ED26-491D-AB1C-469EF6A555FE}"/>
              </a:ext>
            </a:extLst>
          </p:cNvPr>
          <p:cNvPicPr>
            <a:picLocks noRot="1" noChangeAspect="1"/>
          </p:cNvPicPr>
          <p:nvPr>
            <a:videoFile r:link="rId1"/>
          </p:nvPr>
        </p:nvPicPr>
        <p:blipFill>
          <a:blip r:embed="rId3"/>
          <a:stretch>
            <a:fillRect/>
          </a:stretch>
        </p:blipFill>
        <p:spPr>
          <a:xfrm>
            <a:off x="2205571" y="1348740"/>
            <a:ext cx="8131125" cy="45737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840071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2525F073-A8F0-4427-9A41-9C7041D9885A}"/>
              </a:ext>
            </a:extLst>
          </p:cNvPr>
          <p:cNvSpPr/>
          <p:nvPr/>
        </p:nvSpPr>
        <p:spPr>
          <a:xfrm>
            <a:off x="3081392" y="2921168"/>
            <a:ext cx="6029215" cy="1015663"/>
          </a:xfrm>
          <a:prstGeom prst="rect">
            <a:avLst/>
          </a:prstGeom>
        </p:spPr>
        <p:txBody>
          <a:bodyPr wrap="none">
            <a:spAutoFit/>
          </a:bodyPr>
          <a:lstStyle/>
          <a:p>
            <a:pPr fontAlgn="base"/>
            <a:r>
              <a:rPr lang="en-US" sz="6000" dirty="0">
                <a:solidFill>
                  <a:schemeClr val="bg2">
                    <a:lumMod val="75000"/>
                  </a:schemeClr>
                </a:solidFill>
                <a:latin typeface="MV Boli" panose="02000500030200090000" pitchFamily="2" charset="0"/>
                <a:cs typeface="MV Boli" panose="02000500030200090000" pitchFamily="2" charset="0"/>
              </a:rPr>
              <a:t>1 Samuel 18–24</a:t>
            </a:r>
            <a:endParaRPr lang="en-US" sz="6000" b="0" i="0" dirty="0">
              <a:solidFill>
                <a:schemeClr val="bg2">
                  <a:lumMod val="7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63039217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CA9FC990-7890-45CF-AA45-D6E91976FE82}"/>
              </a:ext>
            </a:extLst>
          </p:cNvPr>
          <p:cNvSpPr/>
          <p:nvPr/>
        </p:nvSpPr>
        <p:spPr>
          <a:xfrm>
            <a:off x="2100775" y="2367171"/>
            <a:ext cx="7990449" cy="2123658"/>
          </a:xfrm>
          <a:prstGeom prst="rect">
            <a:avLst/>
          </a:prstGeom>
        </p:spPr>
        <p:txBody>
          <a:bodyPr wrap="square">
            <a:spAutoFit/>
          </a:bodyPr>
          <a:lstStyle/>
          <a:p>
            <a:pPr algn="ctr" fontAlgn="base"/>
            <a:r>
              <a:rPr lang="en-US" sz="4400" b="1" dirty="0">
                <a:solidFill>
                  <a:srgbClr val="FF6600"/>
                </a:solidFill>
                <a:latin typeface="Open Sans"/>
              </a:rPr>
              <a:t>“As David behaves wisely and is blessed by the Lord, Saul grows increasingly jealous”</a:t>
            </a:r>
            <a:endParaRPr lang="en-US" sz="4400" b="1" dirty="0">
              <a:solidFill>
                <a:srgbClr val="FF6600"/>
              </a:solidFill>
              <a:effectLst/>
              <a:latin typeface="Open Sans"/>
            </a:endParaRPr>
          </a:p>
        </p:txBody>
      </p:sp>
      <p:sp>
        <p:nvSpPr>
          <p:cNvPr id="4" name="Rectangle 3">
            <a:extLst>
              <a:ext uri="{FF2B5EF4-FFF2-40B4-BE49-F238E27FC236}">
                <a16:creationId xmlns:a16="http://schemas.microsoft.com/office/drawing/2014/main" id="{30DEAF12-D2E7-4006-9086-D69FE51C92EC}"/>
              </a:ext>
            </a:extLst>
          </p:cNvPr>
          <p:cNvSpPr/>
          <p:nvPr/>
        </p:nvSpPr>
        <p:spPr>
          <a:xfrm>
            <a:off x="812632" y="779683"/>
            <a:ext cx="150714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96142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0BC260-34AD-414C-9E90-978F3C90BA7F}"/>
              </a:ext>
            </a:extLst>
          </p:cNvPr>
          <p:cNvSpPr/>
          <p:nvPr/>
        </p:nvSpPr>
        <p:spPr>
          <a:xfrm>
            <a:off x="914400" y="968273"/>
            <a:ext cx="2089363" cy="93086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3923706-C9E5-48F2-AF61-E46D6CFCBF98}"/>
              </a:ext>
            </a:extLst>
          </p:cNvPr>
          <p:cNvSpPr/>
          <p:nvPr/>
        </p:nvSpPr>
        <p:spPr>
          <a:xfrm>
            <a:off x="914400" y="1337605"/>
            <a:ext cx="9889588" cy="258532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786A9B81-7EC7-40E4-9B8C-F35AD0F9762A}"/>
              </a:ext>
            </a:extLst>
          </p:cNvPr>
          <p:cNvSpPr/>
          <p:nvPr/>
        </p:nvSpPr>
        <p:spPr>
          <a:xfrm>
            <a:off x="1020218" y="968273"/>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18:6-9 </a:t>
            </a:r>
          </a:p>
        </p:txBody>
      </p:sp>
      <p:sp>
        <p:nvSpPr>
          <p:cNvPr id="4" name="Rectangle 3">
            <a:extLst>
              <a:ext uri="{FF2B5EF4-FFF2-40B4-BE49-F238E27FC236}">
                <a16:creationId xmlns:a16="http://schemas.microsoft.com/office/drawing/2014/main" id="{198B6CF8-031D-4376-8D44-6A32FB7221E0}"/>
              </a:ext>
            </a:extLst>
          </p:cNvPr>
          <p:cNvSpPr/>
          <p:nvPr/>
        </p:nvSpPr>
        <p:spPr>
          <a:xfrm>
            <a:off x="1020218" y="1337605"/>
            <a:ext cx="967122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it came to pass as they came, when David was returned from the slaughter of the Philistine, that the women came out of all cities of Israel, singing and dancing, to meet king Saul, with tabrets, with joy, and with instruments of musick.</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 women answered one another as they played, and said, Saul hath slain his thousands, and David his ten thousands.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Saul was very wroth, and the saying displeased him; and he said, They have ascribed unto David ten thousands, and to me they have ascribed but thousands: and what can he have more but the kingdom?</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Saul eyed David from that day and forward.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6BB9466-84F5-4627-8EC8-9CC15EABB89C}"/>
              </a:ext>
            </a:extLst>
          </p:cNvPr>
          <p:cNvSpPr/>
          <p:nvPr/>
        </p:nvSpPr>
        <p:spPr>
          <a:xfrm>
            <a:off x="1020218" y="4070577"/>
            <a:ext cx="78002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Saul respond to David’s success and recognition in battle?</a:t>
            </a:r>
          </a:p>
        </p:txBody>
      </p:sp>
    </p:spTree>
    <p:extLst>
      <p:ext uri="{BB962C8B-B14F-4D97-AF65-F5344CB8AC3E}">
        <p14:creationId xmlns:p14="http://schemas.microsoft.com/office/powerpoint/2010/main" val="2567538152"/>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3866FE-E4F2-4ECE-9543-960CB78418E0}"/>
              </a:ext>
            </a:extLst>
          </p:cNvPr>
          <p:cNvSpPr/>
          <p:nvPr/>
        </p:nvSpPr>
        <p:spPr>
          <a:xfrm>
            <a:off x="914398" y="3792091"/>
            <a:ext cx="8961122"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are jealous and angry, we allow the influence of the adversary into our lives.</a:t>
            </a:r>
          </a:p>
        </p:txBody>
      </p:sp>
      <p:sp>
        <p:nvSpPr>
          <p:cNvPr id="10" name="Rectangle 9">
            <a:extLst>
              <a:ext uri="{FF2B5EF4-FFF2-40B4-BE49-F238E27FC236}">
                <a16:creationId xmlns:a16="http://schemas.microsoft.com/office/drawing/2014/main" id="{41B21CA6-20C4-4ECF-A92F-5BD878DFACAE}"/>
              </a:ext>
            </a:extLst>
          </p:cNvPr>
          <p:cNvSpPr/>
          <p:nvPr/>
        </p:nvSpPr>
        <p:spPr>
          <a:xfrm>
            <a:off x="914397" y="738223"/>
            <a:ext cx="2287871" cy="74651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CB3CE1E-BC53-4393-9A37-70F680F1193F}"/>
              </a:ext>
            </a:extLst>
          </p:cNvPr>
          <p:cNvSpPr/>
          <p:nvPr/>
        </p:nvSpPr>
        <p:spPr>
          <a:xfrm>
            <a:off x="914398" y="1152939"/>
            <a:ext cx="9650438" cy="14773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6BACFA51-41B5-46F8-9755-77124C45D6C1}"/>
              </a:ext>
            </a:extLst>
          </p:cNvPr>
          <p:cNvSpPr/>
          <p:nvPr/>
        </p:nvSpPr>
        <p:spPr>
          <a:xfrm>
            <a:off x="914400" y="783607"/>
            <a:ext cx="22878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18:10–11 </a:t>
            </a:r>
          </a:p>
        </p:txBody>
      </p:sp>
      <p:sp>
        <p:nvSpPr>
          <p:cNvPr id="4" name="Rectangle 3">
            <a:extLst>
              <a:ext uri="{FF2B5EF4-FFF2-40B4-BE49-F238E27FC236}">
                <a16:creationId xmlns:a16="http://schemas.microsoft.com/office/drawing/2014/main" id="{EF528772-6F42-479A-B928-A8CD0195FCF5}"/>
              </a:ext>
            </a:extLst>
          </p:cNvPr>
          <p:cNvSpPr/>
          <p:nvPr/>
        </p:nvSpPr>
        <p:spPr>
          <a:xfrm>
            <a:off x="914399" y="1152939"/>
            <a:ext cx="965043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it came to pass on the morrow, that the evil spirit from God came upon Saul, and he prophesied in the midst of the house: and David played with his hand, as at other times: and there was a javelin in Saul’s hand.</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Saul cast the javelin; for he said, I will smite David even to the wall with it. And David avoided out of his presence twice.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3D725B7-862E-4B20-B9DF-6E2D76D96D99}"/>
              </a:ext>
            </a:extLst>
          </p:cNvPr>
          <p:cNvSpPr/>
          <p:nvPr/>
        </p:nvSpPr>
        <p:spPr>
          <a:xfrm>
            <a:off x="914397" y="2771406"/>
            <a:ext cx="77512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Saul do because of his jealousy and anger toward David?</a:t>
            </a:r>
          </a:p>
        </p:txBody>
      </p:sp>
      <p:sp>
        <p:nvSpPr>
          <p:cNvPr id="6" name="Rectangle 5">
            <a:extLst>
              <a:ext uri="{FF2B5EF4-FFF2-40B4-BE49-F238E27FC236}">
                <a16:creationId xmlns:a16="http://schemas.microsoft.com/office/drawing/2014/main" id="{B8D0CADC-ED93-48C6-AAD6-FA3E8A8F602E}"/>
              </a:ext>
            </a:extLst>
          </p:cNvPr>
          <p:cNvSpPr/>
          <p:nvPr/>
        </p:nvSpPr>
        <p:spPr>
          <a:xfrm>
            <a:off x="914398" y="3302620"/>
            <a:ext cx="80467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happens to us when we allow ourselves to be jealous and angry?</a:t>
            </a:r>
          </a:p>
        </p:txBody>
      </p:sp>
      <p:sp>
        <p:nvSpPr>
          <p:cNvPr id="8" name="Rectangle 7">
            <a:extLst>
              <a:ext uri="{FF2B5EF4-FFF2-40B4-BE49-F238E27FC236}">
                <a16:creationId xmlns:a16="http://schemas.microsoft.com/office/drawing/2014/main" id="{77AD210C-C923-4293-B35E-7F99CCF8BBF9}"/>
              </a:ext>
            </a:extLst>
          </p:cNvPr>
          <p:cNvSpPr/>
          <p:nvPr/>
        </p:nvSpPr>
        <p:spPr>
          <a:xfrm>
            <a:off x="914398" y="4427411"/>
            <a:ext cx="9988064" cy="369332"/>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Why do you think jealousy and anger allow the influence of the adversary into our lives?</a:t>
            </a:r>
          </a:p>
        </p:txBody>
      </p:sp>
    </p:spTree>
    <p:extLst>
      <p:ext uri="{BB962C8B-B14F-4D97-AF65-F5344CB8AC3E}">
        <p14:creationId xmlns:p14="http://schemas.microsoft.com/office/powerpoint/2010/main" val="10513870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7">
                                            <p:txEl>
                                              <p:pRg st="0" end="0"/>
                                            </p:txEl>
                                          </p:spTgt>
                                        </p:tgtEl>
                                        <p:attrNameLst>
                                          <p:attrName>style.visibility</p:attrName>
                                        </p:attrNameLst>
                                      </p:cBhvr>
                                      <p:to>
                                        <p:strVal val="visible"/>
                                      </p:to>
                                    </p:set>
                                    <p:set>
                                      <p:cBhvr>
                                        <p:cTn id="17" dur="114" fill="hold">
                                          <p:stCondLst>
                                            <p:cond delay="0"/>
                                          </p:stCondLst>
                                        </p:cTn>
                                        <p:tgtEl>
                                          <p:spTgt spid="7">
                                            <p:txEl>
                                              <p:pRg st="0" end="0"/>
                                            </p:txEl>
                                          </p:spTgt>
                                        </p:tgtEl>
                                        <p:attrNameLst>
                                          <p:attrName>style.rotation</p:attrName>
                                        </p:attrNameLst>
                                      </p:cBhvr>
                                      <p:to>
                                        <p:strVal val="-45.0"/>
                                      </p:to>
                                    </p:set>
                                    <p:anim calcmode="lin" valueType="num">
                                      <p:cBhvr>
                                        <p:cTn id="18" dur="114" fill="hold">
                                          <p:stCondLst>
                                            <p:cond delay="114"/>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114"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20" dur="39" decel="50000" autoRev="1" fill="hold">
                                          <p:stCondLst>
                                            <p:cond delay="114"/>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34" fill="hold">
                                          <p:stCondLst>
                                            <p:cond delay="216"/>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250" fill="hold"/>
                                        <p:tgtEl>
                                          <p:spTgt spid="8"/>
                                        </p:tgtEl>
                                        <p:attrNameLst>
                                          <p:attrName>ppt_w</p:attrName>
                                        </p:attrNameLst>
                                      </p:cBhvr>
                                      <p:tavLst>
                                        <p:tav tm="0">
                                          <p:val>
                                            <p:fltVal val="0"/>
                                          </p:val>
                                        </p:tav>
                                        <p:tav tm="100000">
                                          <p:val>
                                            <p:strVal val="#ppt_w"/>
                                          </p:val>
                                        </p:tav>
                                      </p:tavLst>
                                    </p:anim>
                                    <p:anim calcmode="lin" valueType="num">
                                      <p:cBhvr>
                                        <p:cTn id="27" dur="12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121C2E-54FD-44FE-9724-4C80077E8B61}"/>
              </a:ext>
            </a:extLst>
          </p:cNvPr>
          <p:cNvSpPr/>
          <p:nvPr/>
        </p:nvSpPr>
        <p:spPr>
          <a:xfrm>
            <a:off x="1078523" y="3347725"/>
            <a:ext cx="9556652"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reasons did Elder Holland give for why we should not feel envious when others receive blessings?</a:t>
            </a:r>
          </a:p>
        </p:txBody>
      </p:sp>
      <p:sp>
        <p:nvSpPr>
          <p:cNvPr id="11" name="Rectangle 10">
            <a:extLst>
              <a:ext uri="{FF2B5EF4-FFF2-40B4-BE49-F238E27FC236}">
                <a16:creationId xmlns:a16="http://schemas.microsoft.com/office/drawing/2014/main" id="{91EAC5A8-5D6E-4AA0-9AE9-B9D431809A36}"/>
              </a:ext>
            </a:extLst>
          </p:cNvPr>
          <p:cNvSpPr/>
          <p:nvPr/>
        </p:nvSpPr>
        <p:spPr>
          <a:xfrm>
            <a:off x="965518" y="3963278"/>
            <a:ext cx="2167725" cy="68819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816E608-DE08-4B67-A303-3B87A95A72A0}"/>
              </a:ext>
            </a:extLst>
          </p:cNvPr>
          <p:cNvSpPr/>
          <p:nvPr/>
        </p:nvSpPr>
        <p:spPr>
          <a:xfrm>
            <a:off x="965520" y="4293170"/>
            <a:ext cx="9669655" cy="166199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C119B80C-FD71-4D5A-BB23-69AF80397F0E}"/>
              </a:ext>
            </a:extLst>
          </p:cNvPr>
          <p:cNvSpPr/>
          <p:nvPr/>
        </p:nvSpPr>
        <p:spPr>
          <a:xfrm>
            <a:off x="1603717" y="813782"/>
            <a:ext cx="9031458" cy="2388717"/>
          </a:xfrm>
          <a:prstGeom prst="wedgeRoundRectCallout">
            <a:avLst>
              <a:gd name="adj1" fmla="val -4137"/>
              <a:gd name="adj2" fmla="val -404"/>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D3BB597D-4C13-4C26-B3ED-88A4C1558C8D}"/>
              </a:ext>
            </a:extLst>
          </p:cNvPr>
          <p:cNvSpPr/>
          <p:nvPr/>
        </p:nvSpPr>
        <p:spPr>
          <a:xfrm>
            <a:off x="3076135" y="861377"/>
            <a:ext cx="7559040"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“There are going to be times in our lives when someone else gets an unexpected blessing or receives some special recognition. May I plead with us not to be hurt—and certainly not to feel envious—when good fortune comes to another person? We are not diminished when someone else is added upon. We are not in a race against each other. … The race we are </a:t>
            </a:r>
            <a:r>
              <a:rPr lang="en-US" i="1" dirty="0">
                <a:solidFill>
                  <a:schemeClr val="bg1"/>
                </a:solidFill>
                <a:latin typeface="Arial" panose="020B0604020202020204" pitchFamily="34" charset="0"/>
                <a:cs typeface="Arial" panose="020B0604020202020204" pitchFamily="34" charset="0"/>
              </a:rPr>
              <a:t>really</a:t>
            </a:r>
            <a:r>
              <a:rPr lang="en-US" dirty="0">
                <a:solidFill>
                  <a:schemeClr val="bg1"/>
                </a:solidFill>
                <a:latin typeface="Arial" panose="020B0604020202020204" pitchFamily="34" charset="0"/>
                <a:cs typeface="Arial" panose="020B0604020202020204" pitchFamily="34" charset="0"/>
              </a:rPr>
              <a:t> in is the race against sin, and surely envy is one of the most universal of those” (Jeffrey R. Holland, “The Laborers in the Vineyard,”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2012, 31).</a:t>
            </a:r>
          </a:p>
        </p:txBody>
      </p:sp>
      <p:pic>
        <p:nvPicPr>
          <p:cNvPr id="1026" name="Picture 2" descr="Jeffrey R. Holland">
            <a:extLst>
              <a:ext uri="{FF2B5EF4-FFF2-40B4-BE49-F238E27FC236}">
                <a16:creationId xmlns:a16="http://schemas.microsoft.com/office/drawing/2014/main" id="{96855E0F-A03E-46AE-B6C4-A77181210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134" y="987986"/>
            <a:ext cx="1325001" cy="1762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0CD4C2A-47A6-4F43-B6F1-A4228DEAB52C}"/>
              </a:ext>
            </a:extLst>
          </p:cNvPr>
          <p:cNvSpPr/>
          <p:nvPr/>
        </p:nvSpPr>
        <p:spPr>
          <a:xfrm>
            <a:off x="1751134" y="2762612"/>
            <a:ext cx="1382109"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Jeffrey R. Holland</a:t>
            </a:r>
            <a:endParaRPr lang="en-US" sz="1100" b="1" dirty="0">
              <a:solidFill>
                <a:schemeClr val="bg1"/>
              </a:solidFill>
            </a:endParaRPr>
          </a:p>
        </p:txBody>
      </p:sp>
      <p:sp>
        <p:nvSpPr>
          <p:cNvPr id="8" name="Rectangle 7">
            <a:extLst>
              <a:ext uri="{FF2B5EF4-FFF2-40B4-BE49-F238E27FC236}">
                <a16:creationId xmlns:a16="http://schemas.microsoft.com/office/drawing/2014/main" id="{994CBA3E-6FB1-4EEA-B78C-3C68877BCFD6}"/>
              </a:ext>
            </a:extLst>
          </p:cNvPr>
          <p:cNvSpPr/>
          <p:nvPr/>
        </p:nvSpPr>
        <p:spPr>
          <a:xfrm>
            <a:off x="965519" y="3966042"/>
            <a:ext cx="2300008"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1 Samuel 18:12-16 </a:t>
            </a:r>
          </a:p>
        </p:txBody>
      </p:sp>
      <p:sp>
        <p:nvSpPr>
          <p:cNvPr id="9" name="Rectangle 8">
            <a:extLst>
              <a:ext uri="{FF2B5EF4-FFF2-40B4-BE49-F238E27FC236}">
                <a16:creationId xmlns:a16="http://schemas.microsoft.com/office/drawing/2014/main" id="{3D37360C-32A0-4089-A1F9-2DE690AD68EC}"/>
              </a:ext>
            </a:extLst>
          </p:cNvPr>
          <p:cNvSpPr/>
          <p:nvPr/>
        </p:nvSpPr>
        <p:spPr>
          <a:xfrm>
            <a:off x="965520" y="4293170"/>
            <a:ext cx="9556651"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 And Saul was afraid of David, because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was with him, and was departed from Saul.</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Therefore Saul removed him from him, and made him his captain over a thousand; and he went out and came in before the people.</a:t>
            </a:r>
          </a:p>
          <a:p>
            <a:pPr algn="just" fontAlgn="base"/>
            <a:r>
              <a:rPr lang="en-US" sz="1700" b="1" dirty="0">
                <a:solidFill>
                  <a:schemeClr val="bg1"/>
                </a:solidFill>
                <a:latin typeface="Arial" panose="020B0604020202020204" pitchFamily="34" charset="0"/>
                <a:cs typeface="Arial" panose="020B0604020202020204" pitchFamily="34" charset="0"/>
              </a:rPr>
              <a:t>14 </a:t>
            </a:r>
            <a:r>
              <a:rPr lang="en-US" sz="1700" dirty="0">
                <a:solidFill>
                  <a:schemeClr val="bg1"/>
                </a:solidFill>
                <a:latin typeface="Arial" panose="020B0604020202020204" pitchFamily="34" charset="0"/>
                <a:cs typeface="Arial" panose="020B0604020202020204" pitchFamily="34" charset="0"/>
              </a:rPr>
              <a:t>And David behaved himself wisely in all his ways; and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was with him.</a:t>
            </a:r>
          </a:p>
          <a:p>
            <a:pPr algn="just" fontAlgn="base"/>
            <a:r>
              <a:rPr lang="en-US" sz="1700" b="1" dirty="0">
                <a:solidFill>
                  <a:schemeClr val="bg1"/>
                </a:solidFill>
                <a:latin typeface="Arial" panose="020B0604020202020204" pitchFamily="34" charset="0"/>
                <a:cs typeface="Arial" panose="020B0604020202020204" pitchFamily="34" charset="0"/>
              </a:rPr>
              <a:t>15 </a:t>
            </a:r>
            <a:r>
              <a:rPr lang="en-US" sz="1700" dirty="0">
                <a:solidFill>
                  <a:schemeClr val="bg1"/>
                </a:solidFill>
                <a:latin typeface="Arial" panose="020B0604020202020204" pitchFamily="34" charset="0"/>
                <a:cs typeface="Arial" panose="020B0604020202020204" pitchFamily="34" charset="0"/>
              </a:rPr>
              <a:t>Wherefore when Saul saw that he behaved himself very wisely, he was afraid of him.</a:t>
            </a:r>
          </a:p>
          <a:p>
            <a:pPr algn="just" fontAlgn="base"/>
            <a:r>
              <a:rPr lang="en-US" sz="1700" b="1" dirty="0">
                <a:solidFill>
                  <a:schemeClr val="bg1"/>
                </a:solidFill>
                <a:latin typeface="Arial" panose="020B0604020202020204" pitchFamily="34" charset="0"/>
                <a:cs typeface="Arial" panose="020B0604020202020204" pitchFamily="34" charset="0"/>
              </a:rPr>
              <a:t>16 </a:t>
            </a:r>
            <a:r>
              <a:rPr lang="en-US" sz="1700" dirty="0">
                <a:solidFill>
                  <a:schemeClr val="bg1"/>
                </a:solidFill>
                <a:latin typeface="Arial" panose="020B0604020202020204" pitchFamily="34" charset="0"/>
                <a:cs typeface="Arial" panose="020B0604020202020204" pitchFamily="34" charset="0"/>
              </a:rPr>
              <a:t>But all Israel and Judah loved David, because he went out and came in before them.</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943FF7A-2E12-4CAB-AA1C-4FC1D9B29656}"/>
              </a:ext>
            </a:extLst>
          </p:cNvPr>
          <p:cNvSpPr/>
          <p:nvPr/>
        </p:nvSpPr>
        <p:spPr>
          <a:xfrm>
            <a:off x="1078523" y="6054474"/>
            <a:ext cx="52245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behave wisely?</a:t>
            </a:r>
          </a:p>
        </p:txBody>
      </p:sp>
    </p:spTree>
    <p:extLst>
      <p:ext uri="{BB962C8B-B14F-4D97-AF65-F5344CB8AC3E}">
        <p14:creationId xmlns:p14="http://schemas.microsoft.com/office/powerpoint/2010/main" val="2375110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upRight)">
                                      <p:cBhvr>
                                        <p:cTn id="13" dur="500"/>
                                        <p:tgtEl>
                                          <p:spTgt spid="11"/>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upRight)">
                                      <p:cBhvr>
                                        <p:cTn id="19" dur="500"/>
                                        <p:tgtEl>
                                          <p:spTgt spid="7"/>
                                        </p:tgtEl>
                                      </p:cBhvr>
                                    </p:animEffect>
                                  </p:childTnLst>
                                </p:cTn>
                              </p:par>
                              <p:par>
                                <p:cTn id="20" presetID="18" presetClass="entr" presetSubtype="3"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E9289E-557A-4234-90B2-D5C256E1DC65}"/>
              </a:ext>
            </a:extLst>
          </p:cNvPr>
          <p:cNvSpPr/>
          <p:nvPr/>
        </p:nvSpPr>
        <p:spPr>
          <a:xfrm>
            <a:off x="1047883" y="779683"/>
            <a:ext cx="1406156" cy="52150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2D67CCB-C59A-452D-9DCE-AAF85B9C3A7A}"/>
              </a:ext>
            </a:extLst>
          </p:cNvPr>
          <p:cNvSpPr/>
          <p:nvPr/>
        </p:nvSpPr>
        <p:spPr>
          <a:xfrm>
            <a:off x="1047883" y="1118201"/>
            <a:ext cx="9573224" cy="58515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E44B6AD4-B944-4DAA-9FBD-64AD89784D88}"/>
              </a:ext>
            </a:extLst>
          </p:cNvPr>
          <p:cNvSpPr/>
          <p:nvPr/>
        </p:nvSpPr>
        <p:spPr>
          <a:xfrm>
            <a:off x="1047885" y="783607"/>
            <a:ext cx="14061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Alma 37:35</a:t>
            </a:r>
          </a:p>
        </p:txBody>
      </p:sp>
      <p:sp>
        <p:nvSpPr>
          <p:cNvPr id="4" name="Rectangle 3">
            <a:extLst>
              <a:ext uri="{FF2B5EF4-FFF2-40B4-BE49-F238E27FC236}">
                <a16:creationId xmlns:a16="http://schemas.microsoft.com/office/drawing/2014/main" id="{27A884B4-215B-4015-89CC-1DD671A7CC0B}"/>
              </a:ext>
            </a:extLst>
          </p:cNvPr>
          <p:cNvSpPr/>
          <p:nvPr/>
        </p:nvSpPr>
        <p:spPr>
          <a:xfrm>
            <a:off x="1047884" y="1058240"/>
            <a:ext cx="9573223"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O, remember, my son, and learn wisdom in thy youth; yea, learn in thy youth to keep the commandments of God.</a:t>
            </a:r>
          </a:p>
        </p:txBody>
      </p:sp>
      <p:sp>
        <p:nvSpPr>
          <p:cNvPr id="5" name="Rectangle 4">
            <a:extLst>
              <a:ext uri="{FF2B5EF4-FFF2-40B4-BE49-F238E27FC236}">
                <a16:creationId xmlns:a16="http://schemas.microsoft.com/office/drawing/2014/main" id="{8FF6B0C5-16FC-4002-B26D-4C07089D27D8}"/>
              </a:ext>
            </a:extLst>
          </p:cNvPr>
          <p:cNvSpPr/>
          <p:nvPr/>
        </p:nvSpPr>
        <p:spPr>
          <a:xfrm>
            <a:off x="1047883" y="1794538"/>
            <a:ext cx="42627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behave wisely?</a:t>
            </a:r>
          </a:p>
        </p:txBody>
      </p:sp>
      <p:sp>
        <p:nvSpPr>
          <p:cNvPr id="6" name="Rectangle 5">
            <a:extLst>
              <a:ext uri="{FF2B5EF4-FFF2-40B4-BE49-F238E27FC236}">
                <a16:creationId xmlns:a16="http://schemas.microsoft.com/office/drawing/2014/main" id="{DD5A61CC-AC3D-4EDD-A0E6-C00AB7434736}"/>
              </a:ext>
            </a:extLst>
          </p:cNvPr>
          <p:cNvSpPr/>
          <p:nvPr/>
        </p:nvSpPr>
        <p:spPr>
          <a:xfrm>
            <a:off x="1047886" y="2314948"/>
            <a:ext cx="95732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“behaved himself wisely in all his ways” in 1 Samuel 18:14 tell us about David?</a:t>
            </a:r>
          </a:p>
        </p:txBody>
      </p:sp>
      <p:sp>
        <p:nvSpPr>
          <p:cNvPr id="7" name="Rectangle 6">
            <a:extLst>
              <a:ext uri="{FF2B5EF4-FFF2-40B4-BE49-F238E27FC236}">
                <a16:creationId xmlns:a16="http://schemas.microsoft.com/office/drawing/2014/main" id="{30E4B373-3BB0-4B51-9292-B362E7677E09}"/>
              </a:ext>
            </a:extLst>
          </p:cNvPr>
          <p:cNvSpPr/>
          <p:nvPr/>
        </p:nvSpPr>
        <p:spPr>
          <a:xfrm>
            <a:off x="1047885" y="3081802"/>
            <a:ext cx="83479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behaving wisely from this account about David? </a:t>
            </a:r>
          </a:p>
        </p:txBody>
      </p:sp>
      <p:sp>
        <p:nvSpPr>
          <p:cNvPr id="8" name="Rectangle 7">
            <a:extLst>
              <a:ext uri="{FF2B5EF4-FFF2-40B4-BE49-F238E27FC236}">
                <a16:creationId xmlns:a16="http://schemas.microsoft.com/office/drawing/2014/main" id="{C55FC352-77D7-48BD-A1B7-49AD8267154B}"/>
              </a:ext>
            </a:extLst>
          </p:cNvPr>
          <p:cNvSpPr/>
          <p:nvPr/>
        </p:nvSpPr>
        <p:spPr>
          <a:xfrm>
            <a:off x="1047883" y="3562479"/>
            <a:ext cx="5669052" cy="369332"/>
          </a:xfrm>
          <a:prstGeom prst="rect">
            <a:avLst/>
          </a:prstGeom>
        </p:spPr>
        <p:txBody>
          <a:bodyPr wrap="non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behave wisely, we invite the Lord to be with us.</a:t>
            </a:r>
          </a:p>
        </p:txBody>
      </p:sp>
      <p:sp>
        <p:nvSpPr>
          <p:cNvPr id="9" name="Rectangle 8">
            <a:extLst>
              <a:ext uri="{FF2B5EF4-FFF2-40B4-BE49-F238E27FC236}">
                <a16:creationId xmlns:a16="http://schemas.microsoft.com/office/drawing/2014/main" id="{AF274C19-596D-4412-9026-E340E407DECE}"/>
              </a:ext>
            </a:extLst>
          </p:cNvPr>
          <p:cNvSpPr/>
          <p:nvPr/>
        </p:nvSpPr>
        <p:spPr>
          <a:xfrm>
            <a:off x="1047884" y="4123288"/>
            <a:ext cx="95732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someone behave wisely in a difficult situation? What lessons did you learn?</a:t>
            </a:r>
          </a:p>
        </p:txBody>
      </p:sp>
      <p:sp>
        <p:nvSpPr>
          <p:cNvPr id="10" name="Rectangle 9">
            <a:extLst>
              <a:ext uri="{FF2B5EF4-FFF2-40B4-BE49-F238E27FC236}">
                <a16:creationId xmlns:a16="http://schemas.microsoft.com/office/drawing/2014/main" id="{35CCE344-57C7-4D21-BACB-1B5D03AEE4C0}"/>
              </a:ext>
            </a:extLst>
          </p:cNvPr>
          <p:cNvSpPr/>
          <p:nvPr/>
        </p:nvSpPr>
        <p:spPr>
          <a:xfrm>
            <a:off x="1047883" y="4875189"/>
            <a:ext cx="642996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can you do to behave wisely in your everyday life? </a:t>
            </a:r>
          </a:p>
        </p:txBody>
      </p:sp>
    </p:spTree>
    <p:extLst>
      <p:ext uri="{BB962C8B-B14F-4D97-AF65-F5344CB8AC3E}">
        <p14:creationId xmlns:p14="http://schemas.microsoft.com/office/powerpoint/2010/main" val="791218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3551DD15-ECC0-413A-8EDC-64B6E5206C94}"/>
              </a:ext>
            </a:extLst>
          </p:cNvPr>
          <p:cNvSpPr/>
          <p:nvPr/>
        </p:nvSpPr>
        <p:spPr>
          <a:xfrm>
            <a:off x="2795545" y="2767280"/>
            <a:ext cx="6600910" cy="1323439"/>
          </a:xfrm>
          <a:prstGeom prst="rect">
            <a:avLst/>
          </a:prstGeom>
        </p:spPr>
        <p:txBody>
          <a:bodyPr wrap="none">
            <a:spAutoFit/>
          </a:bodyPr>
          <a:lstStyle/>
          <a:p>
            <a:pPr algn="ctr" fontAlgn="base"/>
            <a:r>
              <a:rPr lang="en-US" sz="4000" b="1" dirty="0">
                <a:solidFill>
                  <a:srgbClr val="FF6600"/>
                </a:solidFill>
                <a:latin typeface="Open Sans"/>
              </a:rPr>
              <a:t>“David receives help as he </a:t>
            </a:r>
          </a:p>
          <a:p>
            <a:pPr algn="ctr" fontAlgn="base"/>
            <a:r>
              <a:rPr lang="en-US" sz="4000" b="1" dirty="0">
                <a:solidFill>
                  <a:srgbClr val="FF6600"/>
                </a:solidFill>
                <a:latin typeface="Open Sans"/>
              </a:rPr>
              <a:t>flees from Saul”</a:t>
            </a:r>
            <a:endParaRPr lang="en-US" sz="4000" b="1" dirty="0">
              <a:solidFill>
                <a:srgbClr val="FF6600"/>
              </a:solidFill>
              <a:effectLst/>
              <a:latin typeface="Open Sans"/>
            </a:endParaRPr>
          </a:p>
        </p:txBody>
      </p:sp>
      <p:sp>
        <p:nvSpPr>
          <p:cNvPr id="4" name="Rectangle 3">
            <a:extLst>
              <a:ext uri="{FF2B5EF4-FFF2-40B4-BE49-F238E27FC236}">
                <a16:creationId xmlns:a16="http://schemas.microsoft.com/office/drawing/2014/main" id="{D24C1035-F5FF-40B3-803C-DD41AE4FA823}"/>
              </a:ext>
            </a:extLst>
          </p:cNvPr>
          <p:cNvSpPr/>
          <p:nvPr/>
        </p:nvSpPr>
        <p:spPr>
          <a:xfrm>
            <a:off x="914400" y="783607"/>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19-22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68707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A581D9-2E5C-4945-BB31-685A12AA9883}"/>
              </a:ext>
            </a:extLst>
          </p:cNvPr>
          <p:cNvSpPr/>
          <p:nvPr/>
        </p:nvSpPr>
        <p:spPr>
          <a:xfrm>
            <a:off x="1193553" y="764693"/>
            <a:ext cx="1881808" cy="48925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327EA2A4-56EC-4D5D-8D0E-8F820F1D3C6F}"/>
              </a:ext>
            </a:extLst>
          </p:cNvPr>
          <p:cNvSpPr/>
          <p:nvPr/>
        </p:nvSpPr>
        <p:spPr>
          <a:xfrm>
            <a:off x="1193592" y="1089055"/>
            <a:ext cx="9399380" cy="64633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90</a:t>
            </a:r>
          </a:p>
        </p:txBody>
      </p:sp>
      <p:sp>
        <p:nvSpPr>
          <p:cNvPr id="2" name="Rectangle 1">
            <a:extLst>
              <a:ext uri="{FF2B5EF4-FFF2-40B4-BE49-F238E27FC236}">
                <a16:creationId xmlns:a16="http://schemas.microsoft.com/office/drawing/2014/main" id="{A93CD2A0-EFA1-4327-B1EB-698864ED8AE2}"/>
              </a:ext>
            </a:extLst>
          </p:cNvPr>
          <p:cNvSpPr/>
          <p:nvPr/>
        </p:nvSpPr>
        <p:spPr>
          <a:xfrm>
            <a:off x="1193592" y="779683"/>
            <a:ext cx="185178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Samuel 19:18</a:t>
            </a:r>
          </a:p>
        </p:txBody>
      </p:sp>
      <p:sp>
        <p:nvSpPr>
          <p:cNvPr id="4" name="Rectangle 3">
            <a:extLst>
              <a:ext uri="{FF2B5EF4-FFF2-40B4-BE49-F238E27FC236}">
                <a16:creationId xmlns:a16="http://schemas.microsoft.com/office/drawing/2014/main" id="{BADD1D94-E40E-4AFC-9463-A400768BA0CD}"/>
              </a:ext>
            </a:extLst>
          </p:cNvPr>
          <p:cNvSpPr/>
          <p:nvPr/>
        </p:nvSpPr>
        <p:spPr>
          <a:xfrm>
            <a:off x="1193592" y="1089055"/>
            <a:ext cx="939938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So David fled, and escaped, and came to Samuel to Ramah, and told him all that Saul had done to him. And he and Samuel went and dwelt in Naioth.</a:t>
            </a:r>
          </a:p>
        </p:txBody>
      </p:sp>
      <p:sp>
        <p:nvSpPr>
          <p:cNvPr id="5" name="Rectangle 4">
            <a:extLst>
              <a:ext uri="{FF2B5EF4-FFF2-40B4-BE49-F238E27FC236}">
                <a16:creationId xmlns:a16="http://schemas.microsoft.com/office/drawing/2014/main" id="{3E1D5E75-C61B-4B79-88B2-2154FA98374E}"/>
              </a:ext>
            </a:extLst>
          </p:cNvPr>
          <p:cNvSpPr/>
          <p:nvPr/>
        </p:nvSpPr>
        <p:spPr>
          <a:xfrm>
            <a:off x="1193592" y="2164678"/>
            <a:ext cx="69400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was wise for David to go to the prophet?</a:t>
            </a:r>
          </a:p>
        </p:txBody>
      </p:sp>
    </p:spTree>
    <p:extLst>
      <p:ext uri="{BB962C8B-B14F-4D97-AF65-F5344CB8AC3E}">
        <p14:creationId xmlns:p14="http://schemas.microsoft.com/office/powerpoint/2010/main" val="27744923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536</Words>
  <Application>Microsoft Office PowerPoint</Application>
  <PresentationFormat>Widescreen</PresentationFormat>
  <Paragraphs>87</Paragraphs>
  <Slides>15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4534</cp:revision>
  <dcterms:created xsi:type="dcterms:W3CDTF">2018-08-29T04:26:39Z</dcterms:created>
  <dcterms:modified xsi:type="dcterms:W3CDTF">2019-04-19T22:26:02Z</dcterms:modified>
</cp:coreProperties>
</file>