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6"/>
  </p:notesMasterIdLst>
  <p:sldIdLst>
    <p:sldId id="296" r:id="rId2"/>
    <p:sldId id="381" r:id="rId3"/>
    <p:sldId id="383" r:id="rId4"/>
    <p:sldId id="384" r:id="rId5"/>
    <p:sldId id="388" r:id="rId6"/>
    <p:sldId id="386" r:id="rId7"/>
    <p:sldId id="387" r:id="rId8"/>
    <p:sldId id="385" r:id="rId9"/>
    <p:sldId id="389" r:id="rId10"/>
    <p:sldId id="390" r:id="rId11"/>
    <p:sldId id="391" r:id="rId12"/>
    <p:sldId id="392" r:id="rId13"/>
    <p:sldId id="393" r:id="rId14"/>
    <p:sldId id="39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E97159"/>
    <a:srgbClr val="D6E513"/>
    <a:srgbClr val="D88028"/>
    <a:srgbClr val="59C7E9"/>
    <a:srgbClr val="6F7CBF"/>
    <a:srgbClr val="FFD757"/>
    <a:srgbClr val="0BA2C5"/>
    <a:srgbClr val="B9DF63"/>
    <a:srgbClr val="801A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4/23/2019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4/23/2019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blip>
          <a:srcRect/>
          <a:stretch>
            <a:fillRect l="-6000" r="-6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4/23/2019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ideo" Target="https://www.youtube.com/embed/UFRqhsJCUqU?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FFC000"/>
                </a:solidFill>
                <a:effectLst>
                  <a:outerShdw blurRad="38100" dist="38100" dir="2700000" algn="tl">
                    <a:srgbClr val="000000">
                      <a:alpha val="43137"/>
                    </a:srgbClr>
                  </a:outerShdw>
                </a:effectLst>
                <a:latin typeface="+mj-lt"/>
                <a:ea typeface="MS Gothic" panose="020B0609070205080204" pitchFamily="49" charset="-128"/>
                <a:cs typeface="Calibri Light" panose="020F0302020204030204"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C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89</a:t>
            </a:r>
          </a:p>
        </p:txBody>
      </p:sp>
      <p:sp>
        <p:nvSpPr>
          <p:cNvPr id="6" name="Rectangle 5">
            <a:extLst>
              <a:ext uri="{FF2B5EF4-FFF2-40B4-BE49-F238E27FC236}">
                <a16:creationId xmlns:a16="http://schemas.microsoft.com/office/drawing/2014/main" id="{EF5AF0D3-3238-45CD-B751-EF7B402B36D5}"/>
              </a:ext>
            </a:extLst>
          </p:cNvPr>
          <p:cNvSpPr/>
          <p:nvPr/>
        </p:nvSpPr>
        <p:spPr>
          <a:xfrm>
            <a:off x="1434511" y="968273"/>
            <a:ext cx="1954381" cy="369332"/>
          </a:xfrm>
          <a:prstGeom prst="rect">
            <a:avLst/>
          </a:prstGeom>
          <a:solidFill>
            <a:schemeClr val="accent5">
              <a:lumMod val="60000"/>
              <a:lumOff val="40000"/>
            </a:schemeClr>
          </a:solidFill>
        </p:spPr>
        <p:txBody>
          <a:bodyPr wrap="none">
            <a:spAutoFit/>
          </a:bodyPr>
          <a:lstStyle/>
          <a:p>
            <a:r>
              <a:rPr lang="en-US" b="1" dirty="0">
                <a:solidFill>
                  <a:schemeClr val="bg1"/>
                </a:solidFill>
                <a:latin typeface="Arial" panose="020B0604020202020204" pitchFamily="34" charset="0"/>
                <a:cs typeface="Arial" panose="020B0604020202020204" pitchFamily="34" charset="0"/>
              </a:rPr>
              <a:t>Ezekiel 3:16-17. </a:t>
            </a:r>
          </a:p>
        </p:txBody>
      </p:sp>
      <p:sp>
        <p:nvSpPr>
          <p:cNvPr id="7" name="Rectangle 6">
            <a:extLst>
              <a:ext uri="{FF2B5EF4-FFF2-40B4-BE49-F238E27FC236}">
                <a16:creationId xmlns:a16="http://schemas.microsoft.com/office/drawing/2014/main" id="{EE9FDAC1-F5D3-4217-8BEB-355C455387F4}"/>
              </a:ext>
            </a:extLst>
          </p:cNvPr>
          <p:cNvSpPr/>
          <p:nvPr/>
        </p:nvSpPr>
        <p:spPr>
          <a:xfrm>
            <a:off x="1434511" y="1337605"/>
            <a:ext cx="9158461" cy="1200329"/>
          </a:xfrm>
          <a:prstGeom prst="rect">
            <a:avLst/>
          </a:prstGeom>
          <a:solidFill>
            <a:schemeClr val="accent4">
              <a:lumMod val="75000"/>
            </a:schemeClr>
          </a:solidFill>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it came to pass at the end of seven days, that the word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came unto me, saying,</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Son of man, I have made thee a watchman unto the house of Israel: therefore hear the word at my mouth, and give them warning from me.</a:t>
            </a:r>
            <a:endParaRPr lang="en-US" b="0" i="0"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31653D9-C0DC-4F4B-84F9-8CEDFD36D9CC}"/>
              </a:ext>
            </a:extLst>
          </p:cNvPr>
          <p:cNvSpPr/>
          <p:nvPr/>
        </p:nvSpPr>
        <p:spPr>
          <a:xfrm>
            <a:off x="1434511" y="2584100"/>
            <a:ext cx="720590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this doctrinal mastery passage be helpful to Leilani?</a:t>
            </a:r>
          </a:p>
        </p:txBody>
      </p:sp>
    </p:spTree>
    <p:extLst>
      <p:ext uri="{BB962C8B-B14F-4D97-AF65-F5344CB8AC3E}">
        <p14:creationId xmlns:p14="http://schemas.microsoft.com/office/powerpoint/2010/main" val="15768857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1F52519-1FBD-4B41-B16F-46C7B377EF5E}"/>
              </a:ext>
            </a:extLst>
          </p:cNvPr>
          <p:cNvSpPr/>
          <p:nvPr/>
        </p:nvSpPr>
        <p:spPr>
          <a:xfrm>
            <a:off x="954157" y="1676158"/>
            <a:ext cx="9846365" cy="3844238"/>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C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89</a:t>
            </a:r>
          </a:p>
        </p:txBody>
      </p:sp>
      <p:sp>
        <p:nvSpPr>
          <p:cNvPr id="2" name="Rectangle 1">
            <a:extLst>
              <a:ext uri="{FF2B5EF4-FFF2-40B4-BE49-F238E27FC236}">
                <a16:creationId xmlns:a16="http://schemas.microsoft.com/office/drawing/2014/main" id="{1E6D6A33-D23C-4A5E-81B6-EFB39B7A8C06}"/>
              </a:ext>
            </a:extLst>
          </p:cNvPr>
          <p:cNvSpPr/>
          <p:nvPr/>
        </p:nvSpPr>
        <p:spPr>
          <a:xfrm>
            <a:off x="3246758" y="779683"/>
            <a:ext cx="6211957" cy="369332"/>
          </a:xfrm>
          <a:prstGeom prst="rect">
            <a:avLst/>
          </a:prstGeom>
        </p:spPr>
        <p:txBody>
          <a:bodyPr wrap="none">
            <a:spAutoFit/>
          </a:bodyPr>
          <a:lstStyle/>
          <a:p>
            <a:pPr fontAlgn="base"/>
            <a:r>
              <a:rPr lang="en-US" dirty="0">
                <a:solidFill>
                  <a:schemeClr val="bg2"/>
                </a:solidFill>
                <a:latin typeface="MV Boli" panose="02000500030200090000" pitchFamily="2" charset="0"/>
                <a:cs typeface="MV Boli" panose="02000500030200090000" pitchFamily="2" charset="0"/>
              </a:rPr>
              <a:t>Prophets and Apostles Understand the Issues of Today</a:t>
            </a:r>
            <a:endParaRPr lang="en-US" b="0" dirty="0">
              <a:solidFill>
                <a:schemeClr val="bg2"/>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210171CD-8A31-48FF-BD50-7F6D54FF3FA3}"/>
              </a:ext>
            </a:extLst>
          </p:cNvPr>
          <p:cNvSpPr/>
          <p:nvPr/>
        </p:nvSpPr>
        <p:spPr>
          <a:xfrm>
            <a:off x="1230414" y="1337604"/>
            <a:ext cx="3563796"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President M. Russell Ballard Said: </a:t>
            </a:r>
          </a:p>
        </p:txBody>
      </p:sp>
      <p:sp>
        <p:nvSpPr>
          <p:cNvPr id="5" name="Rectangle 4">
            <a:extLst>
              <a:ext uri="{FF2B5EF4-FFF2-40B4-BE49-F238E27FC236}">
                <a16:creationId xmlns:a16="http://schemas.microsoft.com/office/drawing/2014/main" id="{90B01EB2-6C90-43C9-9377-C273DD4911CE}"/>
              </a:ext>
            </a:extLst>
          </p:cNvPr>
          <p:cNvSpPr/>
          <p:nvPr/>
        </p:nvSpPr>
        <p:spPr>
          <a:xfrm>
            <a:off x="1230414" y="1676158"/>
            <a:ext cx="9464090" cy="3785652"/>
          </a:xfrm>
          <a:prstGeom prst="rect">
            <a:avLst/>
          </a:prstGeom>
        </p:spPr>
        <p:txBody>
          <a:bodyPr wrap="square">
            <a:spAutoFit/>
          </a:bodyPr>
          <a:lstStyle/>
          <a:p>
            <a:pPr algn="just" fontAlgn="base"/>
            <a:r>
              <a:rPr lang="en-US" sz="1600" dirty="0">
                <a:solidFill>
                  <a:schemeClr val="bg1"/>
                </a:solidFill>
                <a:latin typeface="Arial" panose="020B0604020202020204" pitchFamily="34" charset="0"/>
                <a:cs typeface="Arial" panose="020B0604020202020204" pitchFamily="34" charset="0"/>
              </a:rPr>
              <a:t>“I have heard that some people think the Church leaders live in a ‘bubble.’ What they forget is that we are men and women of experience, and we have lived our lives in so many places and worked with many people from different backgrounds. Our current assignments literally take us around the globe, where we meet the political, religious, business, and humanitarian leaders of the world. Although we have visited the White House in Washington, D.C., and leaders of nations throughout the world, we have also visited the most humble homes on earth, where we have met and ministered to the poor.</a:t>
            </a:r>
          </a:p>
          <a:p>
            <a:pPr algn="just" fontAlgn="base"/>
            <a:r>
              <a:rPr lang="en-US" sz="1600" dirty="0">
                <a:solidFill>
                  <a:schemeClr val="bg1"/>
                </a:solidFill>
                <a:latin typeface="Arial" panose="020B0604020202020204" pitchFamily="34" charset="0"/>
                <a:cs typeface="Arial" panose="020B0604020202020204" pitchFamily="34" charset="0"/>
              </a:rPr>
              <a:t>“When you thoughtfully consider our lives and ministry, you will most likely agree that we see and experience the world in ways few others do. You will realize that we live less in a ‘bubble’ than most people.</a:t>
            </a:r>
          </a:p>
          <a:p>
            <a:pPr algn="just" fontAlgn="base"/>
            <a:r>
              <a:rPr lang="en-US" sz="1600" dirty="0">
                <a:solidFill>
                  <a:schemeClr val="bg1"/>
                </a:solidFill>
                <a:latin typeface="Arial" panose="020B0604020202020204" pitchFamily="34" charset="0"/>
                <a:cs typeface="Arial" panose="020B0604020202020204" pitchFamily="34" charset="0"/>
              </a:rPr>
              <a:t>“Others say we are too old. …</a:t>
            </a:r>
          </a:p>
          <a:p>
            <a:pPr algn="just" fontAlgn="base"/>
            <a:r>
              <a:rPr lang="en-US" sz="1600" dirty="0">
                <a:solidFill>
                  <a:schemeClr val="bg1"/>
                </a:solidFill>
                <a:latin typeface="Arial" panose="020B0604020202020204" pitchFamily="34" charset="0"/>
                <a:cs typeface="Arial" panose="020B0604020202020204" pitchFamily="34" charset="0"/>
              </a:rPr>
              <a:t>“However, there is something about the individual and combined wisdom of the Brethren that should provide some comfort. We have experienced it all, including the consequences of different public laws and policies, disappointments, tragedies, and deaths in our own families. We are not out of touch with your lives” (M. Russell Ballard, “Be Still, and Know That I Am God” [Church Educational System devotional for young adults, May 4, 2014], broadcasts.lds.org).</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923031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CC328D8-9A95-45B6-BB1F-CA2319672594}"/>
              </a:ext>
            </a:extLst>
          </p:cNvPr>
          <p:cNvSpPr/>
          <p:nvPr/>
        </p:nvSpPr>
        <p:spPr>
          <a:xfrm>
            <a:off x="1126435" y="1764568"/>
            <a:ext cx="9130747" cy="2308324"/>
          </a:xfrm>
          <a:prstGeom prst="round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C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89</a:t>
            </a:r>
          </a:p>
        </p:txBody>
      </p:sp>
      <p:sp>
        <p:nvSpPr>
          <p:cNvPr id="2" name="Rectangle 1">
            <a:extLst>
              <a:ext uri="{FF2B5EF4-FFF2-40B4-BE49-F238E27FC236}">
                <a16:creationId xmlns:a16="http://schemas.microsoft.com/office/drawing/2014/main" id="{E362056B-E9E2-4613-908B-B399BE3B202D}"/>
              </a:ext>
            </a:extLst>
          </p:cNvPr>
          <p:cNvSpPr/>
          <p:nvPr/>
        </p:nvSpPr>
        <p:spPr>
          <a:xfrm>
            <a:off x="1312691" y="1426014"/>
            <a:ext cx="3493264"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President Russell M. Nelson Said:</a:t>
            </a:r>
          </a:p>
        </p:txBody>
      </p:sp>
      <p:sp>
        <p:nvSpPr>
          <p:cNvPr id="4" name="Rectangle 3">
            <a:extLst>
              <a:ext uri="{FF2B5EF4-FFF2-40B4-BE49-F238E27FC236}">
                <a16:creationId xmlns:a16="http://schemas.microsoft.com/office/drawing/2014/main" id="{C66B6B93-7BF3-4EF6-8120-794B2B717394}"/>
              </a:ext>
            </a:extLst>
          </p:cNvPr>
          <p:cNvSpPr/>
          <p:nvPr/>
        </p:nvSpPr>
        <p:spPr>
          <a:xfrm>
            <a:off x="3154018" y="779683"/>
            <a:ext cx="6096000" cy="646331"/>
          </a:xfrm>
          <a:prstGeom prst="rect">
            <a:avLst/>
          </a:prstGeom>
        </p:spPr>
        <p:txBody>
          <a:bodyPr>
            <a:spAutoFit/>
          </a:bodyPr>
          <a:lstStyle/>
          <a:p>
            <a:pPr algn="ctr" fontAlgn="base"/>
            <a:r>
              <a:rPr lang="en-US" dirty="0">
                <a:solidFill>
                  <a:schemeClr val="bg2">
                    <a:lumMod val="75000"/>
                  </a:schemeClr>
                </a:solidFill>
                <a:latin typeface="MV Boli" panose="02000500030200090000" pitchFamily="2" charset="0"/>
                <a:cs typeface="MV Boli" panose="02000500030200090000" pitchFamily="2" charset="0"/>
              </a:rPr>
              <a:t>Prophets and Apostles Are Prepared through Extended Service</a:t>
            </a:r>
            <a:endParaRPr lang="en-US" b="0" dirty="0">
              <a:solidFill>
                <a:schemeClr val="bg2">
                  <a:lumMod val="75000"/>
                </a:schemeClr>
              </a:solidFill>
              <a:effectLst/>
              <a:latin typeface="MV Boli" panose="02000500030200090000" pitchFamily="2" charset="0"/>
              <a:cs typeface="MV Boli" panose="02000500030200090000" pitchFamily="2" charset="0"/>
            </a:endParaRPr>
          </a:p>
        </p:txBody>
      </p:sp>
      <p:sp>
        <p:nvSpPr>
          <p:cNvPr id="5" name="Rectangle 4">
            <a:extLst>
              <a:ext uri="{FF2B5EF4-FFF2-40B4-BE49-F238E27FC236}">
                <a16:creationId xmlns:a16="http://schemas.microsoft.com/office/drawing/2014/main" id="{A1D1DFCE-FC00-4F7E-8435-4627835CE94B}"/>
              </a:ext>
            </a:extLst>
          </p:cNvPr>
          <p:cNvSpPr/>
          <p:nvPr/>
        </p:nvSpPr>
        <p:spPr>
          <a:xfrm>
            <a:off x="1312691" y="1764568"/>
            <a:ext cx="8944491" cy="2308324"/>
          </a:xfrm>
          <a:prstGeom prst="rect">
            <a:avLst/>
          </a:prstGeom>
        </p:spPr>
        <p:txBody>
          <a:bodyPr wrap="square">
            <a:spAutoFit/>
          </a:bodyPr>
          <a:lstStyle/>
          <a:p>
            <a:pPr algn="just" fontAlgn="base"/>
            <a:r>
              <a:rPr lang="en-US" dirty="0">
                <a:latin typeface="Arial" panose="020B0604020202020204" pitchFamily="34" charset="0"/>
                <a:cs typeface="Arial" panose="020B0604020202020204" pitchFamily="34" charset="0"/>
              </a:rPr>
              <a:t>“The Apostle with the longest seniority in the office of Apostle presides. That system of seniority will usually bring older men to the office of President of the Church. It provides continuity, seasoned maturity, experience, and extensive preparation, as guided by the Lord. …</a:t>
            </a:r>
          </a:p>
          <a:p>
            <a:pPr algn="just" fontAlgn="base"/>
            <a:r>
              <a:rPr lang="en-US" dirty="0">
                <a:latin typeface="Arial" panose="020B0604020202020204" pitchFamily="34" charset="0"/>
                <a:cs typeface="Arial" panose="020B0604020202020204" pitchFamily="34" charset="0"/>
              </a:rPr>
              <a:t>“… Senior leaders are constantly being tutored such that one day they are ready to sit in the highest councils. They learn how to hear the voice of the Lord through the whisperings of the Spirit” (Russell M. Nelson, “Sustaining the Prophets,” </a:t>
            </a:r>
            <a:r>
              <a:rPr lang="en-US" i="1" dirty="0">
                <a:latin typeface="Arial" panose="020B0604020202020204" pitchFamily="34" charset="0"/>
                <a:cs typeface="Arial" panose="020B0604020202020204" pitchFamily="34" charset="0"/>
              </a:rPr>
              <a:t>Ensign</a:t>
            </a:r>
            <a:r>
              <a:rPr lang="en-US" dirty="0">
                <a:latin typeface="Arial" panose="020B0604020202020204" pitchFamily="34" charset="0"/>
                <a:cs typeface="Arial" panose="020B0604020202020204" pitchFamily="34" charset="0"/>
              </a:rPr>
              <a:t> or </a:t>
            </a:r>
            <a:r>
              <a:rPr lang="en-US" i="1" dirty="0">
                <a:latin typeface="Arial" panose="020B0604020202020204" pitchFamily="34" charset="0"/>
                <a:cs typeface="Arial" panose="020B0604020202020204" pitchFamily="34" charset="0"/>
              </a:rPr>
              <a:t>Liahona,</a:t>
            </a:r>
            <a:r>
              <a:rPr lang="en-US" dirty="0">
                <a:latin typeface="Arial" panose="020B0604020202020204" pitchFamily="34" charset="0"/>
                <a:cs typeface="Arial" panose="020B0604020202020204" pitchFamily="34" charset="0"/>
              </a:rPr>
              <a:t> Nov. 2014, 75).</a:t>
            </a:r>
            <a:endParaRPr lang="en-US"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877556"/>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ppt_y</p:attrName>
                                        </p:attrNameLst>
                                      </p:cBhvr>
                                      <p:tavLst>
                                        <p:tav tm="0">
                                          <p:val>
                                            <p:strVal val="#ppt_y+#ppt_h*1.125000"/>
                                          </p:val>
                                        </p:tav>
                                        <p:tav tm="100000">
                                          <p:val>
                                            <p:strVal val="#ppt_y"/>
                                          </p:val>
                                        </p:tav>
                                      </p:tavLst>
                                    </p:anim>
                                    <p:animEffect transition="in" filter="wipe(up)">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9996BF9-F924-4219-A859-9F4E3665BC86}"/>
              </a:ext>
            </a:extLst>
          </p:cNvPr>
          <p:cNvSpPr/>
          <p:nvPr/>
        </p:nvSpPr>
        <p:spPr>
          <a:xfrm>
            <a:off x="755374" y="1595062"/>
            <a:ext cx="9859616" cy="304698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C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89</a:t>
            </a:r>
          </a:p>
        </p:txBody>
      </p:sp>
      <p:sp>
        <p:nvSpPr>
          <p:cNvPr id="2" name="Rectangle 1">
            <a:extLst>
              <a:ext uri="{FF2B5EF4-FFF2-40B4-BE49-F238E27FC236}">
                <a16:creationId xmlns:a16="http://schemas.microsoft.com/office/drawing/2014/main" id="{B5109BBB-25DA-4507-8082-43B1851E1392}"/>
              </a:ext>
            </a:extLst>
          </p:cNvPr>
          <p:cNvSpPr/>
          <p:nvPr/>
        </p:nvSpPr>
        <p:spPr>
          <a:xfrm>
            <a:off x="3628145" y="779683"/>
            <a:ext cx="5514651" cy="369332"/>
          </a:xfrm>
          <a:prstGeom prst="rect">
            <a:avLst/>
          </a:prstGeom>
        </p:spPr>
        <p:txBody>
          <a:bodyPr wrap="none">
            <a:spAutoFit/>
          </a:bodyPr>
          <a:lstStyle/>
          <a:p>
            <a:pPr fontAlgn="base"/>
            <a:r>
              <a:rPr lang="en-US" dirty="0">
                <a:solidFill>
                  <a:schemeClr val="bg2">
                    <a:lumMod val="75000"/>
                  </a:schemeClr>
                </a:solidFill>
                <a:latin typeface="MV Boli" panose="02000500030200090000" pitchFamily="2" charset="0"/>
                <a:cs typeface="MV Boli" panose="02000500030200090000" pitchFamily="2" charset="0"/>
              </a:rPr>
              <a:t>Prophets and Apostles Are Tutored by the Lord</a:t>
            </a:r>
            <a:endParaRPr lang="en-US" b="0" dirty="0">
              <a:solidFill>
                <a:schemeClr val="bg2">
                  <a:lumMod val="75000"/>
                </a:schemeClr>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BA7D54DA-EE8C-4850-AAAA-F23965CE51D7}"/>
              </a:ext>
            </a:extLst>
          </p:cNvPr>
          <p:cNvSpPr/>
          <p:nvPr/>
        </p:nvSpPr>
        <p:spPr>
          <a:xfrm>
            <a:off x="1058090" y="1256508"/>
            <a:ext cx="2948628"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Elder David A. Bednar Said: </a:t>
            </a:r>
          </a:p>
        </p:txBody>
      </p:sp>
      <p:sp>
        <p:nvSpPr>
          <p:cNvPr id="5" name="Rectangle 4">
            <a:extLst>
              <a:ext uri="{FF2B5EF4-FFF2-40B4-BE49-F238E27FC236}">
                <a16:creationId xmlns:a16="http://schemas.microsoft.com/office/drawing/2014/main" id="{0CBE471E-D5C2-446C-95A7-D8C6795DBFBD}"/>
              </a:ext>
            </a:extLst>
          </p:cNvPr>
          <p:cNvSpPr/>
          <p:nvPr/>
        </p:nvSpPr>
        <p:spPr>
          <a:xfrm>
            <a:off x="958717" y="1595062"/>
            <a:ext cx="9656273" cy="3046988"/>
          </a:xfrm>
          <a:prstGeom prst="rect">
            <a:avLst/>
          </a:prstGeom>
        </p:spPr>
        <p:txBody>
          <a:bodyPr wrap="square">
            <a:spAutoFit/>
          </a:bodyPr>
          <a:lstStyle/>
          <a:p>
            <a:pPr algn="just" fontAlgn="base"/>
            <a:r>
              <a:rPr lang="en-US" sz="1600" dirty="0">
                <a:solidFill>
                  <a:schemeClr val="bg1"/>
                </a:solidFill>
                <a:latin typeface="Arial" panose="020B0604020202020204" pitchFamily="34" charset="0"/>
                <a:cs typeface="Arial" panose="020B0604020202020204" pitchFamily="34" charset="0"/>
              </a:rPr>
              <a:t>“Some people have suggested younger, more vigorous leaders are needed in the Church to address effectively the serious challenges of our modern world. But the Lord does not use contemporary philosophies and practices of leadership to accomplish His purposes (see Isaiah 55:8–9). We can expect the President and other senior leaders of the Church will be older and spiritually seasoned men. …</a:t>
            </a:r>
          </a:p>
          <a:p>
            <a:pPr algn="just" fontAlgn="base"/>
            <a:r>
              <a:rPr lang="en-US" sz="1600" dirty="0">
                <a:solidFill>
                  <a:schemeClr val="bg1"/>
                </a:solidFill>
                <a:latin typeface="Arial" panose="020B0604020202020204" pitchFamily="34" charset="0"/>
                <a:cs typeface="Arial" panose="020B0604020202020204" pitchFamily="34" charset="0"/>
              </a:rPr>
              <a:t>“I have observed in my Brethren at least a part of the Lord’s purpose for having older men of maturity and judgment serve in senior leadership positions of the Church. These men have had a sustained season of tutoring by the Lord, whom they represent, serve, and love. They have learned to understand the divine language of the Holy Spirit and the Lord’s patterns for receiving revelation. These ordinary men have undergone a most extraordinary developmental process that has sharpened their vision, informed their insight, engendered love for people from all nations and circumstances, and affirmed the reality of the Restoration” (David A. Bednar, “Chosen to Bear Testimony of My Name,” </a:t>
            </a:r>
            <a:r>
              <a:rPr lang="en-US" sz="1600" i="1" dirty="0">
                <a:solidFill>
                  <a:schemeClr val="bg1"/>
                </a:solidFill>
                <a:latin typeface="Arial" panose="020B0604020202020204" pitchFamily="34" charset="0"/>
                <a:cs typeface="Arial" panose="020B0604020202020204" pitchFamily="34" charset="0"/>
              </a:rPr>
              <a:t>Ensign</a:t>
            </a:r>
            <a:r>
              <a:rPr lang="en-US" sz="1600" dirty="0">
                <a:solidFill>
                  <a:schemeClr val="bg1"/>
                </a:solidFill>
                <a:latin typeface="Arial" panose="020B0604020202020204" pitchFamily="34" charset="0"/>
                <a:cs typeface="Arial" panose="020B0604020202020204" pitchFamily="34" charset="0"/>
              </a:rPr>
              <a:t> or </a:t>
            </a:r>
            <a:r>
              <a:rPr lang="en-US" sz="1600" i="1" dirty="0">
                <a:solidFill>
                  <a:schemeClr val="bg1"/>
                </a:solidFill>
                <a:latin typeface="Arial" panose="020B0604020202020204" pitchFamily="34" charset="0"/>
                <a:cs typeface="Arial" panose="020B0604020202020204" pitchFamily="34" charset="0"/>
              </a:rPr>
              <a:t>Liahona,</a:t>
            </a:r>
            <a:r>
              <a:rPr lang="en-US" sz="1600" dirty="0">
                <a:solidFill>
                  <a:schemeClr val="bg1"/>
                </a:solidFill>
                <a:latin typeface="Arial" panose="020B0604020202020204" pitchFamily="34" charset="0"/>
                <a:cs typeface="Arial" panose="020B0604020202020204" pitchFamily="34" charset="0"/>
              </a:rPr>
              <a:t> Nov. 2015, 129).</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28897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C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89</a:t>
            </a:r>
          </a:p>
        </p:txBody>
      </p:sp>
      <p:pic>
        <p:nvPicPr>
          <p:cNvPr id="2" name="Online Media 1" title="Words of the Prophets">
            <a:hlinkClick r:id="" action="ppaction://media"/>
            <a:extLst>
              <a:ext uri="{FF2B5EF4-FFF2-40B4-BE49-F238E27FC236}">
                <a16:creationId xmlns:a16="http://schemas.microsoft.com/office/drawing/2014/main" id="{BBA4EAB9-44A1-4797-901C-18D87F0E880B}"/>
              </a:ext>
            </a:extLst>
          </p:cNvPr>
          <p:cNvPicPr>
            <a:picLocks noRot="1" noChangeAspect="1"/>
          </p:cNvPicPr>
          <p:nvPr>
            <a:videoFile r:link="rId1"/>
          </p:nvPr>
        </p:nvPicPr>
        <p:blipFill>
          <a:blip r:embed="rId3"/>
          <a:stretch>
            <a:fillRect/>
          </a:stretch>
        </p:blipFill>
        <p:spPr>
          <a:xfrm>
            <a:off x="1778735" y="1185241"/>
            <a:ext cx="8306169" cy="46722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85769525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C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89</a:t>
            </a:r>
          </a:p>
        </p:txBody>
      </p:sp>
      <p:sp>
        <p:nvSpPr>
          <p:cNvPr id="2" name="Rectangle 1">
            <a:extLst>
              <a:ext uri="{FF2B5EF4-FFF2-40B4-BE49-F238E27FC236}">
                <a16:creationId xmlns:a16="http://schemas.microsoft.com/office/drawing/2014/main" id="{829D4D35-BAD2-4CD9-B9FE-E972A25F06B5}"/>
              </a:ext>
            </a:extLst>
          </p:cNvPr>
          <p:cNvSpPr/>
          <p:nvPr/>
        </p:nvSpPr>
        <p:spPr>
          <a:xfrm>
            <a:off x="2675031" y="2644170"/>
            <a:ext cx="6841938" cy="1569660"/>
          </a:xfrm>
          <a:prstGeom prst="rect">
            <a:avLst/>
          </a:prstGeom>
        </p:spPr>
        <p:txBody>
          <a:bodyPr wrap="none">
            <a:spAutoFit/>
          </a:bodyPr>
          <a:lstStyle/>
          <a:p>
            <a:pPr algn="ctr" fontAlgn="base"/>
            <a:r>
              <a:rPr lang="en-US" sz="4800" dirty="0">
                <a:solidFill>
                  <a:schemeClr val="bg1"/>
                </a:solidFill>
                <a:latin typeface="Javanese Text" panose="02000000000000000000" pitchFamily="2" charset="0"/>
              </a:rPr>
              <a:t>Prophets and Revelation </a:t>
            </a:r>
          </a:p>
          <a:p>
            <a:pPr algn="ctr" fontAlgn="base"/>
            <a:r>
              <a:rPr lang="en-US" sz="4800" dirty="0">
                <a:solidFill>
                  <a:schemeClr val="bg1"/>
                </a:solidFill>
                <a:latin typeface="Javanese Text" panose="02000000000000000000" pitchFamily="2" charset="0"/>
              </a:rPr>
              <a:t>(Part 3)</a:t>
            </a:r>
            <a:endParaRPr lang="en-US" sz="4800" b="0" i="0" dirty="0">
              <a:solidFill>
                <a:schemeClr val="bg1"/>
              </a:solidFill>
              <a:effectLst/>
              <a:latin typeface="Javanese Text" panose="02000000000000000000" pitchFamily="2" charset="0"/>
            </a:endParaRPr>
          </a:p>
        </p:txBody>
      </p:sp>
    </p:spTree>
    <p:extLst>
      <p:ext uri="{BB962C8B-B14F-4D97-AF65-F5344CB8AC3E}">
        <p14:creationId xmlns:p14="http://schemas.microsoft.com/office/powerpoint/2010/main" val="1408030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2E5773-8D09-40C8-B52C-4B0D69C6B492}"/>
              </a:ext>
            </a:extLst>
          </p:cNvPr>
          <p:cNvSpPr/>
          <p:nvPr/>
        </p:nvSpPr>
        <p:spPr>
          <a:xfrm>
            <a:off x="7129667" y="1714788"/>
            <a:ext cx="2970929" cy="91123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49EA326-943B-44CD-99D5-470002CBAF63}"/>
              </a:ext>
            </a:extLst>
          </p:cNvPr>
          <p:cNvSpPr/>
          <p:nvPr/>
        </p:nvSpPr>
        <p:spPr>
          <a:xfrm>
            <a:off x="1148857" y="2176454"/>
            <a:ext cx="8951739" cy="2031325"/>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C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89</a:t>
            </a:r>
          </a:p>
        </p:txBody>
      </p:sp>
      <p:sp>
        <p:nvSpPr>
          <p:cNvPr id="2" name="Rectangle 1">
            <a:extLst>
              <a:ext uri="{FF2B5EF4-FFF2-40B4-BE49-F238E27FC236}">
                <a16:creationId xmlns:a16="http://schemas.microsoft.com/office/drawing/2014/main" id="{4D7C63A5-6BD5-42B6-99F8-F118C50B8DCD}"/>
              </a:ext>
            </a:extLst>
          </p:cNvPr>
          <p:cNvSpPr/>
          <p:nvPr/>
        </p:nvSpPr>
        <p:spPr>
          <a:xfrm>
            <a:off x="1148860" y="875942"/>
            <a:ext cx="8951741"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They [prophets] denounce sin, warn of its consequences, and help us avoid deception.</a:t>
            </a:r>
          </a:p>
        </p:txBody>
      </p:sp>
      <p:sp>
        <p:nvSpPr>
          <p:cNvPr id="5" name="Rectangle 4">
            <a:extLst>
              <a:ext uri="{FF2B5EF4-FFF2-40B4-BE49-F238E27FC236}">
                <a16:creationId xmlns:a16="http://schemas.microsoft.com/office/drawing/2014/main" id="{55F0DF1F-98AF-4916-99B2-756FB742695D}"/>
              </a:ext>
            </a:extLst>
          </p:cNvPr>
          <p:cNvSpPr/>
          <p:nvPr/>
        </p:nvSpPr>
        <p:spPr>
          <a:xfrm>
            <a:off x="1148858" y="2176454"/>
            <a:ext cx="8951740" cy="2031325"/>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5.1. </a:t>
            </a:r>
            <a:r>
              <a:rPr lang="en-US" dirty="0">
                <a:solidFill>
                  <a:schemeClr val="bg1"/>
                </a:solidFill>
                <a:latin typeface="Arial" panose="020B0604020202020204" pitchFamily="34" charset="0"/>
                <a:cs typeface="Arial" panose="020B0604020202020204" pitchFamily="34" charset="0"/>
              </a:rPr>
              <a:t>A prophet is a person who has been called by God to speak for Him (see Jeremiah 1:4–5; Amos 3:7; John 15:16; D&amp;C 1:37–38). Prophets testify of Jesus Christ and teach His gospel. They make known God’s will and true character. They denounce sin, warn of its consequences, and help us avoid deception (see Ezekiel 3:16–17; Ephesians 4:11–14). At times, they prophesy of future events. Prophets are able to perform these responsibilities because they receive authority and revelation from God.</a:t>
            </a:r>
          </a:p>
        </p:txBody>
      </p:sp>
      <p:sp>
        <p:nvSpPr>
          <p:cNvPr id="6" name="Rectangle 5">
            <a:extLst>
              <a:ext uri="{FF2B5EF4-FFF2-40B4-BE49-F238E27FC236}">
                <a16:creationId xmlns:a16="http://schemas.microsoft.com/office/drawing/2014/main" id="{1A6BEF1B-37B7-4168-BC81-27BE7ACBDDAF}"/>
              </a:ext>
            </a:extLst>
          </p:cNvPr>
          <p:cNvSpPr/>
          <p:nvPr/>
        </p:nvSpPr>
        <p:spPr>
          <a:xfrm>
            <a:off x="1148857" y="4492628"/>
            <a:ext cx="895173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two things make it possible for prophets to fulfill their roles and responsibilities? </a:t>
            </a:r>
          </a:p>
        </p:txBody>
      </p:sp>
      <p:sp>
        <p:nvSpPr>
          <p:cNvPr id="7" name="Rectangle 6">
            <a:extLst>
              <a:ext uri="{FF2B5EF4-FFF2-40B4-BE49-F238E27FC236}">
                <a16:creationId xmlns:a16="http://schemas.microsoft.com/office/drawing/2014/main" id="{DB8BDD9D-D548-4CEC-B18C-5A310BDE68BC}"/>
              </a:ext>
            </a:extLst>
          </p:cNvPr>
          <p:cNvSpPr/>
          <p:nvPr/>
        </p:nvSpPr>
        <p:spPr>
          <a:xfrm>
            <a:off x="7120293" y="1760955"/>
            <a:ext cx="298030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Doctrine and Mastery 5.1 </a:t>
            </a:r>
          </a:p>
        </p:txBody>
      </p:sp>
    </p:spTree>
    <p:extLst>
      <p:ext uri="{BB962C8B-B14F-4D97-AF65-F5344CB8AC3E}">
        <p14:creationId xmlns:p14="http://schemas.microsoft.com/office/powerpoint/2010/main" val="29788062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ssolv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F72379-EECB-4E68-94DA-64925880FEDF}"/>
              </a:ext>
            </a:extLst>
          </p:cNvPr>
          <p:cNvSpPr/>
          <p:nvPr/>
        </p:nvSpPr>
        <p:spPr>
          <a:xfrm>
            <a:off x="1434509" y="968273"/>
            <a:ext cx="1881809" cy="62198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E92BFF1-67D3-441D-B565-821E2C2089FB}"/>
              </a:ext>
            </a:extLst>
          </p:cNvPr>
          <p:cNvSpPr/>
          <p:nvPr/>
        </p:nvSpPr>
        <p:spPr>
          <a:xfrm>
            <a:off x="1434510" y="1337605"/>
            <a:ext cx="9158461" cy="120032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C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89</a:t>
            </a:r>
          </a:p>
        </p:txBody>
      </p:sp>
      <p:sp>
        <p:nvSpPr>
          <p:cNvPr id="2" name="Rectangle 1">
            <a:extLst>
              <a:ext uri="{FF2B5EF4-FFF2-40B4-BE49-F238E27FC236}">
                <a16:creationId xmlns:a16="http://schemas.microsoft.com/office/drawing/2014/main" id="{02CA4A78-6118-44AE-9FAD-19285C167ED3}"/>
              </a:ext>
            </a:extLst>
          </p:cNvPr>
          <p:cNvSpPr/>
          <p:nvPr/>
        </p:nvSpPr>
        <p:spPr>
          <a:xfrm>
            <a:off x="1434511" y="968273"/>
            <a:ext cx="195438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Ezekiel 3:16-17. </a:t>
            </a:r>
          </a:p>
        </p:txBody>
      </p:sp>
      <p:sp>
        <p:nvSpPr>
          <p:cNvPr id="4" name="Rectangle 3">
            <a:extLst>
              <a:ext uri="{FF2B5EF4-FFF2-40B4-BE49-F238E27FC236}">
                <a16:creationId xmlns:a16="http://schemas.microsoft.com/office/drawing/2014/main" id="{57FE67AF-87F0-4681-9929-5DCBACBA2F5E}"/>
              </a:ext>
            </a:extLst>
          </p:cNvPr>
          <p:cNvSpPr/>
          <p:nvPr/>
        </p:nvSpPr>
        <p:spPr>
          <a:xfrm>
            <a:off x="1434510" y="1337605"/>
            <a:ext cx="9158461"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it came to pass at the end of seven days, that the word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came unto me, saying,</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Son of man, I have made thee a watchman unto the house of Israel: therefore hear the word at my mouth, and give them warning from me.</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C65206F-6C53-4999-BEA9-CA6D69FC7418}"/>
              </a:ext>
            </a:extLst>
          </p:cNvPr>
          <p:cNvSpPr/>
          <p:nvPr/>
        </p:nvSpPr>
        <p:spPr>
          <a:xfrm>
            <a:off x="1434509" y="2907266"/>
            <a:ext cx="522450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responsibility did the Lord give Ezekiel?</a:t>
            </a:r>
          </a:p>
        </p:txBody>
      </p:sp>
    </p:spTree>
    <p:extLst>
      <p:ext uri="{BB962C8B-B14F-4D97-AF65-F5344CB8AC3E}">
        <p14:creationId xmlns:p14="http://schemas.microsoft.com/office/powerpoint/2010/main" val="2429405874"/>
      </p:ext>
    </p:extLst>
  </p:cSld>
  <p:clrMapOvr>
    <a:masterClrMapping/>
  </p:clrMapOvr>
  <mc:AlternateContent xmlns:mc="http://schemas.openxmlformats.org/markup-compatibility/2006">
    <mc:Choice xmlns:p14="http://schemas.microsoft.com/office/powerpoint/2010/main" Requires="p14">
      <p:transition spd="slow" p14:dur="2000">
        <p:pull dir="ru"/>
      </p:transition>
    </mc:Choice>
    <mc:Fallback>
      <p:transition spd="slow">
        <p:pull dir="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C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89</a:t>
            </a:r>
          </a:p>
        </p:txBody>
      </p:sp>
      <p:sp>
        <p:nvSpPr>
          <p:cNvPr id="2" name="AutoShape 2" descr="https://www.lds.org/bc/content/shared/content/images/gospel-library/manual/PD60004368/AdobeStock_51931862.jpg">
            <a:extLst>
              <a:ext uri="{FF2B5EF4-FFF2-40B4-BE49-F238E27FC236}">
                <a16:creationId xmlns:a16="http://schemas.microsoft.com/office/drawing/2014/main" id="{6B9B6436-321F-46E0-805F-D42FB2591C2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3EE790BA-5ACF-44DB-94A8-65BA94CCAE73}"/>
              </a:ext>
            </a:extLst>
          </p:cNvPr>
          <p:cNvPicPr>
            <a:picLocks noChangeAspect="1"/>
          </p:cNvPicPr>
          <p:nvPr/>
        </p:nvPicPr>
        <p:blipFill rotWithShape="1">
          <a:blip r:embed="rId2"/>
          <a:srcRect l="15761" t="13509" r="15651" b="5905"/>
          <a:stretch/>
        </p:blipFill>
        <p:spPr>
          <a:xfrm>
            <a:off x="2922104" y="860324"/>
            <a:ext cx="6652592" cy="3886878"/>
          </a:xfrm>
          <a:prstGeom prst="rect">
            <a:avLst/>
          </a:prstGeom>
        </p:spPr>
      </p:pic>
      <p:sp>
        <p:nvSpPr>
          <p:cNvPr id="5" name="Rectangle 4">
            <a:extLst>
              <a:ext uri="{FF2B5EF4-FFF2-40B4-BE49-F238E27FC236}">
                <a16:creationId xmlns:a16="http://schemas.microsoft.com/office/drawing/2014/main" id="{7EC2161F-0A76-4BA1-AD7E-4F3EBFC8C0C6}"/>
              </a:ext>
            </a:extLst>
          </p:cNvPr>
          <p:cNvSpPr/>
          <p:nvPr/>
        </p:nvSpPr>
        <p:spPr>
          <a:xfrm>
            <a:off x="1007166" y="4811056"/>
            <a:ext cx="780553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can a prophet be compared to a watchman on a tower?</a:t>
            </a:r>
          </a:p>
        </p:txBody>
      </p:sp>
      <p:sp>
        <p:nvSpPr>
          <p:cNvPr id="6" name="Rectangle 5">
            <a:extLst>
              <a:ext uri="{FF2B5EF4-FFF2-40B4-BE49-F238E27FC236}">
                <a16:creationId xmlns:a16="http://schemas.microsoft.com/office/drawing/2014/main" id="{094D1A09-52A2-4AD1-B836-FAB2AE0EB6A5}"/>
              </a:ext>
            </a:extLst>
          </p:cNvPr>
          <p:cNvSpPr/>
          <p:nvPr/>
        </p:nvSpPr>
        <p:spPr>
          <a:xfrm>
            <a:off x="1007166" y="5244242"/>
            <a:ext cx="936928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viewing prophets as watchmen increase our willingness to follow them?</a:t>
            </a:r>
          </a:p>
        </p:txBody>
      </p:sp>
      <p:sp>
        <p:nvSpPr>
          <p:cNvPr id="7" name="Rectangle 6">
            <a:extLst>
              <a:ext uri="{FF2B5EF4-FFF2-40B4-BE49-F238E27FC236}">
                <a16:creationId xmlns:a16="http://schemas.microsoft.com/office/drawing/2014/main" id="{4146A94F-5B35-4864-A514-634F4B0AEABE}"/>
              </a:ext>
            </a:extLst>
          </p:cNvPr>
          <p:cNvSpPr/>
          <p:nvPr/>
        </p:nvSpPr>
        <p:spPr>
          <a:xfrm>
            <a:off x="1007166" y="5712224"/>
            <a:ext cx="926326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Ezekiel 3:16-17 help teach the key statement of doctrine in paragraph 5.1 of the </a:t>
            </a:r>
            <a:r>
              <a:rPr lang="en-US" b="1" i="1" dirty="0">
                <a:solidFill>
                  <a:schemeClr val="bg1"/>
                </a:solidFill>
                <a:latin typeface="Arial" panose="020B0604020202020204" pitchFamily="34" charset="0"/>
                <a:cs typeface="Arial" panose="020B0604020202020204" pitchFamily="34" charset="0"/>
              </a:rPr>
              <a:t>Doctrinal Mastery Core Document</a:t>
            </a:r>
            <a:r>
              <a:rPr lang="en-US"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3840423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900" decel="100000" fill="hold"/>
                                        <p:tgtEl>
                                          <p:spTgt spid="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C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89</a:t>
            </a:r>
          </a:p>
        </p:txBody>
      </p:sp>
      <p:sp>
        <p:nvSpPr>
          <p:cNvPr id="2" name="Rectangle 1">
            <a:extLst>
              <a:ext uri="{FF2B5EF4-FFF2-40B4-BE49-F238E27FC236}">
                <a16:creationId xmlns:a16="http://schemas.microsoft.com/office/drawing/2014/main" id="{7A288F09-F422-4068-9833-4AA4A81840F4}"/>
              </a:ext>
            </a:extLst>
          </p:cNvPr>
          <p:cNvSpPr/>
          <p:nvPr/>
        </p:nvSpPr>
        <p:spPr>
          <a:xfrm>
            <a:off x="3120858" y="3075057"/>
            <a:ext cx="5950283" cy="707886"/>
          </a:xfrm>
          <a:prstGeom prst="rect">
            <a:avLst/>
          </a:prstGeom>
        </p:spPr>
        <p:txBody>
          <a:bodyPr wrap="none">
            <a:spAutoFit/>
          </a:bodyPr>
          <a:lstStyle/>
          <a:p>
            <a:pPr fontAlgn="base"/>
            <a:r>
              <a:rPr lang="en-US" sz="4000" b="1" dirty="0">
                <a:solidFill>
                  <a:schemeClr val="bg1"/>
                </a:solidFill>
                <a:latin typeface="Open Sans"/>
              </a:rPr>
              <a:t>Segment 2 (10 minutes)</a:t>
            </a:r>
            <a:endParaRPr lang="en-US" sz="4000" b="1" dirty="0">
              <a:solidFill>
                <a:schemeClr val="bg1"/>
              </a:solidFill>
              <a:effectLst/>
              <a:latin typeface="Open Sans"/>
            </a:endParaRPr>
          </a:p>
        </p:txBody>
      </p:sp>
    </p:spTree>
    <p:extLst>
      <p:ext uri="{BB962C8B-B14F-4D97-AF65-F5344CB8AC3E}">
        <p14:creationId xmlns:p14="http://schemas.microsoft.com/office/powerpoint/2010/main" val="212581513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C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89</a:t>
            </a:r>
          </a:p>
        </p:txBody>
      </p:sp>
      <p:sp>
        <p:nvSpPr>
          <p:cNvPr id="2" name="Rectangle 1">
            <a:extLst>
              <a:ext uri="{FF2B5EF4-FFF2-40B4-BE49-F238E27FC236}">
                <a16:creationId xmlns:a16="http://schemas.microsoft.com/office/drawing/2014/main" id="{4DEEED72-0A1C-41D0-AF27-276C0220CC4D}"/>
              </a:ext>
            </a:extLst>
          </p:cNvPr>
          <p:cNvSpPr/>
          <p:nvPr/>
        </p:nvSpPr>
        <p:spPr>
          <a:xfrm>
            <a:off x="3559504" y="783607"/>
            <a:ext cx="5126403" cy="369332"/>
          </a:xfrm>
          <a:prstGeom prst="rect">
            <a:avLst/>
          </a:prstGeom>
        </p:spPr>
        <p:txBody>
          <a:bodyPr wrap="none">
            <a:spAutoFit/>
          </a:bodyPr>
          <a:lstStyle/>
          <a:p>
            <a:pPr algn="just" fontAlgn="base"/>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Warnings and Counsel from Latter-day Prophets</a:t>
            </a:r>
            <a:endParaRPr lang="en-US" b="0"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291DF75-AB4A-4BB3-A818-A11B1E1E46D6}"/>
              </a:ext>
            </a:extLst>
          </p:cNvPr>
          <p:cNvSpPr/>
          <p:nvPr/>
        </p:nvSpPr>
        <p:spPr>
          <a:xfrm>
            <a:off x="993913" y="1436061"/>
            <a:ext cx="8666922"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are some promised blessings for heeding this warning or counsel?</a:t>
            </a:r>
          </a:p>
        </p:txBody>
      </p:sp>
      <p:sp>
        <p:nvSpPr>
          <p:cNvPr id="5" name="Rectangle 4">
            <a:extLst>
              <a:ext uri="{FF2B5EF4-FFF2-40B4-BE49-F238E27FC236}">
                <a16:creationId xmlns:a16="http://schemas.microsoft.com/office/drawing/2014/main" id="{3B880496-5710-46E4-AA49-4D3A835BFB53}"/>
              </a:ext>
            </a:extLst>
          </p:cNvPr>
          <p:cNvSpPr/>
          <p:nvPr/>
        </p:nvSpPr>
        <p:spPr>
          <a:xfrm>
            <a:off x="993912" y="1985558"/>
            <a:ext cx="7938053"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could ignoring this warning or counsel put us in spiritual danger?</a:t>
            </a:r>
          </a:p>
        </p:txBody>
      </p:sp>
      <p:sp>
        <p:nvSpPr>
          <p:cNvPr id="6" name="Rectangle 5">
            <a:extLst>
              <a:ext uri="{FF2B5EF4-FFF2-40B4-BE49-F238E27FC236}">
                <a16:creationId xmlns:a16="http://schemas.microsoft.com/office/drawing/2014/main" id="{407D75C3-782E-4E13-BF6E-8311C5386049}"/>
              </a:ext>
            </a:extLst>
          </p:cNvPr>
          <p:cNvSpPr/>
          <p:nvPr/>
        </p:nvSpPr>
        <p:spPr>
          <a:xfrm>
            <a:off x="993912" y="2505670"/>
            <a:ext cx="9077739" cy="923330"/>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it is not too personal or sacred, consider sharing ways that you or someone you know have been blessed by following this warning or counsel from our prophets and apostles?</a:t>
            </a:r>
          </a:p>
        </p:txBody>
      </p:sp>
    </p:spTree>
    <p:extLst>
      <p:ext uri="{BB962C8B-B14F-4D97-AF65-F5344CB8AC3E}">
        <p14:creationId xmlns:p14="http://schemas.microsoft.com/office/powerpoint/2010/main" val="24206381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3"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strips(upRight)">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C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89</a:t>
            </a:r>
          </a:p>
        </p:txBody>
      </p:sp>
      <p:sp>
        <p:nvSpPr>
          <p:cNvPr id="6" name="Rectangle 5">
            <a:extLst>
              <a:ext uri="{FF2B5EF4-FFF2-40B4-BE49-F238E27FC236}">
                <a16:creationId xmlns:a16="http://schemas.microsoft.com/office/drawing/2014/main" id="{7A146554-04E7-495C-BC1E-2DEC87496510}"/>
              </a:ext>
            </a:extLst>
          </p:cNvPr>
          <p:cNvSpPr/>
          <p:nvPr/>
        </p:nvSpPr>
        <p:spPr>
          <a:xfrm>
            <a:off x="3042920" y="3136612"/>
            <a:ext cx="6106159" cy="584775"/>
          </a:xfrm>
          <a:prstGeom prst="rect">
            <a:avLst/>
          </a:prstGeom>
        </p:spPr>
        <p:txBody>
          <a:bodyPr wrap="none">
            <a:spAutoFit/>
          </a:bodyPr>
          <a:lstStyle/>
          <a:p>
            <a:pPr fontAlgn="base"/>
            <a:r>
              <a:rPr lang="en-US" sz="3200" b="1" dirty="0">
                <a:solidFill>
                  <a:schemeClr val="bg1"/>
                </a:solidFill>
                <a:latin typeface="Arial" panose="020B0604020202020204" pitchFamily="34" charset="0"/>
                <a:cs typeface="Arial" panose="020B0604020202020204" pitchFamily="34" charset="0"/>
              </a:rPr>
              <a:t>Practice Exercise (20 minutes)</a:t>
            </a:r>
            <a:endParaRPr lang="en-US" sz="32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331425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C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89</a:t>
            </a:r>
          </a:p>
        </p:txBody>
      </p:sp>
      <p:sp>
        <p:nvSpPr>
          <p:cNvPr id="2" name="Rectangle 1">
            <a:extLst>
              <a:ext uri="{FF2B5EF4-FFF2-40B4-BE49-F238E27FC236}">
                <a16:creationId xmlns:a16="http://schemas.microsoft.com/office/drawing/2014/main" id="{F635DB24-47ED-4810-A711-86D77214BBB3}"/>
              </a:ext>
            </a:extLst>
          </p:cNvPr>
          <p:cNvSpPr/>
          <p:nvPr/>
        </p:nvSpPr>
        <p:spPr>
          <a:xfrm>
            <a:off x="1020418" y="1152939"/>
            <a:ext cx="9316278" cy="2308324"/>
          </a:xfrm>
          <a:prstGeom prst="rect">
            <a:avLst/>
          </a:prstGeom>
        </p:spPr>
        <p:txBody>
          <a:bodyPr wrap="square">
            <a:spAutoFit/>
          </a:bodyPr>
          <a:lstStyle/>
          <a:p>
            <a:pPr algn="ctr" fontAlgn="base"/>
            <a:r>
              <a:rPr lang="en-US" i="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Your friend Leilani has become interested in the Church and has been meeting with the missionaries. During one of the lessons, the missionaries show Leilani a picture of the current First Presidency and Quorum of the Twelve Apostles.</a:t>
            </a:r>
          </a:p>
          <a:p>
            <a:pPr algn="ctr" fontAlgn="base"/>
            <a:r>
              <a:rPr lang="en-US" i="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After the discussion is over, Leilani tells you that she noticed that most of the leaders of the Church look like they are elderly. She says, “I understand what the missionaries were saying about God calling prophets in our time, and I think it is amazing that your Church teaches that there are living prophets, but can elderly Church leaders really understand or relate to the issues and challenges that young people face today?”</a:t>
            </a:r>
            <a:endParaRPr lang="en-US" b="0" i="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CD21248-EE78-4C16-83E3-AE2771B87209}"/>
              </a:ext>
            </a:extLst>
          </p:cNvPr>
          <p:cNvSpPr/>
          <p:nvPr/>
        </p:nvSpPr>
        <p:spPr>
          <a:xfrm>
            <a:off x="1020418" y="3746109"/>
            <a:ext cx="9316278"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ways that you could invite Leilani to act in faith in order to obtain a testimony that those who are in the First Presidency and Quorum of the Twelve Apostles are truly prophets of God?</a:t>
            </a:r>
          </a:p>
        </p:txBody>
      </p:sp>
      <p:sp>
        <p:nvSpPr>
          <p:cNvPr id="5" name="Rectangle 4">
            <a:extLst>
              <a:ext uri="{FF2B5EF4-FFF2-40B4-BE49-F238E27FC236}">
                <a16:creationId xmlns:a16="http://schemas.microsoft.com/office/drawing/2014/main" id="{653CE2C5-F312-4121-BEC0-3FD06E2EB4CD}"/>
              </a:ext>
            </a:extLst>
          </p:cNvPr>
          <p:cNvSpPr/>
          <p:nvPr/>
        </p:nvSpPr>
        <p:spPr>
          <a:xfrm>
            <a:off x="1020418" y="4886232"/>
            <a:ext cx="931627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ways that you have been able to see that Church leaders understand the issues and challenges that young people face today? </a:t>
            </a:r>
          </a:p>
        </p:txBody>
      </p:sp>
      <p:sp>
        <p:nvSpPr>
          <p:cNvPr id="6" name="Rectangle 5">
            <a:extLst>
              <a:ext uri="{FF2B5EF4-FFF2-40B4-BE49-F238E27FC236}">
                <a16:creationId xmlns:a16="http://schemas.microsoft.com/office/drawing/2014/main" id="{458C47F5-D7DE-44C3-BAD8-D2A0F305BD48}"/>
              </a:ext>
            </a:extLst>
          </p:cNvPr>
          <p:cNvSpPr/>
          <p:nvPr/>
        </p:nvSpPr>
        <p:spPr>
          <a:xfrm>
            <a:off x="1020418" y="5705061"/>
            <a:ext cx="822959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could you use these experiences to help answer Leilani’s question?</a:t>
            </a:r>
          </a:p>
        </p:txBody>
      </p:sp>
    </p:spTree>
    <p:extLst>
      <p:ext uri="{BB962C8B-B14F-4D97-AF65-F5344CB8AC3E}">
        <p14:creationId xmlns:p14="http://schemas.microsoft.com/office/powerpoint/2010/main" val="32530617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706</Words>
  <Application>Microsoft Office PowerPoint</Application>
  <PresentationFormat>Widescreen</PresentationFormat>
  <Paragraphs>57</Paragraphs>
  <Slides>14</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Javanese Text</vt:lpstr>
      <vt:lpstr>MV Boli</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4487</cp:revision>
  <dcterms:created xsi:type="dcterms:W3CDTF">2018-08-29T04:26:39Z</dcterms:created>
  <dcterms:modified xsi:type="dcterms:W3CDTF">2019-04-23T07:36:14Z</dcterms:modified>
</cp:coreProperties>
</file>