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68" r:id="rId1"/>
  </p:sldMasterIdLst>
  <p:notesMasterIdLst>
    <p:notesMasterId r:id="rId14"/>
  </p:notesMasterIdLst>
  <p:sldIdLst>
    <p:sldId id="296" r:id="rId2"/>
    <p:sldId id="381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 Esquerra" initials="RE" lastIdx="2" clrIdx="0">
    <p:extLst>
      <p:ext uri="{19B8F6BF-5375-455C-9EA6-DF929625EA0E}">
        <p15:presenceInfo xmlns:p15="http://schemas.microsoft.com/office/powerpoint/2012/main" userId="cdeda1aeaf90b9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59"/>
    <a:srgbClr val="FF6600"/>
    <a:srgbClr val="D88028"/>
    <a:srgbClr val="D6E513"/>
    <a:srgbClr val="59C7E9"/>
    <a:srgbClr val="6F7CBF"/>
    <a:srgbClr val="FFD757"/>
    <a:srgbClr val="0BA2C5"/>
    <a:srgbClr val="B9DF63"/>
    <a:srgbClr val="80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E6F4-4A24-4637-903E-B0B1742766B0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F80BE-C61D-4FF6-A9D6-85F634C9F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7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5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8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39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8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0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92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0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0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9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390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741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4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3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91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48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769" r:id="rId1"/>
    <p:sldLayoutId id="2147485770" r:id="rId2"/>
    <p:sldLayoutId id="2147485771" r:id="rId3"/>
    <p:sldLayoutId id="2147485772" r:id="rId4"/>
    <p:sldLayoutId id="2147485773" r:id="rId5"/>
    <p:sldLayoutId id="2147485774" r:id="rId6"/>
    <p:sldLayoutId id="2147485775" r:id="rId7"/>
    <p:sldLayoutId id="2147485776" r:id="rId8"/>
    <p:sldLayoutId id="2147485777" r:id="rId9"/>
    <p:sldLayoutId id="2147485778" r:id="rId10"/>
    <p:sldLayoutId id="2147485779" r:id="rId11"/>
    <p:sldLayoutId id="2147485780" r:id="rId12"/>
    <p:sldLayoutId id="2147485781" r:id="rId13"/>
    <p:sldLayoutId id="2147485782" r:id="rId14"/>
    <p:sldLayoutId id="2147485783" r:id="rId15"/>
    <p:sldLayoutId id="2147485784" r:id="rId16"/>
    <p:sldLayoutId id="2147485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561AD48-C1FF-4315-91C1-654541E58BDD}"/>
              </a:ext>
            </a:extLst>
          </p:cNvPr>
          <p:cNvSpPr txBox="1"/>
          <p:nvPr/>
        </p:nvSpPr>
        <p:spPr>
          <a:xfrm>
            <a:off x="7050157" y="2914759"/>
            <a:ext cx="393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ea typeface="MS Gothic" panose="020B0609070205080204" pitchFamily="49" charset="-128"/>
                <a:cs typeface="Dubai" panose="020B0503030403030204" pitchFamily="34" charset="-78"/>
              </a:rPr>
              <a:t>SEMINARY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95994769-E07E-4BCC-9093-02228E6D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D9B082-3804-4B27-8DBC-DC12E98C296E}"/>
              </a:ext>
            </a:extLst>
          </p:cNvPr>
          <p:cNvSpPr/>
          <p:nvPr/>
        </p:nvSpPr>
        <p:spPr>
          <a:xfrm>
            <a:off x="0" y="5082725"/>
            <a:ext cx="6268281" cy="1050789"/>
          </a:xfrm>
          <a:prstGeom prst="rect">
            <a:avLst/>
          </a:prstGeom>
          <a:solidFill>
            <a:srgbClr val="FFD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53D80-1807-47DD-9F91-3E3FDD322FB6}"/>
              </a:ext>
            </a:extLst>
          </p:cNvPr>
          <p:cNvSpPr txBox="1"/>
          <p:nvPr/>
        </p:nvSpPr>
        <p:spPr>
          <a:xfrm>
            <a:off x="2073967" y="5377286"/>
            <a:ext cx="212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Old Testament</a:t>
            </a:r>
          </a:p>
        </p:txBody>
      </p:sp>
    </p:spTree>
    <p:extLst>
      <p:ext uri="{BB962C8B-B14F-4D97-AF65-F5344CB8AC3E}">
        <p14:creationId xmlns:p14="http://schemas.microsoft.com/office/powerpoint/2010/main" val="136617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084973-FD0A-444C-97D5-430E4FFB3A92}"/>
              </a:ext>
            </a:extLst>
          </p:cNvPr>
          <p:cNvSpPr/>
          <p:nvPr/>
        </p:nvSpPr>
        <p:spPr>
          <a:xfrm>
            <a:off x="1123705" y="1316566"/>
            <a:ext cx="1774240" cy="76545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4B9EF3-09FB-484C-A7B0-872BCBA3C0DF}"/>
              </a:ext>
            </a:extLst>
          </p:cNvPr>
          <p:cNvSpPr/>
          <p:nvPr/>
        </p:nvSpPr>
        <p:spPr>
          <a:xfrm>
            <a:off x="1123705" y="1691446"/>
            <a:ext cx="9722486" cy="139287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4F135E-830F-4031-AB26-73394A630CF8}"/>
              </a:ext>
            </a:extLst>
          </p:cNvPr>
          <p:cNvSpPr/>
          <p:nvPr/>
        </p:nvSpPr>
        <p:spPr>
          <a:xfrm>
            <a:off x="1123705" y="783607"/>
            <a:ext cx="311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sincerely repent, we must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8F2617-EBE8-4C8C-BDB9-12F45C96B1ED}"/>
              </a:ext>
            </a:extLst>
          </p:cNvPr>
          <p:cNvSpPr/>
          <p:nvPr/>
        </p:nvSpPr>
        <p:spPr>
          <a:xfrm>
            <a:off x="1123705" y="1335204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7:4-6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7D5560-FD2C-4C2D-B61D-8E2A4924F118}"/>
              </a:ext>
            </a:extLst>
          </p:cNvPr>
          <p:cNvSpPr/>
          <p:nvPr/>
        </p:nvSpPr>
        <p:spPr>
          <a:xfrm>
            <a:off x="1123705" y="1624324"/>
            <a:ext cx="9511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 children of Israel did put away Baalim and Ashtaroth, and served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only.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Samuel said, Gather all Israel to Mizpeh, and I will pray for you unto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they gathered together to Mizpeh, and drew water, and poured it out before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fasted on that day, and said there, We have sinned against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And Samuel judged the children of Israel in Mizpeh.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C7D57C-DE52-475A-A15C-7A70B743FF9D}"/>
              </a:ext>
            </a:extLst>
          </p:cNvPr>
          <p:cNvSpPr/>
          <p:nvPr/>
        </p:nvSpPr>
        <p:spPr>
          <a:xfrm>
            <a:off x="1121669" y="3228262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did the Israelites do to repent?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B705F-06DE-40A0-A040-EBD1D83661A0}"/>
              </a:ext>
            </a:extLst>
          </p:cNvPr>
          <p:cNvSpPr/>
          <p:nvPr/>
        </p:nvSpPr>
        <p:spPr>
          <a:xfrm>
            <a:off x="4113397" y="804212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forsake our sins …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53C943-1CAB-42AD-8833-1DFD98A22537}"/>
              </a:ext>
            </a:extLst>
          </p:cNvPr>
          <p:cNvSpPr/>
          <p:nvPr/>
        </p:nvSpPr>
        <p:spPr>
          <a:xfrm>
            <a:off x="1119633" y="3864496"/>
            <a:ext cx="5030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sincerely repent, we must forsake our sins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3C9764-886C-422A-88A5-B377F941292F}"/>
              </a:ext>
            </a:extLst>
          </p:cNvPr>
          <p:cNvSpPr/>
          <p:nvPr/>
        </p:nvSpPr>
        <p:spPr>
          <a:xfrm>
            <a:off x="5793499" y="3878564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confess them to the Lord.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33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8C603E21-ED7A-447A-8E26-1FE792B90859}"/>
              </a:ext>
            </a:extLst>
          </p:cNvPr>
          <p:cNvSpPr/>
          <p:nvPr/>
        </p:nvSpPr>
        <p:spPr>
          <a:xfrm>
            <a:off x="2314192" y="786325"/>
            <a:ext cx="7744208" cy="1966767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932821-0B57-4361-A315-B79A77BEF50E}"/>
              </a:ext>
            </a:extLst>
          </p:cNvPr>
          <p:cNvSpPr/>
          <p:nvPr/>
        </p:nvSpPr>
        <p:spPr>
          <a:xfrm>
            <a:off x="773723" y="3540103"/>
            <a:ext cx="2147598" cy="9756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2BDFC9-469E-4845-B6A1-F682814BCE09}"/>
              </a:ext>
            </a:extLst>
          </p:cNvPr>
          <p:cNvSpPr/>
          <p:nvPr/>
        </p:nvSpPr>
        <p:spPr>
          <a:xfrm>
            <a:off x="780755" y="3892031"/>
            <a:ext cx="9791114" cy="28007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726F01-C370-47D7-89B9-1FEC3C4A94E9}"/>
              </a:ext>
            </a:extLst>
          </p:cNvPr>
          <p:cNvSpPr/>
          <p:nvPr/>
        </p:nvSpPr>
        <p:spPr>
          <a:xfrm>
            <a:off x="3962400" y="78050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“Confessing and forsaking are powerful concepts. They are much more than a casual ‘I admit it; I’m sorry.’ Confession is a deep, sometimes agonizing acknowledgment of error and offense to God and man” (D. Todd Christofferson, “The Divine Gift of Repentance,” 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Ensign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or 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Liahona,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Nov. 2011, 40).</a:t>
            </a:r>
          </a:p>
        </p:txBody>
      </p:sp>
      <p:pic>
        <p:nvPicPr>
          <p:cNvPr id="3074" name="Picture 2" descr="D. Todd Christofferson">
            <a:extLst>
              <a:ext uri="{FF2B5EF4-FFF2-40B4-BE49-F238E27FC236}">
                <a16:creationId xmlns:a16="http://schemas.microsoft.com/office/drawing/2014/main" id="{A3C93D7D-1402-4691-ACF3-B7F5C54BE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05" y="856665"/>
            <a:ext cx="1196340" cy="146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907675-8892-4FA1-B2CD-6438630A39C0}"/>
              </a:ext>
            </a:extLst>
          </p:cNvPr>
          <p:cNvSpPr/>
          <p:nvPr/>
        </p:nvSpPr>
        <p:spPr>
          <a:xfrm>
            <a:off x="2314192" y="2327086"/>
            <a:ext cx="164820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 Todd Christofferson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3A05DD-F2DC-48ED-80AD-95289EB785C0}"/>
              </a:ext>
            </a:extLst>
          </p:cNvPr>
          <p:cNvSpPr/>
          <p:nvPr/>
        </p:nvSpPr>
        <p:spPr>
          <a:xfrm>
            <a:off x="914400" y="28234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confessing our sins help us turn away from sin and turn to God for forgiveness?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2EC90A-1906-459E-A54D-8244A040C906}"/>
              </a:ext>
            </a:extLst>
          </p:cNvPr>
          <p:cNvSpPr/>
          <p:nvPr/>
        </p:nvSpPr>
        <p:spPr>
          <a:xfrm>
            <a:off x="914400" y="3550611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7:9-13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5ED1E-2446-45CE-9293-4FE767AB8C3D}"/>
              </a:ext>
            </a:extLst>
          </p:cNvPr>
          <p:cNvSpPr/>
          <p:nvPr/>
        </p:nvSpPr>
        <p:spPr>
          <a:xfrm>
            <a:off x="914400" y="3868948"/>
            <a:ext cx="95238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Samuel took a sucking lamb, and offered it for a burnt offering wholly unto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and Samuel cried unto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Israel; and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heard him.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as Samuel was offering up the burnt offering, the Philistines drew near to battle against Israel: but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thundered with a great thunder on that day upon the Philistines, and discomfited them; and they were smitten before Israel.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men of Israel went out of Mizpeh, and pursued the Philistines, and smote them, until they came under Beth-car.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Samuel took a stone, and set it between Mizpeh and Shen, and called the name of it Eben-ezer, saying, Hitherto hath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helped us.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So the Philistines were subdued, and they came no more into the coast of Israel: and the hand of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was against the Philistines all the days of Samuel.</a:t>
            </a:r>
            <a:endParaRPr lang="en-US" sz="16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60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33950D-C9D6-473D-BCF5-E6C638205982}"/>
              </a:ext>
            </a:extLst>
          </p:cNvPr>
          <p:cNvSpPr/>
          <p:nvPr/>
        </p:nvSpPr>
        <p:spPr>
          <a:xfrm>
            <a:off x="1022250" y="2525935"/>
            <a:ext cx="9472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was this battle different from the previous battles the Israelites fought against the Philistines?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16545F-D818-4A07-8076-DD796F772F44}"/>
              </a:ext>
            </a:extLst>
          </p:cNvPr>
          <p:cNvSpPr/>
          <p:nvPr/>
        </p:nvSpPr>
        <p:spPr>
          <a:xfrm>
            <a:off x="1022250" y="3685735"/>
            <a:ext cx="9190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think the Israelites’ repentance affected the outcome of this battle?</a:t>
            </a:r>
          </a:p>
        </p:txBody>
      </p:sp>
    </p:spTree>
    <p:extLst>
      <p:ext uri="{BB962C8B-B14F-4D97-AF65-F5344CB8AC3E}">
        <p14:creationId xmlns:p14="http://schemas.microsoft.com/office/powerpoint/2010/main" val="153143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AEF94-041B-435A-A843-8A10EDCEDC52}"/>
              </a:ext>
            </a:extLst>
          </p:cNvPr>
          <p:cNvSpPr/>
          <p:nvPr/>
        </p:nvSpPr>
        <p:spPr>
          <a:xfrm>
            <a:off x="3735418" y="2921168"/>
            <a:ext cx="47211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Open Sans"/>
              </a:rPr>
              <a:t>1 Samuel 4–8</a:t>
            </a:r>
            <a:endParaRPr lang="en-US" sz="6000" b="0" i="0" dirty="0">
              <a:solidFill>
                <a:schemeClr val="bg2">
                  <a:lumMod val="50000"/>
                </a:schemeClr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303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745D04-C28D-4B5D-B45D-F0B05F7211A4}"/>
              </a:ext>
            </a:extLst>
          </p:cNvPr>
          <p:cNvSpPr/>
          <p:nvPr/>
        </p:nvSpPr>
        <p:spPr>
          <a:xfrm>
            <a:off x="2353994" y="2136338"/>
            <a:ext cx="74840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“The Philistines defeat the Israelites and take the ark of God”</a:t>
            </a:r>
            <a:endParaRPr lang="en-US" sz="5400" b="1" dirty="0">
              <a:solidFill>
                <a:schemeClr val="bg2">
                  <a:lumMod val="50000"/>
                </a:schemeClr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C704F-B4F5-463D-AAD0-C35C749A374B}"/>
              </a:ext>
            </a:extLst>
          </p:cNvPr>
          <p:cNvSpPr/>
          <p:nvPr/>
        </p:nvSpPr>
        <p:spPr>
          <a:xfrm>
            <a:off x="979900" y="783607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 4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8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A587D63-432F-4ECC-8A73-58903D62679C}"/>
              </a:ext>
            </a:extLst>
          </p:cNvPr>
          <p:cNvSpPr/>
          <p:nvPr/>
        </p:nvSpPr>
        <p:spPr>
          <a:xfrm>
            <a:off x="887887" y="3638013"/>
            <a:ext cx="1815584" cy="68814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0300D6-1AEE-4453-A07E-FEB71F28C2A7}"/>
              </a:ext>
            </a:extLst>
          </p:cNvPr>
          <p:cNvSpPr/>
          <p:nvPr/>
        </p:nvSpPr>
        <p:spPr>
          <a:xfrm>
            <a:off x="887887" y="3988497"/>
            <a:ext cx="9850452" cy="114792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03752-A4E3-438D-838E-D4CEBCBFF6E5}"/>
              </a:ext>
            </a:extLst>
          </p:cNvPr>
          <p:cNvSpPr/>
          <p:nvPr/>
        </p:nvSpPr>
        <p:spPr>
          <a:xfrm>
            <a:off x="887887" y="1337605"/>
            <a:ext cx="1815584" cy="68814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526A23-ADC4-47B8-AD6F-86958724C21B}"/>
              </a:ext>
            </a:extLst>
          </p:cNvPr>
          <p:cNvSpPr/>
          <p:nvPr/>
        </p:nvSpPr>
        <p:spPr>
          <a:xfrm>
            <a:off x="887887" y="1669174"/>
            <a:ext cx="9850452" cy="114792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32227F-D947-4EEF-9D76-2912CA9F97F9}"/>
              </a:ext>
            </a:extLst>
          </p:cNvPr>
          <p:cNvSpPr/>
          <p:nvPr/>
        </p:nvSpPr>
        <p:spPr>
          <a:xfrm>
            <a:off x="3881547" y="968273"/>
            <a:ext cx="4925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will you need the Lord’s help today?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A33E2A-3AC0-4F01-BB13-09488E0A2A37}"/>
              </a:ext>
            </a:extLst>
          </p:cNvPr>
          <p:cNvSpPr/>
          <p:nvPr/>
        </p:nvSpPr>
        <p:spPr>
          <a:xfrm>
            <a:off x="918069" y="133054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4:1-2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A31E14-D58F-4157-AE89-EAC02E6FC902}"/>
              </a:ext>
            </a:extLst>
          </p:cNvPr>
          <p:cNvSpPr/>
          <p:nvPr/>
        </p:nvSpPr>
        <p:spPr>
          <a:xfrm>
            <a:off x="902978" y="1650665"/>
            <a:ext cx="98588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word of Samuel came to all Israel. Now Israel went out against the Philistines to battle, and pitched beside Eben-ezer: and the Philistines pitched in Aphek.</a:t>
            </a:r>
          </a:p>
          <a:p>
            <a:pPr algn="just" fontAlgn="base"/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Philistines put themselves in array against Israel: and when they joined battle, Israel was smitten before the Philistines: and they slew of the army in the field about four thousand men.</a:t>
            </a:r>
            <a:endParaRPr lang="en-US" sz="17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BB0763-53AF-47A5-A8E5-66D5EEB57CDE}"/>
              </a:ext>
            </a:extLst>
          </p:cNvPr>
          <p:cNvSpPr/>
          <p:nvPr/>
        </p:nvSpPr>
        <p:spPr>
          <a:xfrm>
            <a:off x="902977" y="2963998"/>
            <a:ext cx="8015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you tell them to help them after that difficult experience?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61FB66-14CB-457B-8E71-42FCE0F8D56C}"/>
              </a:ext>
            </a:extLst>
          </p:cNvPr>
          <p:cNvSpPr/>
          <p:nvPr/>
        </p:nvSpPr>
        <p:spPr>
          <a:xfrm>
            <a:off x="902977" y="3619165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4:3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3F9FA8-D74D-4BD2-AA96-88A09A580356}"/>
              </a:ext>
            </a:extLst>
          </p:cNvPr>
          <p:cNvSpPr/>
          <p:nvPr/>
        </p:nvSpPr>
        <p:spPr>
          <a:xfrm>
            <a:off x="911333" y="3988497"/>
            <a:ext cx="9850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when the people were come into the camp, the elders of Israel said, Wherefore hath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smitten us to day before the Philistines? Let us fetch the ark of the covenant of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out of Shiloh unto us, that, when it cometh among us, it may save us out of the hand of our enemies.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8FC507-15C9-49B4-8A97-2B9C06D5BA5A}"/>
              </a:ext>
            </a:extLst>
          </p:cNvPr>
          <p:cNvSpPr/>
          <p:nvPr/>
        </p:nvSpPr>
        <p:spPr>
          <a:xfrm>
            <a:off x="887887" y="5335729"/>
            <a:ext cx="6622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leaders of Israel say the Israelites should do?</a:t>
            </a:r>
          </a:p>
        </p:txBody>
      </p:sp>
    </p:spTree>
    <p:extLst>
      <p:ext uri="{BB962C8B-B14F-4D97-AF65-F5344CB8AC3E}">
        <p14:creationId xmlns:p14="http://schemas.microsoft.com/office/powerpoint/2010/main" val="307037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6" grpId="0"/>
      <p:bldP spid="7" grpId="0"/>
      <p:bldP spid="8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14BB48-1319-4A4F-854A-0A2A28D758BB}"/>
              </a:ext>
            </a:extLst>
          </p:cNvPr>
          <p:cNvSpPr/>
          <p:nvPr/>
        </p:nvSpPr>
        <p:spPr>
          <a:xfrm>
            <a:off x="859629" y="5385207"/>
            <a:ext cx="6096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elders of Israel believe the ark could do?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A9105E-5591-455D-B876-3F7B18575FC3}"/>
              </a:ext>
            </a:extLst>
          </p:cNvPr>
          <p:cNvSpPr/>
          <p:nvPr/>
        </p:nvSpPr>
        <p:spPr>
          <a:xfrm>
            <a:off x="859628" y="5978228"/>
            <a:ext cx="9339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their statement that “it may save us” show about their faith in the Lord?</a:t>
            </a:r>
          </a:p>
        </p:txBody>
      </p:sp>
      <p:pic>
        <p:nvPicPr>
          <p:cNvPr id="1026" name="Picture 2" descr="https://www.lds.org/bc/content/shared/content/images/gospel-library/manual/PD60004368/VRL_197101_0292286crp.jpg">
            <a:extLst>
              <a:ext uri="{FF2B5EF4-FFF2-40B4-BE49-F238E27FC236}">
                <a16:creationId xmlns:a16="http://schemas.microsoft.com/office/drawing/2014/main" id="{7E1404CC-CC0E-424C-9B06-8F13DC7B5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43" y="991194"/>
            <a:ext cx="7110915" cy="417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4AACBF-A2E6-4253-AAE4-AF5020562172}"/>
              </a:ext>
            </a:extLst>
          </p:cNvPr>
          <p:cNvSpPr/>
          <p:nvPr/>
        </p:nvSpPr>
        <p:spPr>
          <a:xfrm>
            <a:off x="914391" y="818060"/>
            <a:ext cx="2108343" cy="70421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AF2E46-D04A-4331-9C34-82E9106D0E4E}"/>
              </a:ext>
            </a:extLst>
          </p:cNvPr>
          <p:cNvSpPr/>
          <p:nvPr/>
        </p:nvSpPr>
        <p:spPr>
          <a:xfrm>
            <a:off x="914395" y="1152939"/>
            <a:ext cx="9650437" cy="107645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EA22A7-2355-4B11-A74C-E1E64C2C9242}"/>
              </a:ext>
            </a:extLst>
          </p:cNvPr>
          <p:cNvSpPr/>
          <p:nvPr/>
        </p:nvSpPr>
        <p:spPr>
          <a:xfrm>
            <a:off x="914400" y="783607"/>
            <a:ext cx="2108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4:10-11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D2023-4501-494E-AB5A-13441231116C}"/>
              </a:ext>
            </a:extLst>
          </p:cNvPr>
          <p:cNvSpPr/>
          <p:nvPr/>
        </p:nvSpPr>
        <p:spPr>
          <a:xfrm>
            <a:off x="914399" y="1152939"/>
            <a:ext cx="9650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the Philistines fought, and Israel was smitten, and they fled every man into his tent: and there was a very great slaughter; for there fell of Israel thirty thousand footmen.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ark of God was taken; and the two sons of Eli, Hophni and Phinehas, were slain.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C926CE-1FE4-48CA-9C92-91B3AA27FD6F}"/>
              </a:ext>
            </a:extLst>
          </p:cNvPr>
          <p:cNvSpPr/>
          <p:nvPr/>
        </p:nvSpPr>
        <p:spPr>
          <a:xfrm>
            <a:off x="914398" y="2324044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 to the Israelite army?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103702-3592-4BE9-9138-F9B956E48C6D}"/>
              </a:ext>
            </a:extLst>
          </p:cNvPr>
          <p:cNvSpPr/>
          <p:nvPr/>
        </p:nvSpPr>
        <p:spPr>
          <a:xfrm>
            <a:off x="914398" y="2788026"/>
            <a:ext cx="9650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you think the Israelites were defeated even though they had the ark of the covenant with them?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564BA-6430-46BB-B9B6-61EADF772750}"/>
              </a:ext>
            </a:extLst>
          </p:cNvPr>
          <p:cNvSpPr/>
          <p:nvPr/>
        </p:nvSpPr>
        <p:spPr>
          <a:xfrm>
            <a:off x="914397" y="3507430"/>
            <a:ext cx="9537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principles about receiving the Lord’s help can we learn from the Israelites’ mistakes?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CB58E3-1D37-4C90-951E-712108E17DCC}"/>
              </a:ext>
            </a:extLst>
          </p:cNvPr>
          <p:cNvSpPr/>
          <p:nvPr/>
        </p:nvSpPr>
        <p:spPr>
          <a:xfrm>
            <a:off x="914396" y="4134697"/>
            <a:ext cx="1004433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order to receive the Lord’s help, we must place our faith in Him and obey His commandments.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CE3B96-C51B-4DA7-84B9-1E5C0E2FA568}"/>
              </a:ext>
            </a:extLst>
          </p:cNvPr>
          <p:cNvSpPr/>
          <p:nvPr/>
        </p:nvSpPr>
        <p:spPr>
          <a:xfrm>
            <a:off x="914395" y="4644649"/>
            <a:ext cx="9200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things we can do to show the Lord that our faith is placed in Him?</a:t>
            </a:r>
          </a:p>
        </p:txBody>
      </p:sp>
    </p:spTree>
    <p:extLst>
      <p:ext uri="{BB962C8B-B14F-4D97-AF65-F5344CB8AC3E}">
        <p14:creationId xmlns:p14="http://schemas.microsoft.com/office/powerpoint/2010/main" val="129108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6A19F8-E6AE-4F48-9D04-C8475365F910}"/>
              </a:ext>
            </a:extLst>
          </p:cNvPr>
          <p:cNvSpPr/>
          <p:nvPr/>
        </p:nvSpPr>
        <p:spPr>
          <a:xfrm>
            <a:off x="1095272" y="2705725"/>
            <a:ext cx="100014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4400" b="1" dirty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“The Philistines return the ark, and </a:t>
            </a:r>
          </a:p>
          <a:p>
            <a:pPr algn="ctr" fontAlgn="base"/>
            <a:r>
              <a:rPr lang="en-US" sz="4400" b="1" dirty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Israelites repent”</a:t>
            </a:r>
            <a:endParaRPr lang="en-US" sz="4400" b="1" dirty="0">
              <a:solidFill>
                <a:schemeClr val="bg2"/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5952DA-9977-48E3-8106-1897C2A2F4E7}"/>
              </a:ext>
            </a:extLst>
          </p:cNvPr>
          <p:cNvSpPr/>
          <p:nvPr/>
        </p:nvSpPr>
        <p:spPr>
          <a:xfrm>
            <a:off x="914400" y="783607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5-7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75247"/>
      </p:ext>
    </p:extLst>
  </p:cSld>
  <p:clrMapOvr>
    <a:masterClrMapping/>
  </p:clrMapOvr>
  <p:transition spd="slow"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24AE7A-02D3-474D-AC85-D781E151E1BC}"/>
              </a:ext>
            </a:extLst>
          </p:cNvPr>
          <p:cNvSpPr/>
          <p:nvPr/>
        </p:nvSpPr>
        <p:spPr>
          <a:xfrm>
            <a:off x="5195753" y="1087546"/>
            <a:ext cx="1881808" cy="98040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428689-C9D6-413D-8ED9-02354D7605D7}"/>
              </a:ext>
            </a:extLst>
          </p:cNvPr>
          <p:cNvSpPr/>
          <p:nvPr/>
        </p:nvSpPr>
        <p:spPr>
          <a:xfrm>
            <a:off x="5195753" y="1428742"/>
            <a:ext cx="5720862" cy="30469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85</a:t>
            </a:r>
          </a:p>
        </p:txBody>
      </p:sp>
      <p:pic>
        <p:nvPicPr>
          <p:cNvPr id="2050" name="Picture 2" descr="https://www.lds.org/bc/content/shared/content/images/gospel-library/manual/PD60004368/13478_000_c04-L83-Dagon.jpg">
            <a:extLst>
              <a:ext uri="{FF2B5EF4-FFF2-40B4-BE49-F238E27FC236}">
                <a16:creationId xmlns:a16="http://schemas.microsoft.com/office/drawing/2014/main" id="{9BC84DC1-474A-430D-9DBB-3C157DBA1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4" y="1017819"/>
            <a:ext cx="4244926" cy="482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926C4E-D54F-48C7-8FB7-33A93ED2D624}"/>
              </a:ext>
            </a:extLst>
          </p:cNvPr>
          <p:cNvSpPr/>
          <p:nvPr/>
        </p:nvSpPr>
        <p:spPr>
          <a:xfrm>
            <a:off x="5195753" y="105941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5:3-5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29688B-F830-4274-94FD-4FE7FEDE94BE}"/>
              </a:ext>
            </a:extLst>
          </p:cNvPr>
          <p:cNvSpPr/>
          <p:nvPr/>
        </p:nvSpPr>
        <p:spPr>
          <a:xfrm>
            <a:off x="5181600" y="1428742"/>
            <a:ext cx="57208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when they of Ashdod arose early on the morrow, behold, Dagon was fallen upon his face to the earth before the ark of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And they took Dagon, and set him in his place again.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when they arose early on the morrow morning, behold, Dagon was fallen upon his face to the ground before the ark of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and the head of Dagon and both the palms of his hands were cut off upon the threshold; only the stump of Dagon was left to him.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neither the priests of Dagon, nor any that come into Dagon’s house, tread on the threshold of Dagon in Ashdod unto this day.</a:t>
            </a:r>
            <a:endParaRPr lang="en-US" sz="16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1A7A96-8D32-4596-B159-942AEB7FD2B7}"/>
              </a:ext>
            </a:extLst>
          </p:cNvPr>
          <p:cNvSpPr/>
          <p:nvPr/>
        </p:nvSpPr>
        <p:spPr>
          <a:xfrm>
            <a:off x="5181600" y="4660396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 to the image of Dagon?</a:t>
            </a:r>
          </a:p>
        </p:txBody>
      </p:sp>
    </p:spTree>
    <p:extLst>
      <p:ext uri="{BB962C8B-B14F-4D97-AF65-F5344CB8AC3E}">
        <p14:creationId xmlns:p14="http://schemas.microsoft.com/office/powerpoint/2010/main" val="1268433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C077A58-B670-4E81-99DF-67AF553551E3}"/>
              </a:ext>
            </a:extLst>
          </p:cNvPr>
          <p:cNvSpPr/>
          <p:nvPr/>
        </p:nvSpPr>
        <p:spPr>
          <a:xfrm>
            <a:off x="914395" y="2162737"/>
            <a:ext cx="1595312" cy="646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4D55BE5-B8E5-4C66-9A4C-0FF7E59B4DC6}"/>
              </a:ext>
            </a:extLst>
          </p:cNvPr>
          <p:cNvSpPr/>
          <p:nvPr/>
        </p:nvSpPr>
        <p:spPr>
          <a:xfrm>
            <a:off x="914396" y="2473407"/>
            <a:ext cx="9833321" cy="120032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742F8C-D106-4DA4-95B2-58997BC7E2BC}"/>
              </a:ext>
            </a:extLst>
          </p:cNvPr>
          <p:cNvSpPr/>
          <p:nvPr/>
        </p:nvSpPr>
        <p:spPr>
          <a:xfrm>
            <a:off x="914396" y="968273"/>
            <a:ext cx="1595312" cy="48947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5DD74C6-C922-484E-805C-1FA1A75FF773}"/>
              </a:ext>
            </a:extLst>
          </p:cNvPr>
          <p:cNvSpPr/>
          <p:nvPr/>
        </p:nvSpPr>
        <p:spPr>
          <a:xfrm>
            <a:off x="914396" y="1337605"/>
            <a:ext cx="9720775" cy="64633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CC2CCB-E798-4BA9-A589-F1E41CFDA17A}"/>
              </a:ext>
            </a:extLst>
          </p:cNvPr>
          <p:cNvSpPr/>
          <p:nvPr/>
        </p:nvSpPr>
        <p:spPr>
          <a:xfrm>
            <a:off x="914400" y="968273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5:6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071B81-1AC8-492F-9B76-C5CDCB4B40B5}"/>
              </a:ext>
            </a:extLst>
          </p:cNvPr>
          <p:cNvSpPr/>
          <p:nvPr/>
        </p:nvSpPr>
        <p:spPr>
          <a:xfrm>
            <a:off x="914399" y="1337605"/>
            <a:ext cx="9720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hand of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was heavy upon them of Ashdod, and he destroyed them, and smote them with emerods, even Ashdod and the coasts thereof.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DE311-BEB8-449C-ADD4-4F5210CFC3EE}"/>
              </a:ext>
            </a:extLst>
          </p:cNvPr>
          <p:cNvSpPr/>
          <p:nvPr/>
        </p:nvSpPr>
        <p:spPr>
          <a:xfrm>
            <a:off x="914399" y="2168602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7:3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37DFCD-6243-4795-906C-38372EC20524}"/>
              </a:ext>
            </a:extLst>
          </p:cNvPr>
          <p:cNvSpPr/>
          <p:nvPr/>
        </p:nvSpPr>
        <p:spPr>
          <a:xfrm>
            <a:off x="914397" y="3801570"/>
            <a:ext cx="9720775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it means to “return unto the Lord with all your hearts” (1 Samuel 7:3)?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9F65FD-B081-42A0-912D-B69E07D7490B}"/>
              </a:ext>
            </a:extLst>
          </p:cNvPr>
          <p:cNvSpPr/>
          <p:nvPr/>
        </p:nvSpPr>
        <p:spPr>
          <a:xfrm>
            <a:off x="914397" y="2473407"/>
            <a:ext cx="9720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Samuel spake unto all the house of Israel, saying, If ye do return unto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with all your hearts, then put away the strange gods and Ashtaroth from among you, and prepare your hearts unto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 serve him only: and he will deliver you out of the hand of the Philistines.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192F44-F8D6-448F-824A-EA304BCFCDC6}"/>
              </a:ext>
            </a:extLst>
          </p:cNvPr>
          <p:cNvSpPr/>
          <p:nvPr/>
        </p:nvSpPr>
        <p:spPr>
          <a:xfrm>
            <a:off x="4501871" y="4302936"/>
            <a:ext cx="3407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sincerely repent, we must …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67CE95-2CB8-4F51-BD80-2C1633C83130}"/>
              </a:ext>
            </a:extLst>
          </p:cNvPr>
          <p:cNvSpPr/>
          <p:nvPr/>
        </p:nvSpPr>
        <p:spPr>
          <a:xfrm>
            <a:off x="914396" y="4874064"/>
            <a:ext cx="8481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Samuel teach the Israelites they must do to sincerely repent?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E615BC-7440-4A5C-888D-C4DCF0231C00}"/>
              </a:ext>
            </a:extLst>
          </p:cNvPr>
          <p:cNvSpPr/>
          <p:nvPr/>
        </p:nvSpPr>
        <p:spPr>
          <a:xfrm>
            <a:off x="914396" y="5491362"/>
            <a:ext cx="481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this teach us about repentance?</a:t>
            </a:r>
          </a:p>
        </p:txBody>
      </p:sp>
    </p:spTree>
    <p:extLst>
      <p:ext uri="{BB962C8B-B14F-4D97-AF65-F5344CB8AC3E}">
        <p14:creationId xmlns:p14="http://schemas.microsoft.com/office/powerpoint/2010/main" val="1024847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0</TotalTime>
  <Words>394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Dubai</vt:lpstr>
      <vt:lpstr>MV Boli</vt:lpstr>
      <vt:lpstr>Open Sans</vt:lpstr>
      <vt:lpstr>Tw Cen MT</vt:lpstr>
      <vt:lpstr>Wingdings 3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 of Salvation</dc:title>
  <dc:creator>Ronald Esquerra</dc:creator>
  <cp:lastModifiedBy>Ronald Esquerra</cp:lastModifiedBy>
  <cp:revision>4473</cp:revision>
  <dcterms:created xsi:type="dcterms:W3CDTF">2018-08-29T04:26:39Z</dcterms:created>
  <dcterms:modified xsi:type="dcterms:W3CDTF">2019-04-13T19:43:00Z</dcterms:modified>
</cp:coreProperties>
</file>