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0"/>
  </p:notesMasterIdLst>
  <p:sldIdLst>
    <p:sldId id="296" r:id="rId2"/>
    <p:sldId id="381" r:id="rId3"/>
    <p:sldId id="380" r:id="rId4"/>
    <p:sldId id="382" r:id="rId5"/>
    <p:sldId id="383" r:id="rId6"/>
    <p:sldId id="385" r:id="rId7"/>
    <p:sldId id="386" r:id="rId8"/>
    <p:sldId id="38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D6E513"/>
    <a:srgbClr val="D88028"/>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blip>
          <a:srcRect/>
          <a:stretch>
            <a:fillRect l="-6000" r="-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4/23/2019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4oBuKzyjY-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95000"/>
                    <a:lumOff val="5000"/>
                  </a:schemeClr>
                </a:solidFill>
                <a:effectLst>
                  <a:outerShdw blurRad="38100" dist="38100" dir="2700000" algn="tl">
                    <a:srgbClr val="000000">
                      <a:alpha val="43137"/>
                    </a:srgbClr>
                  </a:outerShdw>
                </a:effectLst>
                <a:latin typeface="+mj-lt"/>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84</a:t>
            </a:r>
          </a:p>
        </p:txBody>
      </p:sp>
      <p:sp>
        <p:nvSpPr>
          <p:cNvPr id="2" name="Rectangle 1">
            <a:extLst>
              <a:ext uri="{FF2B5EF4-FFF2-40B4-BE49-F238E27FC236}">
                <a16:creationId xmlns:a16="http://schemas.microsoft.com/office/drawing/2014/main" id="{829D4D35-BAD2-4CD9-B9FE-E972A25F06B5}"/>
              </a:ext>
            </a:extLst>
          </p:cNvPr>
          <p:cNvSpPr/>
          <p:nvPr/>
        </p:nvSpPr>
        <p:spPr>
          <a:xfrm>
            <a:off x="2675031" y="2644170"/>
            <a:ext cx="6841938" cy="1569660"/>
          </a:xfrm>
          <a:prstGeom prst="rect">
            <a:avLst/>
          </a:prstGeom>
        </p:spPr>
        <p:txBody>
          <a:bodyPr wrap="none">
            <a:spAutoFit/>
          </a:bodyPr>
          <a:lstStyle/>
          <a:p>
            <a:pPr algn="ctr" fontAlgn="base"/>
            <a:r>
              <a:rPr lang="en-US" sz="4800" dirty="0">
                <a:solidFill>
                  <a:schemeClr val="bg1"/>
                </a:solidFill>
                <a:latin typeface="Javanese Text" panose="02000000000000000000" pitchFamily="2" charset="0"/>
              </a:rPr>
              <a:t>Prophets and Revelation </a:t>
            </a:r>
          </a:p>
          <a:p>
            <a:pPr algn="ctr" fontAlgn="base"/>
            <a:r>
              <a:rPr lang="en-US" sz="4800" dirty="0">
                <a:solidFill>
                  <a:schemeClr val="bg1"/>
                </a:solidFill>
                <a:latin typeface="Javanese Text" panose="02000000000000000000" pitchFamily="2" charset="0"/>
              </a:rPr>
              <a:t>(Part 2)</a:t>
            </a:r>
            <a:endParaRPr lang="en-US" sz="4800" b="0" i="0" dirty="0">
              <a:solidFill>
                <a:schemeClr val="bg1"/>
              </a:solidFill>
              <a:effectLst/>
              <a:latin typeface="Javanese Text" panose="02000000000000000000" pitchFamily="2" charset="0"/>
            </a:endParaRPr>
          </a:p>
        </p:txBody>
      </p:sp>
    </p:spTree>
    <p:extLst>
      <p:ext uri="{BB962C8B-B14F-4D97-AF65-F5344CB8AC3E}">
        <p14:creationId xmlns:p14="http://schemas.microsoft.com/office/powerpoint/2010/main" val="140803033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7E39C1-8756-4366-ADD1-EF6AE566ECE8}"/>
              </a:ext>
            </a:extLst>
          </p:cNvPr>
          <p:cNvSpPr/>
          <p:nvPr/>
        </p:nvSpPr>
        <p:spPr>
          <a:xfrm>
            <a:off x="4599741" y="947404"/>
            <a:ext cx="1881808" cy="100066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10FAE57-BAB1-4785-8C7C-5F56098CB0E8}"/>
              </a:ext>
            </a:extLst>
          </p:cNvPr>
          <p:cNvSpPr/>
          <p:nvPr/>
        </p:nvSpPr>
        <p:spPr>
          <a:xfrm>
            <a:off x="4597077" y="1311133"/>
            <a:ext cx="6317821" cy="286232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84</a:t>
            </a:r>
          </a:p>
        </p:txBody>
      </p:sp>
      <p:pic>
        <p:nvPicPr>
          <p:cNvPr id="1026" name="Picture 2" descr="City of Zion Is Taken Up">
            <a:extLst>
              <a:ext uri="{FF2B5EF4-FFF2-40B4-BE49-F238E27FC236}">
                <a16:creationId xmlns:a16="http://schemas.microsoft.com/office/drawing/2014/main" id="{F8B8464B-3683-4BD6-8044-E9A07ADAB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73" y="1152939"/>
            <a:ext cx="3298550" cy="40945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556420-B63B-48AE-944E-9D36A40D39A3}"/>
              </a:ext>
            </a:extLst>
          </p:cNvPr>
          <p:cNvSpPr/>
          <p:nvPr/>
        </p:nvSpPr>
        <p:spPr>
          <a:xfrm>
            <a:off x="4707988" y="947404"/>
            <a:ext cx="1813317"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Moses 7:41, 44</a:t>
            </a:r>
          </a:p>
        </p:txBody>
      </p:sp>
      <p:sp>
        <p:nvSpPr>
          <p:cNvPr id="5" name="Rectangle 4">
            <a:extLst>
              <a:ext uri="{FF2B5EF4-FFF2-40B4-BE49-F238E27FC236}">
                <a16:creationId xmlns:a16="http://schemas.microsoft.com/office/drawing/2014/main" id="{50F9CDAC-62BC-444E-AEBB-29648F95C3F6}"/>
              </a:ext>
            </a:extLst>
          </p:cNvPr>
          <p:cNvSpPr/>
          <p:nvPr/>
        </p:nvSpPr>
        <p:spPr>
          <a:xfrm>
            <a:off x="4707988" y="1316736"/>
            <a:ext cx="6096000" cy="2862322"/>
          </a:xfrm>
          <a:prstGeom prst="rect">
            <a:avLst/>
          </a:prstGeom>
        </p:spPr>
        <p:txBody>
          <a:bodyPr>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41 </a:t>
            </a:r>
            <a:r>
              <a:rPr lang="en-US" dirty="0">
                <a:solidFill>
                  <a:schemeClr val="bg1">
                    <a:lumMod val="95000"/>
                    <a:lumOff val="5000"/>
                  </a:schemeClr>
                </a:solidFill>
                <a:latin typeface="Arial" panose="020B0604020202020204" pitchFamily="34" charset="0"/>
                <a:cs typeface="Arial" panose="020B0604020202020204" pitchFamily="34" charset="0"/>
              </a:rPr>
              <a:t>And it came to pass that the Lord spake unto Enoch, and told Enoch all the doings of the children of men; wherefore Enoch knew, and looked upon their wickedness, and their misery, and wept and stretched forth his arms, and his heart swelled wide as eternity; and his bowels yearned; and all eternity shook.</a:t>
            </a:r>
          </a:p>
          <a:p>
            <a:pPr algn="just"/>
            <a:r>
              <a:rPr lang="en-US" b="1" dirty="0">
                <a:solidFill>
                  <a:schemeClr val="bg1">
                    <a:lumMod val="95000"/>
                    <a:lumOff val="5000"/>
                  </a:schemeClr>
                </a:solidFill>
                <a:latin typeface="Arial" panose="020B0604020202020204" pitchFamily="34" charset="0"/>
                <a:cs typeface="Arial" panose="020B0604020202020204" pitchFamily="34" charset="0"/>
              </a:rPr>
              <a:t>44 </a:t>
            </a:r>
            <a:r>
              <a:rPr lang="en-US" dirty="0">
                <a:solidFill>
                  <a:schemeClr val="bg1">
                    <a:lumMod val="95000"/>
                    <a:lumOff val="5000"/>
                  </a:schemeClr>
                </a:solidFill>
                <a:latin typeface="Arial" panose="020B0604020202020204" pitchFamily="34" charset="0"/>
                <a:cs typeface="Arial" panose="020B0604020202020204" pitchFamily="34" charset="0"/>
              </a:rPr>
              <a:t>And as Enoch saw this, he had bitterness of soul, and wept over his brethren, and said unto the heavens: I will refuse to be comforted; but the Lord said unto Enoch: Lift up your heart, and be glad; and look.</a:t>
            </a:r>
          </a:p>
        </p:txBody>
      </p:sp>
      <p:sp>
        <p:nvSpPr>
          <p:cNvPr id="6" name="Rectangle 5">
            <a:extLst>
              <a:ext uri="{FF2B5EF4-FFF2-40B4-BE49-F238E27FC236}">
                <a16:creationId xmlns:a16="http://schemas.microsoft.com/office/drawing/2014/main" id="{36ED30FA-601E-4F0F-98E5-D7CB8B79C124}"/>
              </a:ext>
            </a:extLst>
          </p:cNvPr>
          <p:cNvSpPr/>
          <p:nvPr/>
        </p:nvSpPr>
        <p:spPr>
          <a:xfrm>
            <a:off x="4707988" y="4225224"/>
            <a:ext cx="6096000" cy="646331"/>
          </a:xfrm>
          <a:prstGeom prst="rect">
            <a:avLst/>
          </a:prstGeom>
        </p:spPr>
        <p:txBody>
          <a:bodyPr>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was Enoch’s response to the wickedness and destruction he saw?</a:t>
            </a:r>
          </a:p>
        </p:txBody>
      </p:sp>
      <p:sp>
        <p:nvSpPr>
          <p:cNvPr id="7" name="Rectangle 6">
            <a:extLst>
              <a:ext uri="{FF2B5EF4-FFF2-40B4-BE49-F238E27FC236}">
                <a16:creationId xmlns:a16="http://schemas.microsoft.com/office/drawing/2014/main" id="{C4C3CD4E-1B72-4034-BB31-993E44191703}"/>
              </a:ext>
            </a:extLst>
          </p:cNvPr>
          <p:cNvSpPr/>
          <p:nvPr/>
        </p:nvSpPr>
        <p:spPr>
          <a:xfrm>
            <a:off x="4707988" y="5062778"/>
            <a:ext cx="4083169"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did the Lord tell Enoch to do?</a:t>
            </a: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36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A4EAE3-5AB5-421B-9BDD-92FF97D464B3}"/>
              </a:ext>
            </a:extLst>
          </p:cNvPr>
          <p:cNvSpPr/>
          <p:nvPr/>
        </p:nvSpPr>
        <p:spPr>
          <a:xfrm>
            <a:off x="1376776" y="2911819"/>
            <a:ext cx="1428596" cy="4774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C21A2A5-C146-4507-8DC6-87899BAD66BB}"/>
              </a:ext>
            </a:extLst>
          </p:cNvPr>
          <p:cNvSpPr/>
          <p:nvPr/>
        </p:nvSpPr>
        <p:spPr>
          <a:xfrm>
            <a:off x="1376776" y="3254587"/>
            <a:ext cx="9438448" cy="646331"/>
          </a:xfrm>
          <a:prstGeom prst="round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257D3-2EB9-4734-AD82-00D723E6F647}"/>
              </a:ext>
            </a:extLst>
          </p:cNvPr>
          <p:cNvSpPr/>
          <p:nvPr/>
        </p:nvSpPr>
        <p:spPr>
          <a:xfrm>
            <a:off x="1376776" y="1008029"/>
            <a:ext cx="1492716" cy="6219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9F2572E-6C22-4A9E-A547-B09EE17E5157}"/>
              </a:ext>
            </a:extLst>
          </p:cNvPr>
          <p:cNvSpPr/>
          <p:nvPr/>
        </p:nvSpPr>
        <p:spPr>
          <a:xfrm>
            <a:off x="1376776" y="1377361"/>
            <a:ext cx="9438448" cy="830997"/>
          </a:xfrm>
          <a:prstGeom prst="round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84</a:t>
            </a:r>
          </a:p>
        </p:txBody>
      </p:sp>
      <p:sp>
        <p:nvSpPr>
          <p:cNvPr id="2" name="Rectangle 1">
            <a:extLst>
              <a:ext uri="{FF2B5EF4-FFF2-40B4-BE49-F238E27FC236}">
                <a16:creationId xmlns:a16="http://schemas.microsoft.com/office/drawing/2014/main" id="{CA05CBA4-683A-4E76-9CEE-D7AB9E498BE8}"/>
              </a:ext>
            </a:extLst>
          </p:cNvPr>
          <p:cNvSpPr/>
          <p:nvPr/>
        </p:nvSpPr>
        <p:spPr>
          <a:xfrm>
            <a:off x="1376776" y="1008029"/>
            <a:ext cx="1492716"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Moses 7:47 </a:t>
            </a:r>
          </a:p>
        </p:txBody>
      </p:sp>
      <p:sp>
        <p:nvSpPr>
          <p:cNvPr id="4" name="Rectangle 3">
            <a:extLst>
              <a:ext uri="{FF2B5EF4-FFF2-40B4-BE49-F238E27FC236}">
                <a16:creationId xmlns:a16="http://schemas.microsoft.com/office/drawing/2014/main" id="{AB8F51B6-9A66-4A21-A2DB-5292C43476D4}"/>
              </a:ext>
            </a:extLst>
          </p:cNvPr>
          <p:cNvSpPr/>
          <p:nvPr/>
        </p:nvSpPr>
        <p:spPr>
          <a:xfrm>
            <a:off x="1376776" y="2423050"/>
            <a:ext cx="2518638"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did Enoch see?</a:t>
            </a:r>
          </a:p>
        </p:txBody>
      </p:sp>
      <p:sp>
        <p:nvSpPr>
          <p:cNvPr id="5" name="Rectangle 4">
            <a:extLst>
              <a:ext uri="{FF2B5EF4-FFF2-40B4-BE49-F238E27FC236}">
                <a16:creationId xmlns:a16="http://schemas.microsoft.com/office/drawing/2014/main" id="{E2C619AD-B38B-4B63-902C-7F8C8D7E90D0}"/>
              </a:ext>
            </a:extLst>
          </p:cNvPr>
          <p:cNvSpPr/>
          <p:nvPr/>
        </p:nvSpPr>
        <p:spPr>
          <a:xfrm>
            <a:off x="1376776" y="1337605"/>
            <a:ext cx="9438448" cy="923330"/>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And behold, Enoch saw the day of the coming of the Son of Man, even in the flesh; and his soul rejoiced, saying: The Righteous is lifted up, and the Lamb is slain from the foundation of the world; and through faith I am in the bosom of the Father, and behold, Zion is with me.</a:t>
            </a:r>
          </a:p>
        </p:txBody>
      </p:sp>
      <p:sp>
        <p:nvSpPr>
          <p:cNvPr id="6" name="Rectangle 5">
            <a:extLst>
              <a:ext uri="{FF2B5EF4-FFF2-40B4-BE49-F238E27FC236}">
                <a16:creationId xmlns:a16="http://schemas.microsoft.com/office/drawing/2014/main" id="{A6CD466F-6D90-4E8E-A3A8-DEF47CB0515D}"/>
              </a:ext>
            </a:extLst>
          </p:cNvPr>
          <p:cNvSpPr/>
          <p:nvPr/>
        </p:nvSpPr>
        <p:spPr>
          <a:xfrm>
            <a:off x="1376776" y="2914741"/>
            <a:ext cx="1428596"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Moses 7:67</a:t>
            </a:r>
          </a:p>
        </p:txBody>
      </p:sp>
      <p:sp>
        <p:nvSpPr>
          <p:cNvPr id="7" name="Rectangle 6">
            <a:extLst>
              <a:ext uri="{FF2B5EF4-FFF2-40B4-BE49-F238E27FC236}">
                <a16:creationId xmlns:a16="http://schemas.microsoft.com/office/drawing/2014/main" id="{BDD01CC4-7B94-48EF-B915-867325EEE173}"/>
              </a:ext>
            </a:extLst>
          </p:cNvPr>
          <p:cNvSpPr/>
          <p:nvPr/>
        </p:nvSpPr>
        <p:spPr>
          <a:xfrm>
            <a:off x="1376776" y="3256181"/>
            <a:ext cx="9438448" cy="646331"/>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And the Lord showed Enoch all things, even unto the end of the world; and he saw the day of the righteous, the hour of their redemption, and received a fulness of joy;</a:t>
            </a:r>
          </a:p>
        </p:txBody>
      </p:sp>
      <p:sp>
        <p:nvSpPr>
          <p:cNvPr id="8" name="Rectangle 7">
            <a:extLst>
              <a:ext uri="{FF2B5EF4-FFF2-40B4-BE49-F238E27FC236}">
                <a16:creationId xmlns:a16="http://schemas.microsoft.com/office/drawing/2014/main" id="{BF3ED3EB-BF9A-45EE-AA9A-5BE03A80FA10}"/>
              </a:ext>
            </a:extLst>
          </p:cNvPr>
          <p:cNvSpPr/>
          <p:nvPr/>
        </p:nvSpPr>
        <p:spPr>
          <a:xfrm>
            <a:off x="1376776" y="4059731"/>
            <a:ext cx="9438448" cy="646331"/>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effect did seeing and learning about the Savior’s mission and the plan of salvation have on Enoch?</a:t>
            </a:r>
          </a:p>
        </p:txBody>
      </p:sp>
      <p:sp>
        <p:nvSpPr>
          <p:cNvPr id="9" name="Rectangle 8">
            <a:extLst>
              <a:ext uri="{FF2B5EF4-FFF2-40B4-BE49-F238E27FC236}">
                <a16:creationId xmlns:a16="http://schemas.microsoft.com/office/drawing/2014/main" id="{796C553A-974C-4CDD-AB40-A78AA18175F5}"/>
              </a:ext>
            </a:extLst>
          </p:cNvPr>
          <p:cNvSpPr/>
          <p:nvPr/>
        </p:nvSpPr>
        <p:spPr>
          <a:xfrm>
            <a:off x="1376776" y="4785158"/>
            <a:ext cx="9438448" cy="923330"/>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Why do you think Enoch could be filled with joy rather than experiencing “bitterness of soul” (verse 44) after learning about the Savior’s mission and the plan of salvation?</a:t>
            </a:r>
          </a:p>
        </p:txBody>
      </p:sp>
      <p:sp>
        <p:nvSpPr>
          <p:cNvPr id="10" name="Rectangle 9">
            <a:extLst>
              <a:ext uri="{FF2B5EF4-FFF2-40B4-BE49-F238E27FC236}">
                <a16:creationId xmlns:a16="http://schemas.microsoft.com/office/drawing/2014/main" id="{8A505D5F-6C8A-4B14-8477-BE4D88207717}"/>
              </a:ext>
            </a:extLst>
          </p:cNvPr>
          <p:cNvSpPr/>
          <p:nvPr/>
        </p:nvSpPr>
        <p:spPr>
          <a:xfrm>
            <a:off x="1376776" y="5800605"/>
            <a:ext cx="9438448"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view difficult circumstances with an eternal perspective, we can experience joy rather than bitterness of soul.</a:t>
            </a:r>
          </a:p>
        </p:txBody>
      </p:sp>
    </p:spTree>
    <p:extLst>
      <p:ext uri="{BB962C8B-B14F-4D97-AF65-F5344CB8AC3E}">
        <p14:creationId xmlns:p14="http://schemas.microsoft.com/office/powerpoint/2010/main" val="3793350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10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p:cTn id="38" dur="25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25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0" dur="25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25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25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4" grpId="0"/>
      <p:bldP spid="6" grpId="0"/>
      <p:bldP spid="7" grpId="0"/>
      <p:bldP spid="8" grpId="0"/>
      <p:bldP spid="9"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84</a:t>
            </a:r>
          </a:p>
        </p:txBody>
      </p:sp>
      <p:sp>
        <p:nvSpPr>
          <p:cNvPr id="2" name="Rectangle 1">
            <a:extLst>
              <a:ext uri="{FF2B5EF4-FFF2-40B4-BE49-F238E27FC236}">
                <a16:creationId xmlns:a16="http://schemas.microsoft.com/office/drawing/2014/main" id="{ADAB904D-2E05-4986-8631-E0F470A48228}"/>
              </a:ext>
            </a:extLst>
          </p:cNvPr>
          <p:cNvSpPr/>
          <p:nvPr/>
        </p:nvSpPr>
        <p:spPr>
          <a:xfrm>
            <a:off x="3042920" y="3136612"/>
            <a:ext cx="6106159" cy="584775"/>
          </a:xfrm>
          <a:prstGeom prst="rect">
            <a:avLst/>
          </a:prstGeom>
        </p:spPr>
        <p:txBody>
          <a:bodyPr wrap="none">
            <a:spAutoFit/>
          </a:bodyPr>
          <a:lstStyle/>
          <a:p>
            <a:pPr fontAlgn="base"/>
            <a:r>
              <a:rPr lang="en-US" sz="3200" b="1" dirty="0">
                <a:solidFill>
                  <a:schemeClr val="bg1"/>
                </a:solidFill>
                <a:latin typeface="Arial" panose="020B0604020202020204" pitchFamily="34" charset="0"/>
                <a:cs typeface="Arial" panose="020B0604020202020204" pitchFamily="34" charset="0"/>
              </a:rPr>
              <a:t>Practice Exercise (20 minutes)</a:t>
            </a:r>
            <a:endParaRPr lang="en-US" sz="32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00204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422D9D-30A9-4E96-B8BD-B1783DE70114}"/>
              </a:ext>
            </a:extLst>
          </p:cNvPr>
          <p:cNvSpPr/>
          <p:nvPr/>
        </p:nvSpPr>
        <p:spPr>
          <a:xfrm>
            <a:off x="9045526" y="1530118"/>
            <a:ext cx="2199249" cy="746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7EFAA9-EECE-47E0-A937-B67C394C3888}"/>
              </a:ext>
            </a:extLst>
          </p:cNvPr>
          <p:cNvSpPr/>
          <p:nvPr/>
        </p:nvSpPr>
        <p:spPr>
          <a:xfrm>
            <a:off x="947224" y="1992637"/>
            <a:ext cx="10297551" cy="378565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84</a:t>
            </a:r>
          </a:p>
        </p:txBody>
      </p:sp>
      <p:sp>
        <p:nvSpPr>
          <p:cNvPr id="2" name="Rectangle 1">
            <a:extLst>
              <a:ext uri="{FF2B5EF4-FFF2-40B4-BE49-F238E27FC236}">
                <a16:creationId xmlns:a16="http://schemas.microsoft.com/office/drawing/2014/main" id="{2E67BB5E-6BD5-4DB6-A3B9-46A929634109}"/>
              </a:ext>
            </a:extLst>
          </p:cNvPr>
          <p:cNvSpPr/>
          <p:nvPr/>
        </p:nvSpPr>
        <p:spPr>
          <a:xfrm>
            <a:off x="947224" y="1992637"/>
            <a:ext cx="10297551" cy="3785652"/>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13. When others come to us asking questions or investigating Church doctrine, practices, or history, how might we best assist them in their quest for truth? The following are some of the ways we can help them:</a:t>
            </a:r>
          </a:p>
          <a:p>
            <a:pPr algn="just" fontAlgn="base"/>
            <a:r>
              <a:rPr lang="en-US" sz="1600" dirty="0">
                <a:solidFill>
                  <a:schemeClr val="bg1"/>
                </a:solidFill>
                <a:latin typeface="Arial" panose="020B0604020202020204" pitchFamily="34" charset="0"/>
                <a:cs typeface="Arial" panose="020B0604020202020204" pitchFamily="34" charset="0"/>
              </a:rPr>
              <a:t>14.</a:t>
            </a:r>
            <a:r>
              <a:rPr lang="en-US" sz="1600" i="1" dirty="0">
                <a:solidFill>
                  <a:schemeClr val="bg1"/>
                </a:solidFill>
                <a:latin typeface="Arial" panose="020B0604020202020204" pitchFamily="34" charset="0"/>
                <a:cs typeface="Arial" panose="020B0604020202020204" pitchFamily="34" charset="0"/>
              </a:rPr>
              <a:t> Listen carefully and prayerfully: </a:t>
            </a:r>
            <a:r>
              <a:rPr lang="en-US" sz="1600" dirty="0">
                <a:solidFill>
                  <a:schemeClr val="bg1"/>
                </a:solidFill>
                <a:latin typeface="Arial" panose="020B0604020202020204" pitchFamily="34" charset="0"/>
                <a:cs typeface="Arial" panose="020B0604020202020204" pitchFamily="34" charset="0"/>
              </a:rPr>
              <a:t>Listen attentively before you respond, seeking to clarify and understand the actual questions they are asking. Thoughtfully seek to understand the true intent of their questions and their feelings and beliefs.</a:t>
            </a:r>
          </a:p>
          <a:p>
            <a:pPr algn="just" fontAlgn="base"/>
            <a:r>
              <a:rPr lang="en-US" sz="1600" dirty="0">
                <a:solidFill>
                  <a:schemeClr val="bg1"/>
                </a:solidFill>
                <a:latin typeface="Arial" panose="020B0604020202020204" pitchFamily="34" charset="0"/>
                <a:cs typeface="Arial" panose="020B0604020202020204" pitchFamily="34" charset="0"/>
              </a:rPr>
              <a:t>15.</a:t>
            </a:r>
            <a:r>
              <a:rPr lang="en-US" sz="1600" i="1" dirty="0">
                <a:solidFill>
                  <a:schemeClr val="bg1"/>
                </a:solidFill>
                <a:latin typeface="Arial" panose="020B0604020202020204" pitchFamily="34" charset="0"/>
                <a:cs typeface="Arial" panose="020B0604020202020204" pitchFamily="34" charset="0"/>
              </a:rPr>
              <a:t> Teach and testify of gospel truths: </a:t>
            </a:r>
            <a:r>
              <a:rPr lang="en-US" sz="1600" dirty="0">
                <a:solidFill>
                  <a:schemeClr val="bg1"/>
                </a:solidFill>
                <a:latin typeface="Arial" panose="020B0604020202020204" pitchFamily="34" charset="0"/>
                <a:cs typeface="Arial" panose="020B0604020202020204" pitchFamily="34" charset="0"/>
              </a:rPr>
              <a:t>Share applicable teachings from the scriptures and modern prophets and how they have made a difference in your life. Help those with whom you speak examine or reframe their questions in the context of the gospel and the plan of salvation.</a:t>
            </a:r>
          </a:p>
          <a:p>
            <a:pPr algn="just" fontAlgn="base"/>
            <a:r>
              <a:rPr lang="en-US" sz="1600" dirty="0">
                <a:solidFill>
                  <a:schemeClr val="bg1"/>
                </a:solidFill>
                <a:latin typeface="Arial" panose="020B0604020202020204" pitchFamily="34" charset="0"/>
                <a:cs typeface="Arial" panose="020B0604020202020204" pitchFamily="34" charset="0"/>
              </a:rPr>
              <a:t>16.</a:t>
            </a:r>
            <a:r>
              <a:rPr lang="en-US" sz="1600" i="1" dirty="0">
                <a:solidFill>
                  <a:schemeClr val="bg1"/>
                </a:solidFill>
                <a:latin typeface="Arial" panose="020B0604020202020204" pitchFamily="34" charset="0"/>
                <a:cs typeface="Arial" panose="020B0604020202020204" pitchFamily="34" charset="0"/>
              </a:rPr>
              <a:t> Invite them to act in faith: </a:t>
            </a:r>
            <a:r>
              <a:rPr lang="en-US" sz="1600" dirty="0">
                <a:solidFill>
                  <a:schemeClr val="bg1"/>
                </a:solidFill>
                <a:latin typeface="Arial" panose="020B0604020202020204" pitchFamily="34" charset="0"/>
                <a:cs typeface="Arial" panose="020B0604020202020204" pitchFamily="34" charset="0"/>
              </a:rPr>
              <a:t>Remember that the Lord requires us to seek spiritual knowledge for ourselves. We must therefore invite others to act in faith through prayer, obedience to the commandments, and diligent study of the word of God, using divinely appointed sources, particularly the Book of Mormon. If applicable, invite them to remember experiences they may have had when they felt the Holy Ghost and to hold fast to eternal truths they have learned until additional knowledge comes.</a:t>
            </a:r>
          </a:p>
          <a:p>
            <a:pPr algn="just" fontAlgn="base"/>
            <a:r>
              <a:rPr lang="en-US" sz="1600" dirty="0">
                <a:solidFill>
                  <a:schemeClr val="bg1"/>
                </a:solidFill>
                <a:latin typeface="Arial" panose="020B0604020202020204" pitchFamily="34" charset="0"/>
                <a:cs typeface="Arial" panose="020B0604020202020204" pitchFamily="34" charset="0"/>
              </a:rPr>
              <a:t>17.</a:t>
            </a:r>
            <a:r>
              <a:rPr lang="en-US" sz="1600" i="1" dirty="0">
                <a:solidFill>
                  <a:schemeClr val="bg1"/>
                </a:solidFill>
                <a:latin typeface="Arial" panose="020B0604020202020204" pitchFamily="34" charset="0"/>
                <a:cs typeface="Arial" panose="020B0604020202020204" pitchFamily="34" charset="0"/>
              </a:rPr>
              <a:t> Follow through: </a:t>
            </a:r>
            <a:r>
              <a:rPr lang="en-US" sz="1600" dirty="0">
                <a:solidFill>
                  <a:schemeClr val="bg1"/>
                </a:solidFill>
                <a:latin typeface="Arial" panose="020B0604020202020204" pitchFamily="34" charset="0"/>
                <a:cs typeface="Arial" panose="020B0604020202020204" pitchFamily="34" charset="0"/>
              </a:rPr>
              <a:t>Offer to search for answers, and then follow through by sharing what you learn. You could also search for answers together. Express confidence in the Lord’s promise to provide personal revelation.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16C0AC-60D3-4730-BC66-04DE72BABD96}"/>
              </a:ext>
            </a:extLst>
          </p:cNvPr>
          <p:cNvSpPr/>
          <p:nvPr/>
        </p:nvSpPr>
        <p:spPr>
          <a:xfrm>
            <a:off x="2973895" y="783607"/>
            <a:ext cx="6482865" cy="461665"/>
          </a:xfrm>
          <a:prstGeom prst="rect">
            <a:avLst/>
          </a:prstGeom>
        </p:spPr>
        <p:txBody>
          <a:bodyPr wrap="none">
            <a:spAutoFit/>
          </a:bodyPr>
          <a:lstStyle/>
          <a:p>
            <a:pPr algn="just" fontAlgn="base"/>
            <a:r>
              <a:rPr lang="en-US" sz="2400" dirty="0">
                <a:solidFill>
                  <a:schemeClr val="bg1"/>
                </a:solidFill>
                <a:latin typeface="MV Boli" panose="02000500030200090000" pitchFamily="2" charset="0"/>
                <a:cs typeface="MV Boli" panose="02000500030200090000" pitchFamily="2" charset="0"/>
              </a:rPr>
              <a:t>Helping Others Acquire Spiritual Knowledge</a:t>
            </a:r>
            <a:endParaRPr lang="en-US" sz="2400" b="0" dirty="0">
              <a:solidFill>
                <a:schemeClr val="bg1"/>
              </a:solidFill>
              <a:effectLst/>
              <a:latin typeface="MV Boli" panose="02000500030200090000" pitchFamily="2" charset="0"/>
              <a:cs typeface="MV Boli" panose="02000500030200090000" pitchFamily="2" charset="0"/>
            </a:endParaRPr>
          </a:p>
        </p:txBody>
      </p:sp>
      <p:sp>
        <p:nvSpPr>
          <p:cNvPr id="6" name="Rectangle 5">
            <a:extLst>
              <a:ext uri="{FF2B5EF4-FFF2-40B4-BE49-F238E27FC236}">
                <a16:creationId xmlns:a16="http://schemas.microsoft.com/office/drawing/2014/main" id="{B16C61AE-2154-4619-AAB8-61686E6F15DB}"/>
              </a:ext>
            </a:extLst>
          </p:cNvPr>
          <p:cNvSpPr/>
          <p:nvPr/>
        </p:nvSpPr>
        <p:spPr>
          <a:xfrm>
            <a:off x="9072385" y="1605123"/>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Paragraphs 13-17 </a:t>
            </a:r>
          </a:p>
        </p:txBody>
      </p:sp>
    </p:spTree>
    <p:extLst>
      <p:ext uri="{BB962C8B-B14F-4D97-AF65-F5344CB8AC3E}">
        <p14:creationId xmlns:p14="http://schemas.microsoft.com/office/powerpoint/2010/main" val="260200243"/>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000"/>
                                        <p:tgtEl>
                                          <p:spTgt spid="7"/>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1000"/>
                                        <p:tgtEl>
                                          <p:spTgt spid="5"/>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1000"/>
                                        <p:tgtEl>
                                          <p:spTgt spid="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0AB55C-638B-41DB-A6D2-EC040416FD38}"/>
              </a:ext>
            </a:extLst>
          </p:cNvPr>
          <p:cNvSpPr/>
          <p:nvPr/>
        </p:nvSpPr>
        <p:spPr>
          <a:xfrm>
            <a:off x="1273892" y="968273"/>
            <a:ext cx="1864614"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42EEC37-C68B-4159-861E-B01A327B63E1}"/>
              </a:ext>
            </a:extLst>
          </p:cNvPr>
          <p:cNvSpPr/>
          <p:nvPr/>
        </p:nvSpPr>
        <p:spPr>
          <a:xfrm>
            <a:off x="1273893" y="1337605"/>
            <a:ext cx="9431618" cy="92333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84</a:t>
            </a:r>
          </a:p>
        </p:txBody>
      </p:sp>
      <p:sp>
        <p:nvSpPr>
          <p:cNvPr id="2" name="Rectangle 1">
            <a:extLst>
              <a:ext uri="{FF2B5EF4-FFF2-40B4-BE49-F238E27FC236}">
                <a16:creationId xmlns:a16="http://schemas.microsoft.com/office/drawing/2014/main" id="{29E93FAB-31D0-48FA-A564-1B94B3CB2CF9}"/>
              </a:ext>
            </a:extLst>
          </p:cNvPr>
          <p:cNvSpPr/>
          <p:nvPr/>
        </p:nvSpPr>
        <p:spPr>
          <a:xfrm>
            <a:off x="1273894" y="968273"/>
            <a:ext cx="1864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1:4-5.</a:t>
            </a:r>
          </a:p>
        </p:txBody>
      </p:sp>
      <p:sp>
        <p:nvSpPr>
          <p:cNvPr id="4" name="Rectangle 3">
            <a:extLst>
              <a:ext uri="{FF2B5EF4-FFF2-40B4-BE49-F238E27FC236}">
                <a16:creationId xmlns:a16="http://schemas.microsoft.com/office/drawing/2014/main" id="{7BA3C494-8AC1-40DD-87C6-6CFF73B0EFE6}"/>
              </a:ext>
            </a:extLst>
          </p:cNvPr>
          <p:cNvSpPr/>
          <p:nvPr/>
        </p:nvSpPr>
        <p:spPr>
          <a:xfrm>
            <a:off x="1273893" y="3105834"/>
            <a:ext cx="943161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the doctrine taught in this passage help Alex see his question with an eternal perspective?</a:t>
            </a:r>
          </a:p>
        </p:txBody>
      </p:sp>
      <p:sp>
        <p:nvSpPr>
          <p:cNvPr id="5" name="Rectangle 4">
            <a:extLst>
              <a:ext uri="{FF2B5EF4-FFF2-40B4-BE49-F238E27FC236}">
                <a16:creationId xmlns:a16="http://schemas.microsoft.com/office/drawing/2014/main" id="{E3DEFEED-1D3D-4658-82FE-209E114F2F96}"/>
              </a:ext>
            </a:extLst>
          </p:cNvPr>
          <p:cNvSpPr/>
          <p:nvPr/>
        </p:nvSpPr>
        <p:spPr>
          <a:xfrm>
            <a:off x="1273892" y="2551836"/>
            <a:ext cx="80092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did the Lord choose prophets to be in their appointed positions?</a:t>
            </a:r>
          </a:p>
        </p:txBody>
      </p:sp>
      <p:sp>
        <p:nvSpPr>
          <p:cNvPr id="6" name="Rectangle 5">
            <a:extLst>
              <a:ext uri="{FF2B5EF4-FFF2-40B4-BE49-F238E27FC236}">
                <a16:creationId xmlns:a16="http://schemas.microsoft.com/office/drawing/2014/main" id="{BB97FA43-8510-4F15-98EE-F8BF7C44637C}"/>
              </a:ext>
            </a:extLst>
          </p:cNvPr>
          <p:cNvSpPr/>
          <p:nvPr/>
        </p:nvSpPr>
        <p:spPr>
          <a:xfrm>
            <a:off x="1273893" y="1337605"/>
            <a:ext cx="9431619"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Then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me, saying,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Before I formed thee in the belly I knew thee; and before thou camest forth out of the womb I sanctified thee, and I ordained thee a prophet unto the nations.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1AC79B1-0849-4729-805F-06B2E502A26E}"/>
              </a:ext>
            </a:extLst>
          </p:cNvPr>
          <p:cNvSpPr/>
          <p:nvPr/>
        </p:nvSpPr>
        <p:spPr>
          <a:xfrm>
            <a:off x="1273893" y="3858400"/>
            <a:ext cx="94316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you could invite Alex to act in faith that would help him continue to find peace about his question?</a:t>
            </a:r>
          </a:p>
        </p:txBody>
      </p:sp>
    </p:spTree>
    <p:extLst>
      <p:ext uri="{BB962C8B-B14F-4D97-AF65-F5344CB8AC3E}">
        <p14:creationId xmlns:p14="http://schemas.microsoft.com/office/powerpoint/2010/main" val="42852066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84</a:t>
            </a:r>
          </a:p>
        </p:txBody>
      </p:sp>
      <p:pic>
        <p:nvPicPr>
          <p:cNvPr id="2" name="Online Media 1" title="A Change of Heart">
            <a:hlinkClick r:id="" action="ppaction://media"/>
            <a:extLst>
              <a:ext uri="{FF2B5EF4-FFF2-40B4-BE49-F238E27FC236}">
                <a16:creationId xmlns:a16="http://schemas.microsoft.com/office/drawing/2014/main" id="{01435FEC-CB87-4459-A8FD-18EFE294A7B7}"/>
              </a:ext>
            </a:extLst>
          </p:cNvPr>
          <p:cNvPicPr>
            <a:picLocks noRot="1" noChangeAspect="1"/>
          </p:cNvPicPr>
          <p:nvPr>
            <a:videoFile r:link="rId1"/>
          </p:nvPr>
        </p:nvPicPr>
        <p:blipFill>
          <a:blip r:embed="rId3"/>
          <a:stretch>
            <a:fillRect/>
          </a:stretch>
        </p:blipFill>
        <p:spPr>
          <a:xfrm>
            <a:off x="2095315" y="1290431"/>
            <a:ext cx="8001369" cy="45007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82179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271</Words>
  <Application>Microsoft Office PowerPoint</Application>
  <PresentationFormat>Widescreen</PresentationFormat>
  <Paragraphs>38</Paragraphs>
  <Slides>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Javanese Text</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4478</cp:revision>
  <dcterms:created xsi:type="dcterms:W3CDTF">2018-08-29T04:26:39Z</dcterms:created>
  <dcterms:modified xsi:type="dcterms:W3CDTF">2019-04-23T06:38:51Z</dcterms:modified>
</cp:coreProperties>
</file>