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8"/>
  </p:notesMasterIdLst>
  <p:sldIdLst>
    <p:sldId id="296" r:id="rId2"/>
    <p:sldId id="381" r:id="rId3"/>
    <p:sldId id="382" r:id="rId4"/>
    <p:sldId id="383" r:id="rId5"/>
    <p:sldId id="384" r:id="rId6"/>
    <p:sldId id="386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59"/>
    <a:srgbClr val="FF6600"/>
    <a:srgbClr val="D88028"/>
    <a:srgbClr val="D6E513"/>
    <a:srgbClr val="59C7E9"/>
    <a:srgbClr val="6F7CBF"/>
    <a:srgbClr val="FFD757"/>
    <a:srgbClr val="0BA2C5"/>
    <a:srgbClr val="B9DF63"/>
    <a:srgbClr val="80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0KgChfAdG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MS Gothic" panose="020B0609070205080204" pitchFamily="49" charset="-128"/>
                <a:cs typeface="Dubai" panose="020B0503030403030204" pitchFamily="34" charset="-78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C86E1-234A-4AD4-AA91-ED98EA56199B}"/>
              </a:ext>
            </a:extLst>
          </p:cNvPr>
          <p:cNvSpPr/>
          <p:nvPr/>
        </p:nvSpPr>
        <p:spPr>
          <a:xfrm>
            <a:off x="477078" y="783607"/>
            <a:ext cx="2402859" cy="1056802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AB805D-678B-48EB-904E-8D8512951621}"/>
              </a:ext>
            </a:extLst>
          </p:cNvPr>
          <p:cNvSpPr/>
          <p:nvPr/>
        </p:nvSpPr>
        <p:spPr>
          <a:xfrm>
            <a:off x="477078" y="1113183"/>
            <a:ext cx="10270435" cy="37856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CAA13-A8A5-4AD2-83B7-56D9BB3F55C2}"/>
              </a:ext>
            </a:extLst>
          </p:cNvPr>
          <p:cNvSpPr/>
          <p:nvPr/>
        </p:nvSpPr>
        <p:spPr>
          <a:xfrm>
            <a:off x="694723" y="78360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 Samuel 1:20-28.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BCC56-87B3-4CB9-A885-839ABA3DC3A3}"/>
              </a:ext>
            </a:extLst>
          </p:cNvPr>
          <p:cNvSpPr/>
          <p:nvPr/>
        </p:nvSpPr>
        <p:spPr>
          <a:xfrm>
            <a:off x="742122" y="1113183"/>
            <a:ext cx="98993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it came to pass, when the time was come about after Hannah had conceived, that she bare a son, and called his name Samuel, saying, Because I have asked him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man Elkanah, and all his house, went up to offer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 yearly sacrifice, and his vow.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Hannah went not up; for she said unto her husband, I will not go up until the child be weaned, and then I will bring him, that he may appear before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there abide for ever.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Elkanah her husband said unto her, Do what seemeth thee good; tarry until thou have weaned him; only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establish his word. So the woman abode, and gave her son suck until she weaned 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she had weaned him, she took him up with her, with three bullocks, and one ephah of flour, and a bottle of wine, and brought him unto the house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Shiloh: and the child was young.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slew a bullock, and brought the child to Eli.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 said, Oh my lord, as thy soul liveth, my lord, I am the woman that stood by thee here, praying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 child I prayed; and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hath given me my petition which I asked of him: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also I have lent him 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as long as he liveth he shall be lent 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he worshipped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there.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92910-102A-42DE-903D-7727C7479E17}"/>
              </a:ext>
            </a:extLst>
          </p:cNvPr>
          <p:cNvSpPr/>
          <p:nvPr/>
        </p:nvSpPr>
        <p:spPr>
          <a:xfrm>
            <a:off x="742122" y="5017591"/>
            <a:ext cx="9899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you complete this statement using what you have learned from verses 27-28?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7C6CA-8156-4D8D-9270-32C527B30436}"/>
              </a:ext>
            </a:extLst>
          </p:cNvPr>
          <p:cNvSpPr/>
          <p:nvPr/>
        </p:nvSpPr>
        <p:spPr>
          <a:xfrm>
            <a:off x="742122" y="5428062"/>
            <a:ext cx="63875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ask the Lord to bless us, we must be willing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5F3B8-5255-4677-B955-5BECFF1E546D}"/>
              </a:ext>
            </a:extLst>
          </p:cNvPr>
          <p:cNvSpPr/>
          <p:nvPr/>
        </p:nvSpPr>
        <p:spPr>
          <a:xfrm>
            <a:off x="6224776" y="5428061"/>
            <a:ext cx="345158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those blessings to serve Him.</a:t>
            </a:r>
            <a:endParaRPr lang="en-US" sz="17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7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906F5D-6E48-45BE-B8B5-9B1D2BC92AC5}"/>
              </a:ext>
            </a:extLst>
          </p:cNvPr>
          <p:cNvSpPr/>
          <p:nvPr/>
        </p:nvSpPr>
        <p:spPr>
          <a:xfrm>
            <a:off x="2507004" y="2939534"/>
            <a:ext cx="7177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>
                <a:solidFill>
                  <a:srgbClr val="FF0000"/>
                </a:solidFill>
                <a:latin typeface="Open Sans"/>
              </a:rPr>
              <a:t>“Hannah praises the Lord”</a:t>
            </a:r>
            <a:endParaRPr lang="en-US" sz="4400" b="1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DF7CF-80A6-4B77-957A-B21427D878D0}"/>
              </a:ext>
            </a:extLst>
          </p:cNvPr>
          <p:cNvSpPr/>
          <p:nvPr/>
        </p:nvSpPr>
        <p:spPr>
          <a:xfrm>
            <a:off x="914400" y="96827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2:1–10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03351B-43AC-4443-B4E0-73D73CA30841}"/>
              </a:ext>
            </a:extLst>
          </p:cNvPr>
          <p:cNvSpPr/>
          <p:nvPr/>
        </p:nvSpPr>
        <p:spPr>
          <a:xfrm>
            <a:off x="1881544" y="2767280"/>
            <a:ext cx="84289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0000"/>
                </a:solidFill>
                <a:latin typeface="Open Sans"/>
              </a:rPr>
              <a:t>“Eli is chastened for not honoring </a:t>
            </a:r>
          </a:p>
          <a:p>
            <a:pPr algn="ctr" fontAlgn="base"/>
            <a:r>
              <a:rPr lang="en-US" sz="4000" b="1" dirty="0">
                <a:solidFill>
                  <a:srgbClr val="FF0000"/>
                </a:solidFill>
                <a:latin typeface="Open Sans"/>
              </a:rPr>
              <a:t>God above others”</a:t>
            </a:r>
            <a:endParaRPr lang="en-US" sz="4000" b="1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18B0B-AE07-4EB1-8BAA-97A0C7CD3471}"/>
              </a:ext>
            </a:extLst>
          </p:cNvPr>
          <p:cNvSpPr/>
          <p:nvPr/>
        </p:nvSpPr>
        <p:spPr>
          <a:xfrm>
            <a:off x="914400" y="783607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2:11-36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5B3E60-DFEE-4C8B-BEA6-06E453577E56}"/>
              </a:ext>
            </a:extLst>
          </p:cNvPr>
          <p:cNvSpPr/>
          <p:nvPr/>
        </p:nvSpPr>
        <p:spPr>
          <a:xfrm>
            <a:off x="914399" y="2719071"/>
            <a:ext cx="1787669" cy="42046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C6AAF-C699-4761-BC48-2FDED8BA184B}"/>
              </a:ext>
            </a:extLst>
          </p:cNvPr>
          <p:cNvSpPr/>
          <p:nvPr/>
        </p:nvSpPr>
        <p:spPr>
          <a:xfrm>
            <a:off x="914399" y="3039573"/>
            <a:ext cx="9647584" cy="6065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79A2C-735C-46E2-ABD5-BD4B874A711B}"/>
              </a:ext>
            </a:extLst>
          </p:cNvPr>
          <p:cNvSpPr/>
          <p:nvPr/>
        </p:nvSpPr>
        <p:spPr>
          <a:xfrm>
            <a:off x="914399" y="949548"/>
            <a:ext cx="1787669" cy="405270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21C7C7-0FA2-4259-93B1-E079E5764392}"/>
              </a:ext>
            </a:extLst>
          </p:cNvPr>
          <p:cNvSpPr/>
          <p:nvPr/>
        </p:nvSpPr>
        <p:spPr>
          <a:xfrm>
            <a:off x="914399" y="1312543"/>
            <a:ext cx="6864627" cy="3693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5946F3-BF49-4AD1-9A9B-A752F89D1139}"/>
              </a:ext>
            </a:extLst>
          </p:cNvPr>
          <p:cNvSpPr/>
          <p:nvPr/>
        </p:nvSpPr>
        <p:spPr>
          <a:xfrm>
            <a:off x="914399" y="94954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2:12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D49C9-4B71-4DDA-BAC9-D442CDE5CA51}"/>
              </a:ext>
            </a:extLst>
          </p:cNvPr>
          <p:cNvSpPr/>
          <p:nvPr/>
        </p:nvSpPr>
        <p:spPr>
          <a:xfrm>
            <a:off x="914399" y="1312543"/>
            <a:ext cx="708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Now the sons of Eli were sons of Belial; they knew not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22CF3-457C-4CFF-B0DD-96ED5F56BA27}"/>
              </a:ext>
            </a:extLst>
          </p:cNvPr>
          <p:cNvSpPr/>
          <p:nvPr/>
        </p:nvSpPr>
        <p:spPr>
          <a:xfrm>
            <a:off x="914399" y="1823073"/>
            <a:ext cx="964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Hophni and Phinehas’s unrighteous behavior might have affected the people who came to the tabernacle to worship?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B8129-6341-4870-9E27-81E6A2D04A94}"/>
              </a:ext>
            </a:extLst>
          </p:cNvPr>
          <p:cNvSpPr/>
          <p:nvPr/>
        </p:nvSpPr>
        <p:spPr>
          <a:xfrm>
            <a:off x="914399" y="2999817"/>
            <a:ext cx="964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the sin of the young men was very great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 men abhorred the offering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24737-258C-4BCD-9DAE-0D4AEBF86FDC}"/>
              </a:ext>
            </a:extLst>
          </p:cNvPr>
          <p:cNvSpPr/>
          <p:nvPr/>
        </p:nvSpPr>
        <p:spPr>
          <a:xfrm>
            <a:off x="914399" y="271907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2:17 </a:t>
            </a:r>
          </a:p>
        </p:txBody>
      </p:sp>
    </p:spTree>
    <p:extLst>
      <p:ext uri="{BB962C8B-B14F-4D97-AF65-F5344CB8AC3E}">
        <p14:creationId xmlns:p14="http://schemas.microsoft.com/office/powerpoint/2010/main" val="82703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2E5E6C-D28B-45FD-BA81-6BCEA3742F6E}"/>
              </a:ext>
            </a:extLst>
          </p:cNvPr>
          <p:cNvSpPr/>
          <p:nvPr/>
        </p:nvSpPr>
        <p:spPr>
          <a:xfrm>
            <a:off x="1007165" y="751344"/>
            <a:ext cx="2239618" cy="746511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2E7C88-F180-4AE8-AF12-0C5A7E611442}"/>
              </a:ext>
            </a:extLst>
          </p:cNvPr>
          <p:cNvSpPr/>
          <p:nvPr/>
        </p:nvSpPr>
        <p:spPr>
          <a:xfrm>
            <a:off x="1007165" y="1152939"/>
            <a:ext cx="9766852" cy="17220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3F14-2431-4095-A5E0-A17AEF1CF63C}"/>
              </a:ext>
            </a:extLst>
          </p:cNvPr>
          <p:cNvSpPr/>
          <p:nvPr/>
        </p:nvSpPr>
        <p:spPr>
          <a:xfrm>
            <a:off x="1152938" y="1120676"/>
            <a:ext cx="9528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Now Eli was very old, and heard all that his sons did unto all Israel; and how they lay with the women that assembled at the door of the tabernacle of the congregation.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 unto them, Why do ye such things? for I hear of your evil dealings by all this people.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Nay, my sons; for it is no good report that I hear: ye make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people to transgress.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B1E9C-856B-4AE9-A4BB-97ABA0E47004}"/>
              </a:ext>
            </a:extLst>
          </p:cNvPr>
          <p:cNvSpPr/>
          <p:nvPr/>
        </p:nvSpPr>
        <p:spPr>
          <a:xfrm>
            <a:off x="1152938" y="783607"/>
            <a:ext cx="20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2:22-24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02EBE-01C3-4EF3-8F8C-B0B8A075DAEF}"/>
              </a:ext>
            </a:extLst>
          </p:cNvPr>
          <p:cNvSpPr/>
          <p:nvPr/>
        </p:nvSpPr>
        <p:spPr>
          <a:xfrm>
            <a:off x="1180512" y="3027405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sins were the sons guilty of?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0027-E0FF-459C-81CA-015280D6755A}"/>
              </a:ext>
            </a:extLst>
          </p:cNvPr>
          <p:cNvSpPr/>
          <p:nvPr/>
        </p:nvSpPr>
        <p:spPr>
          <a:xfrm>
            <a:off x="1180512" y="3549140"/>
            <a:ext cx="821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Eli say about how his sons’ behavior was affecting the people?</a:t>
            </a:r>
          </a:p>
        </p:txBody>
      </p:sp>
    </p:spTree>
    <p:extLst>
      <p:ext uri="{BB962C8B-B14F-4D97-AF65-F5344CB8AC3E}">
        <p14:creationId xmlns:p14="http://schemas.microsoft.com/office/powerpoint/2010/main" val="3200654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25F852-6538-45EE-97D9-C78BCE6DE1C4}"/>
              </a:ext>
            </a:extLst>
          </p:cNvPr>
          <p:cNvSpPr/>
          <p:nvPr/>
        </p:nvSpPr>
        <p:spPr>
          <a:xfrm>
            <a:off x="1046922" y="783607"/>
            <a:ext cx="2093845" cy="568115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0674B2-1B3B-4893-9E08-4F1A2C79CDCE}"/>
              </a:ext>
            </a:extLst>
          </p:cNvPr>
          <p:cNvSpPr/>
          <p:nvPr/>
        </p:nvSpPr>
        <p:spPr>
          <a:xfrm>
            <a:off x="1046922" y="1152939"/>
            <a:ext cx="9581321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5F5C9-3BFE-421F-86C3-1D710BC701E8}"/>
              </a:ext>
            </a:extLst>
          </p:cNvPr>
          <p:cNvSpPr/>
          <p:nvPr/>
        </p:nvSpPr>
        <p:spPr>
          <a:xfrm>
            <a:off x="1046922" y="1152939"/>
            <a:ext cx="9488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But Samuel ministered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being a child, girded with a linen ephod.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 his mother made him a little coat, and brought it to him from year to year, when she came up with her husband to offer the yearly sacrifice.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8DD283-B4B5-45A0-A762-AB9DB1C21A58}"/>
              </a:ext>
            </a:extLst>
          </p:cNvPr>
          <p:cNvSpPr/>
          <p:nvPr/>
        </p:nvSpPr>
        <p:spPr>
          <a:xfrm>
            <a:off x="1099930" y="783607"/>
            <a:ext cx="20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2:18-21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4E368-A20C-42D1-A4DD-25D4651BD7AC}"/>
              </a:ext>
            </a:extLst>
          </p:cNvPr>
          <p:cNvSpPr/>
          <p:nvPr/>
        </p:nvSpPr>
        <p:spPr>
          <a:xfrm>
            <a:off x="1046922" y="2268629"/>
            <a:ext cx="948855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are consequences today of dishonoring or disrespecting the Lord?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79AB4-A28D-4C39-B0D8-9505D2A27DD8}"/>
              </a:ext>
            </a:extLst>
          </p:cNvPr>
          <p:cNvSpPr/>
          <p:nvPr/>
        </p:nvSpPr>
        <p:spPr>
          <a:xfrm>
            <a:off x="1046922" y="2645808"/>
            <a:ext cx="738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you seen the Lord honor someone who honors Him?</a:t>
            </a:r>
          </a:p>
        </p:txBody>
      </p:sp>
    </p:spTree>
    <p:extLst>
      <p:ext uri="{BB962C8B-B14F-4D97-AF65-F5344CB8AC3E}">
        <p14:creationId xmlns:p14="http://schemas.microsoft.com/office/powerpoint/2010/main" val="15561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pic>
        <p:nvPicPr>
          <p:cNvPr id="2" name="Online Media 1" title="Hannah's Faith - A Faithful Woman">
            <a:hlinkClick r:id="" action="ppaction://media"/>
            <a:extLst>
              <a:ext uri="{FF2B5EF4-FFF2-40B4-BE49-F238E27FC236}">
                <a16:creationId xmlns:a16="http://schemas.microsoft.com/office/drawing/2014/main" id="{2D581342-49F9-4613-9926-5E634DCE0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2747" y="965549"/>
            <a:ext cx="7646505" cy="492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95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E5063-FCBF-4F63-AAF4-A6BA51614A3B}"/>
              </a:ext>
            </a:extLst>
          </p:cNvPr>
          <p:cNvSpPr/>
          <p:nvPr/>
        </p:nvSpPr>
        <p:spPr>
          <a:xfrm>
            <a:off x="3505386" y="2875002"/>
            <a:ext cx="5181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600" dirty="0">
                <a:solidFill>
                  <a:srgbClr val="C00000"/>
                </a:solidFill>
                <a:latin typeface="Open Sans"/>
              </a:rPr>
              <a:t>1 Samuel 1–2</a:t>
            </a:r>
            <a:endParaRPr lang="en-US" sz="6600" b="0" i="0" dirty="0">
              <a:solidFill>
                <a:srgbClr val="C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3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D24BC9-5614-4F90-87AB-6BD0B206FCE7}"/>
              </a:ext>
            </a:extLst>
          </p:cNvPr>
          <p:cNvSpPr/>
          <p:nvPr/>
        </p:nvSpPr>
        <p:spPr>
          <a:xfrm>
            <a:off x="1565592" y="2705725"/>
            <a:ext cx="9060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400" b="1" dirty="0">
                <a:solidFill>
                  <a:srgbClr val="C00000"/>
                </a:solidFill>
                <a:latin typeface="Open Sans"/>
              </a:rPr>
              <a:t>“Hannah covenants with the Lord</a:t>
            </a:r>
          </a:p>
          <a:p>
            <a:pPr algn="ctr" fontAlgn="base"/>
            <a:r>
              <a:rPr lang="en-US" sz="4400" b="1" dirty="0">
                <a:solidFill>
                  <a:srgbClr val="C00000"/>
                </a:solidFill>
                <a:latin typeface="Open Sans"/>
              </a:rPr>
              <a:t> as she prays for a son”</a:t>
            </a:r>
            <a:endParaRPr lang="en-US" sz="4400" b="1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F2440-BD81-48D9-971B-F5ABC9F3870D}"/>
              </a:ext>
            </a:extLst>
          </p:cNvPr>
          <p:cNvSpPr/>
          <p:nvPr/>
        </p:nvSpPr>
        <p:spPr>
          <a:xfrm>
            <a:off x="914400" y="783607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1:1–28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7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F28503-8F61-4228-8E66-C1568D482058}"/>
              </a:ext>
            </a:extLst>
          </p:cNvPr>
          <p:cNvSpPr/>
          <p:nvPr/>
        </p:nvSpPr>
        <p:spPr>
          <a:xfrm>
            <a:off x="1036287" y="902012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happening to 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09D1E-9C74-49B1-93DA-D4B0790BBFFB}"/>
              </a:ext>
            </a:extLst>
          </p:cNvPr>
          <p:cNvSpPr/>
          <p:nvPr/>
        </p:nvSpPr>
        <p:spPr>
          <a:xfrm>
            <a:off x="3222896" y="3244334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learn from these adversities?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6763-954F-4D89-A658-02754D6CE0EE}"/>
              </a:ext>
            </a:extLst>
          </p:cNvPr>
          <p:cNvSpPr/>
          <p:nvPr/>
        </p:nvSpPr>
        <p:spPr>
          <a:xfrm>
            <a:off x="4491079" y="5889727"/>
            <a:ext cx="736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two questions are you more likely to ask? Why?</a:t>
            </a:r>
          </a:p>
        </p:txBody>
      </p:sp>
    </p:spTree>
    <p:extLst>
      <p:ext uri="{BB962C8B-B14F-4D97-AF65-F5344CB8AC3E}">
        <p14:creationId xmlns:p14="http://schemas.microsoft.com/office/powerpoint/2010/main" val="38142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CB8E61-B7F1-4A22-99B4-25680620E273}"/>
              </a:ext>
            </a:extLst>
          </p:cNvPr>
          <p:cNvSpPr/>
          <p:nvPr/>
        </p:nvSpPr>
        <p:spPr>
          <a:xfrm>
            <a:off x="1373945" y="3405448"/>
            <a:ext cx="1881808" cy="7726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19237D-2B68-4452-B9C9-1A9C36BFCA69}"/>
              </a:ext>
            </a:extLst>
          </p:cNvPr>
          <p:cNvSpPr/>
          <p:nvPr/>
        </p:nvSpPr>
        <p:spPr>
          <a:xfrm>
            <a:off x="1373945" y="3782320"/>
            <a:ext cx="9204960" cy="14773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A2E784-90E7-4D8F-9EC5-29152D2B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49199"/>
              </p:ext>
            </p:extLst>
          </p:nvPr>
        </p:nvGraphicFramePr>
        <p:xfrm>
          <a:off x="2032000" y="10010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787458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78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63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AA7913-3238-48D6-9A98-667F5F83EE02}"/>
              </a:ext>
            </a:extLst>
          </p:cNvPr>
          <p:cNvSpPr/>
          <p:nvPr/>
        </p:nvSpPr>
        <p:spPr>
          <a:xfrm>
            <a:off x="7199236" y="1002194"/>
            <a:ext cx="161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Adversity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8E26A-91DC-42A7-BB3E-96B5BF5F920B}"/>
              </a:ext>
            </a:extLst>
          </p:cNvPr>
          <p:cNvSpPr/>
          <p:nvPr/>
        </p:nvSpPr>
        <p:spPr>
          <a:xfrm>
            <a:off x="2951550" y="1001020"/>
            <a:ext cx="232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Hannah’s Adversity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6D934-E5FC-4BB1-8191-19828FB0098B}"/>
              </a:ext>
            </a:extLst>
          </p:cNvPr>
          <p:cNvSpPr/>
          <p:nvPr/>
        </p:nvSpPr>
        <p:spPr>
          <a:xfrm>
            <a:off x="1373945" y="3782320"/>
            <a:ext cx="9092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there was a certain man of Ramathaim-zophim, of mount Ephraim, and his name was Elkanah, the son of Jeroham, the son of Elihu, the son of Tohu, the son of Zuph, an Ephrathite: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had two wives; the name of the one was Hannah, and the name of the other Peninnah: and Peninnah had children, but Hannah had no children.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3C50B-C5E6-4391-99F5-6CBA38CF83F3}"/>
              </a:ext>
            </a:extLst>
          </p:cNvPr>
          <p:cNvSpPr/>
          <p:nvPr/>
        </p:nvSpPr>
        <p:spPr>
          <a:xfrm>
            <a:off x="1373945" y="341298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1:1–2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4D5C1-35B9-424A-9F68-A790F48EF7CF}"/>
              </a:ext>
            </a:extLst>
          </p:cNvPr>
          <p:cNvSpPr/>
          <p:nvPr/>
        </p:nvSpPr>
        <p:spPr>
          <a:xfrm>
            <a:off x="1373945" y="5444314"/>
            <a:ext cx="356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Hannah’s adversity?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5F522-EF14-43F9-85D8-FD794B950D06}"/>
              </a:ext>
            </a:extLst>
          </p:cNvPr>
          <p:cNvSpPr/>
          <p:nvPr/>
        </p:nvSpPr>
        <p:spPr>
          <a:xfrm>
            <a:off x="2817667" y="1370352"/>
            <a:ext cx="25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en Sans"/>
              </a:rPr>
              <a:t>Unable to bear children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4EF0AD-1C12-42CC-800B-BB90912BD178}"/>
              </a:ext>
            </a:extLst>
          </p:cNvPr>
          <p:cNvSpPr/>
          <p:nvPr/>
        </p:nvSpPr>
        <p:spPr>
          <a:xfrm>
            <a:off x="599607" y="719527"/>
            <a:ext cx="2043132" cy="98021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D8B3C7-DB0D-4F7C-805A-69338E3C8E24}"/>
              </a:ext>
            </a:extLst>
          </p:cNvPr>
          <p:cNvSpPr/>
          <p:nvPr/>
        </p:nvSpPr>
        <p:spPr>
          <a:xfrm>
            <a:off x="614597" y="1096667"/>
            <a:ext cx="10343213" cy="34602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49E459-0766-47C3-9579-C3DCB09B00BB}"/>
              </a:ext>
            </a:extLst>
          </p:cNvPr>
          <p:cNvSpPr/>
          <p:nvPr/>
        </p:nvSpPr>
        <p:spPr>
          <a:xfrm>
            <a:off x="726830" y="1096667"/>
            <a:ext cx="10077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man went up out of his city yearly to worship and to sacrifice 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 in Shiloh. And the two sons of Eli, Hophni and Phinehas, the priests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were there.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 time was that Elkanah offered, he gave to Peninnah his wife, and to all her sons and her daughters, portions: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unto Hannah he gave a worthy portion; for he loved Hannah: but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 shut up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 adversary also provoked her sore, for to make her fret, because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 shut up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as he did so year by year, when she went up to the house 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she provoked her; therefore she wept, and did not eat.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said Elkanah her husband to her, Hannah, why weepest thou? and why eatest thou not? and why is thy heart grieved? amnot I better to thee than ten sons?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EACF1-5F04-47D8-A3D2-DB8CF23B466D}"/>
              </a:ext>
            </a:extLst>
          </p:cNvPr>
          <p:cNvSpPr/>
          <p:nvPr/>
        </p:nvSpPr>
        <p:spPr>
          <a:xfrm>
            <a:off x="726830" y="78360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1:3–8.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73DD7-89A9-4CA7-AFA7-BEB569742231}"/>
              </a:ext>
            </a:extLst>
          </p:cNvPr>
          <p:cNvSpPr/>
          <p:nvPr/>
        </p:nvSpPr>
        <p:spPr>
          <a:xfrm>
            <a:off x="726830" y="4784543"/>
            <a:ext cx="1007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Peninnah’s ability to have children have caused conflict between the two women?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EFF1F-033F-4E7C-877E-423683C8CF75}"/>
              </a:ext>
            </a:extLst>
          </p:cNvPr>
          <p:cNvSpPr/>
          <p:nvPr/>
        </p:nvSpPr>
        <p:spPr>
          <a:xfrm>
            <a:off x="726830" y="5685225"/>
            <a:ext cx="7052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adversity Hannah experienced? </a:t>
            </a:r>
          </a:p>
        </p:txBody>
      </p:sp>
    </p:spTree>
    <p:extLst>
      <p:ext uri="{BB962C8B-B14F-4D97-AF65-F5344CB8AC3E}">
        <p14:creationId xmlns:p14="http://schemas.microsoft.com/office/powerpoint/2010/main" val="16706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471E4-3BB9-4A3C-81E4-437BA6716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27889"/>
              </p:ext>
            </p:extLst>
          </p:nvPr>
        </p:nvGraphicFramePr>
        <p:xfrm>
          <a:off x="2032000" y="10010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787458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78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63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EA5036A-8718-4AEE-A3AE-1BE7BF831273}"/>
              </a:ext>
            </a:extLst>
          </p:cNvPr>
          <p:cNvSpPr/>
          <p:nvPr/>
        </p:nvSpPr>
        <p:spPr>
          <a:xfrm>
            <a:off x="7199236" y="1002194"/>
            <a:ext cx="161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Adversity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D5CDC-57D3-4940-A449-4C246A773BCA}"/>
              </a:ext>
            </a:extLst>
          </p:cNvPr>
          <p:cNvSpPr/>
          <p:nvPr/>
        </p:nvSpPr>
        <p:spPr>
          <a:xfrm>
            <a:off x="2951550" y="1001020"/>
            <a:ext cx="232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Hannah’s Adversity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DB89D-200C-4216-9FF7-FA0867601CC6}"/>
              </a:ext>
            </a:extLst>
          </p:cNvPr>
          <p:cNvSpPr/>
          <p:nvPr/>
        </p:nvSpPr>
        <p:spPr>
          <a:xfrm>
            <a:off x="2817667" y="1370352"/>
            <a:ext cx="25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en Sans"/>
              </a:rPr>
              <a:t>Unable to bear children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92D12-EA37-435E-B555-42CDAE81A9D7}"/>
              </a:ext>
            </a:extLst>
          </p:cNvPr>
          <p:cNvSpPr/>
          <p:nvPr/>
        </p:nvSpPr>
        <p:spPr>
          <a:xfrm>
            <a:off x="2500217" y="1739684"/>
            <a:ext cx="346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Open Sans"/>
              </a:rPr>
              <a:t>Suffering unkindness from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471A7B-B50A-4CE5-928F-DD7588152EAA}"/>
              </a:ext>
            </a:extLst>
          </p:cNvPr>
          <p:cNvSpPr/>
          <p:nvPr/>
        </p:nvSpPr>
        <p:spPr>
          <a:xfrm>
            <a:off x="914400" y="5914586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Hannah do to receive this peace?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25C17-AD9D-44F9-8E84-A74F90A06DCC}"/>
              </a:ext>
            </a:extLst>
          </p:cNvPr>
          <p:cNvSpPr/>
          <p:nvPr/>
        </p:nvSpPr>
        <p:spPr>
          <a:xfrm>
            <a:off x="662609" y="802398"/>
            <a:ext cx="2360060" cy="1079409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E7F28B-AE8E-4648-A10D-7B61D7CF53E9}"/>
              </a:ext>
            </a:extLst>
          </p:cNvPr>
          <p:cNvSpPr/>
          <p:nvPr/>
        </p:nvSpPr>
        <p:spPr>
          <a:xfrm>
            <a:off x="662609" y="1152939"/>
            <a:ext cx="9992139" cy="42174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E4518-15D9-47F4-9747-CDDB363F5518}"/>
              </a:ext>
            </a:extLst>
          </p:cNvPr>
          <p:cNvSpPr/>
          <p:nvPr/>
        </p:nvSpPr>
        <p:spPr>
          <a:xfrm>
            <a:off x="914400" y="1152939"/>
            <a:ext cx="9422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So Hannah rose up after they had eaten in Shiloh, and after they had drunk. Now Eli the priest sat upon a seat by a post of the temple of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 was in bitterness of soul, and prayed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wept sore.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 vowed a vow, and said, O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hosts, if thou wilt indeed look on the affliction of thine handmaid, and remember me, and not forget thine handmaid, but wilt give unto thine handmaid a man child, then I will give him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all the days of his life, and there shall no razor come upon his head.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came to pass, as she continued praying before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Eli marked her mouth.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Hannah, she spake in her heart; only her lips moved, but her voice was not heard: therefore Eli thought she had been drunken.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Eli said unto her, How long wilt thou be drunken? put away thy wine from thee.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Hannah answered and said, No, my lord, I am a woman of a sorrowful spirit: I have drunk neither wine nor strong drink, but have poured out my soul before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not thine handmaid for a daughter of Belial: for out of the abundance of my complaint and grief have I spoken hitherto.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Eli answered and said, Go in peace: and the God of Israel grant thee thy petition that thou hast asked of him.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 said, Let thine handmaid find grace in thy sight. So the woman went her way, and did eat, and her countenance was no more sad.</a:t>
            </a:r>
            <a:endParaRPr lang="en-US" sz="1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B651E-6D43-48AB-8766-A6092572462B}"/>
              </a:ext>
            </a:extLst>
          </p:cNvPr>
          <p:cNvSpPr/>
          <p:nvPr/>
        </p:nvSpPr>
        <p:spPr>
          <a:xfrm>
            <a:off x="914400" y="859645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1: 9–18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442E3-B5ED-45D9-8B25-31975AE1EC8C}"/>
              </a:ext>
            </a:extLst>
          </p:cNvPr>
          <p:cNvSpPr/>
          <p:nvPr/>
        </p:nvSpPr>
        <p:spPr>
          <a:xfrm>
            <a:off x="914400" y="5370384"/>
            <a:ext cx="8481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statements indicate that Hannah’s sorrow was replaced with peace?</a:t>
            </a:r>
          </a:p>
        </p:txBody>
      </p:sp>
    </p:spTree>
    <p:extLst>
      <p:ext uri="{BB962C8B-B14F-4D97-AF65-F5344CB8AC3E}">
        <p14:creationId xmlns:p14="http://schemas.microsoft.com/office/powerpoint/2010/main" val="20651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E54BC7-B0AC-40E8-9133-B83087B00966}"/>
              </a:ext>
            </a:extLst>
          </p:cNvPr>
          <p:cNvSpPr/>
          <p:nvPr/>
        </p:nvSpPr>
        <p:spPr>
          <a:xfrm>
            <a:off x="1033670" y="1152939"/>
            <a:ext cx="882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happened to allow Hannah to have her sorrow replaced with peace?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54369-BD9F-43D6-9702-707A5359534D}"/>
              </a:ext>
            </a:extLst>
          </p:cNvPr>
          <p:cNvSpPr/>
          <p:nvPr/>
        </p:nvSpPr>
        <p:spPr>
          <a:xfrm>
            <a:off x="1033669" y="1719471"/>
            <a:ext cx="8507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Hannah were here today,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do you think she would testify of?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F7746-B4D5-41C3-8B7C-6BFB75AFE4C9}"/>
              </a:ext>
            </a:extLst>
          </p:cNvPr>
          <p:cNvSpPr/>
          <p:nvPr/>
        </p:nvSpPr>
        <p:spPr>
          <a:xfrm>
            <a:off x="1033668" y="2286003"/>
            <a:ext cx="902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turn to the Lord in our adversity, He can provide help, hope, comfort, and peace.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6BEAE-98E3-4637-A9A9-0C7BD52D4214}"/>
              </a:ext>
            </a:extLst>
          </p:cNvPr>
          <p:cNvSpPr/>
          <p:nvPr/>
        </p:nvSpPr>
        <p:spPr>
          <a:xfrm>
            <a:off x="1033667" y="2898701"/>
            <a:ext cx="8017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Lord always remove our adversity when we pray for peace?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F5BC-3128-49E4-84C0-BA4E27D00877}"/>
              </a:ext>
            </a:extLst>
          </p:cNvPr>
          <p:cNvSpPr/>
          <p:nvPr/>
        </p:nvSpPr>
        <p:spPr>
          <a:xfrm>
            <a:off x="1033667" y="3429000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other ways He can give us peace?</a:t>
            </a:r>
          </a:p>
        </p:txBody>
      </p:sp>
    </p:spTree>
    <p:extLst>
      <p:ext uri="{BB962C8B-B14F-4D97-AF65-F5344CB8AC3E}">
        <p14:creationId xmlns:p14="http://schemas.microsoft.com/office/powerpoint/2010/main" val="32301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thruBlk="1"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409</Words>
  <Application>Microsoft Office PowerPoint</Application>
  <PresentationFormat>Widescreen</PresentationFormat>
  <Paragraphs>108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Dubai</vt:lpstr>
      <vt:lpstr>Open Sans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4450</cp:revision>
  <dcterms:created xsi:type="dcterms:W3CDTF">2018-08-29T04:26:39Z</dcterms:created>
  <dcterms:modified xsi:type="dcterms:W3CDTF">2019-04-13T09:13:04Z</dcterms:modified>
</cp:coreProperties>
</file>