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4"/>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FF6600"/>
    <a:srgbClr val="D6E513"/>
    <a:srgbClr val="59C7E9"/>
    <a:srgbClr val="6F7CBF"/>
    <a:srgbClr val="FFD757"/>
    <a:srgbClr val="0BA2C5"/>
    <a:srgbClr val="B9DF63"/>
    <a:srgbClr val="E97159"/>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4/13/2019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NfdGgGm3v_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Calibri Light" panose="020F0302020204030204" pitchFamily="34" charset="0"/>
                <a:ea typeface="MS Gothic" panose="020B0609070205080204" pitchFamily="49" charset="-128"/>
                <a:cs typeface="Calibri Light" panose="020F03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C35637-B8CC-4B74-8DDF-3A915C9985AA}"/>
              </a:ext>
            </a:extLst>
          </p:cNvPr>
          <p:cNvSpPr/>
          <p:nvPr/>
        </p:nvSpPr>
        <p:spPr>
          <a:xfrm>
            <a:off x="914400" y="5582696"/>
            <a:ext cx="6692350"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 Spirit of the Lord departs from us, we will lose blessings.</a:t>
            </a:r>
          </a:p>
        </p:txBody>
      </p:sp>
      <p:sp>
        <p:nvSpPr>
          <p:cNvPr id="10" name="Rectangle 9">
            <a:extLst>
              <a:ext uri="{FF2B5EF4-FFF2-40B4-BE49-F238E27FC236}">
                <a16:creationId xmlns:a16="http://schemas.microsoft.com/office/drawing/2014/main" id="{B80B4ADD-35DB-42A8-A629-861ED873F6AA}"/>
              </a:ext>
            </a:extLst>
          </p:cNvPr>
          <p:cNvSpPr/>
          <p:nvPr/>
        </p:nvSpPr>
        <p:spPr>
          <a:xfrm>
            <a:off x="662609" y="690274"/>
            <a:ext cx="2231820" cy="10325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203DF52-2A0D-497C-AF88-51D1151F9F54}"/>
              </a:ext>
            </a:extLst>
          </p:cNvPr>
          <p:cNvSpPr/>
          <p:nvPr/>
        </p:nvSpPr>
        <p:spPr>
          <a:xfrm>
            <a:off x="661722" y="1058201"/>
            <a:ext cx="10005392" cy="358020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80</a:t>
            </a:r>
          </a:p>
        </p:txBody>
      </p:sp>
      <p:sp>
        <p:nvSpPr>
          <p:cNvPr id="2" name="Rectangle 1">
            <a:extLst>
              <a:ext uri="{FF2B5EF4-FFF2-40B4-BE49-F238E27FC236}">
                <a16:creationId xmlns:a16="http://schemas.microsoft.com/office/drawing/2014/main" id="{7FE6EBE0-5961-47F0-A6C0-9EB4AAF85C98}"/>
              </a:ext>
            </a:extLst>
          </p:cNvPr>
          <p:cNvSpPr/>
          <p:nvPr/>
        </p:nvSpPr>
        <p:spPr>
          <a:xfrm>
            <a:off x="914400" y="1031269"/>
            <a:ext cx="9647583" cy="353943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 And she said unto him, How canst thou say, I love thee, when thine heart is not with me? thou hast mocked me these three times, and hast not told me wherein thy great strength lieth.</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it came to pass, when she pressed him daily with her words, and urged him, so that his soul was vexed unto death;</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That he told her all his heart, and said unto her, There hath not come a razor upon mine head; for I have been a Nazarite unto God from my mother’s womb: if I be shaven, then my strength will go from me, and I shall become weak, and be like any other man.</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And when Delilah saw that he had told her all his heart, she sent and called for the lords of the Philistines, saying, Come up this once, for he hath shewed me all his heart. Then the lords of the Philistines came up unto her, and brought money in their hand.</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she made him sleep upon her knees; and she called for a man, and she caused him to shave off the seven locks of his head; and she began to afflict him, and his strength went from him.</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she said, The Philistines be upon thee, Samson. And he awoke out of his sleep, and said, I will go out as at other times before, and shake myself. And he wist not that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was departed from him.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E5F817F-E459-4DC4-B989-A2C6974D4A37}"/>
              </a:ext>
            </a:extLst>
          </p:cNvPr>
          <p:cNvSpPr/>
          <p:nvPr/>
        </p:nvSpPr>
        <p:spPr>
          <a:xfrm>
            <a:off x="914400" y="714945"/>
            <a:ext cx="19800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16:15-20</a:t>
            </a:r>
          </a:p>
        </p:txBody>
      </p:sp>
      <p:sp>
        <p:nvSpPr>
          <p:cNvPr id="5" name="Rectangle 4">
            <a:extLst>
              <a:ext uri="{FF2B5EF4-FFF2-40B4-BE49-F238E27FC236}">
                <a16:creationId xmlns:a16="http://schemas.microsoft.com/office/drawing/2014/main" id="{B40D5195-E595-4814-A18A-5FA49E1E4FCE}"/>
              </a:ext>
            </a:extLst>
          </p:cNvPr>
          <p:cNvSpPr/>
          <p:nvPr/>
        </p:nvSpPr>
        <p:spPr>
          <a:xfrm>
            <a:off x="914400" y="4741682"/>
            <a:ext cx="47500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Samson not realize he had lost?</a:t>
            </a:r>
          </a:p>
        </p:txBody>
      </p:sp>
      <p:sp>
        <p:nvSpPr>
          <p:cNvPr id="6" name="Rectangle 5">
            <a:extLst>
              <a:ext uri="{FF2B5EF4-FFF2-40B4-BE49-F238E27FC236}">
                <a16:creationId xmlns:a16="http://schemas.microsoft.com/office/drawing/2014/main" id="{BB4BBFAC-0B24-43B7-B57A-E39A728F3EB0}"/>
              </a:ext>
            </a:extLst>
          </p:cNvPr>
          <p:cNvSpPr/>
          <p:nvPr/>
        </p:nvSpPr>
        <p:spPr>
          <a:xfrm>
            <a:off x="914400" y="5162189"/>
            <a:ext cx="53313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from Samson’s experience?</a:t>
            </a:r>
          </a:p>
        </p:txBody>
      </p:sp>
      <p:sp>
        <p:nvSpPr>
          <p:cNvPr id="8" name="Rectangle 7">
            <a:extLst>
              <a:ext uri="{FF2B5EF4-FFF2-40B4-BE49-F238E27FC236}">
                <a16:creationId xmlns:a16="http://schemas.microsoft.com/office/drawing/2014/main" id="{8C083F60-859D-44EA-852D-03A7A33B6F76}"/>
              </a:ext>
            </a:extLst>
          </p:cNvPr>
          <p:cNvSpPr/>
          <p:nvPr/>
        </p:nvSpPr>
        <p:spPr>
          <a:xfrm>
            <a:off x="914400" y="6082240"/>
            <a:ext cx="89584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or abilities might we lose when the Lord’s Spirit is not with us?</a:t>
            </a:r>
          </a:p>
        </p:txBody>
      </p:sp>
    </p:spTree>
    <p:extLst>
      <p:ext uri="{BB962C8B-B14F-4D97-AF65-F5344CB8AC3E}">
        <p14:creationId xmlns:p14="http://schemas.microsoft.com/office/powerpoint/2010/main" val="3158364147"/>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750" fill="hold"/>
                                        <p:tgtEl>
                                          <p:spTgt spid="7"/>
                                        </p:tgtEl>
                                        <p:attrNameLst>
                                          <p:attrName>ppt_x</p:attrName>
                                        </p:attrNameLst>
                                      </p:cBhvr>
                                      <p:tavLst>
                                        <p:tav tm="0">
                                          <p:val>
                                            <p:strVal val="0-#ppt_w/2"/>
                                          </p:val>
                                        </p:tav>
                                        <p:tav tm="100000">
                                          <p:val>
                                            <p:strVal val="#ppt_x"/>
                                          </p:val>
                                        </p:tav>
                                      </p:tavLst>
                                    </p:anim>
                                    <p:anim calcmode="lin" valueType="num">
                                      <p:cBhvr additive="base">
                                        <p:cTn id="21" dur="175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A3D5F3-B642-421B-A289-DC1B6F0DB8D9}"/>
              </a:ext>
            </a:extLst>
          </p:cNvPr>
          <p:cNvSpPr/>
          <p:nvPr/>
        </p:nvSpPr>
        <p:spPr>
          <a:xfrm>
            <a:off x="861390" y="776048"/>
            <a:ext cx="2044151" cy="101299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FAE3494-4712-48B4-8CE7-46F1AF83727C}"/>
              </a:ext>
            </a:extLst>
          </p:cNvPr>
          <p:cNvSpPr/>
          <p:nvPr/>
        </p:nvSpPr>
        <p:spPr>
          <a:xfrm>
            <a:off x="858078" y="1152939"/>
            <a:ext cx="9882808" cy="240065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80</a:t>
            </a:r>
          </a:p>
        </p:txBody>
      </p:sp>
      <p:sp>
        <p:nvSpPr>
          <p:cNvPr id="2" name="Rectangle 1">
            <a:extLst>
              <a:ext uri="{FF2B5EF4-FFF2-40B4-BE49-F238E27FC236}">
                <a16:creationId xmlns:a16="http://schemas.microsoft.com/office/drawing/2014/main" id="{E73D96B9-5456-42CC-B707-1BE9CF66E761}"/>
              </a:ext>
            </a:extLst>
          </p:cNvPr>
          <p:cNvSpPr/>
          <p:nvPr/>
        </p:nvSpPr>
        <p:spPr>
          <a:xfrm>
            <a:off x="914400" y="783607"/>
            <a:ext cx="20441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16:28-30 </a:t>
            </a:r>
          </a:p>
        </p:txBody>
      </p:sp>
      <p:sp>
        <p:nvSpPr>
          <p:cNvPr id="4" name="Rectangle 3">
            <a:extLst>
              <a:ext uri="{FF2B5EF4-FFF2-40B4-BE49-F238E27FC236}">
                <a16:creationId xmlns:a16="http://schemas.microsoft.com/office/drawing/2014/main" id="{01E422AB-E46F-4132-A018-ACF5EF4D70F3}"/>
              </a:ext>
            </a:extLst>
          </p:cNvPr>
          <p:cNvSpPr/>
          <p:nvPr/>
        </p:nvSpPr>
        <p:spPr>
          <a:xfrm>
            <a:off x="914399" y="1152939"/>
            <a:ext cx="9713843"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Samson called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said, O Lord </a:t>
            </a:r>
            <a:r>
              <a:rPr lang="en-US" cap="small" dirty="0">
                <a:solidFill>
                  <a:schemeClr val="bg1"/>
                </a:solidFill>
                <a:latin typeface="Arial" panose="020B0604020202020204" pitchFamily="34" charset="0"/>
                <a:cs typeface="Arial" panose="020B0604020202020204" pitchFamily="34" charset="0"/>
              </a:rPr>
              <a:t>God</a:t>
            </a:r>
            <a:r>
              <a:rPr lang="en-US" dirty="0">
                <a:solidFill>
                  <a:schemeClr val="bg1"/>
                </a:solidFill>
                <a:latin typeface="Arial" panose="020B0604020202020204" pitchFamily="34" charset="0"/>
                <a:cs typeface="Arial" panose="020B0604020202020204" pitchFamily="34" charset="0"/>
              </a:rPr>
              <a:t>, remember me, I pray thee, and strengthen me, I pray thee, only this once, O God, that I may be at once avenged of the Philistines for my two eyes.</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Samson took hold of the two middle pillars upon which the house stood, and on which it was borne up, of the one with his right hand, and of the other with his left.</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Samson said, Let me die with the Philistines. And he bowed himself with all his might; and the house fell upon the lords, and upon all the people that were therein. So the dead which he slew at his death were more than they which he slew in his life.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F973AAA-2B3C-47EE-AB90-B50074C394D7}"/>
              </a:ext>
            </a:extLst>
          </p:cNvPr>
          <p:cNvSpPr/>
          <p:nvPr/>
        </p:nvSpPr>
        <p:spPr>
          <a:xfrm>
            <a:off x="970722" y="3645929"/>
            <a:ext cx="671209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did Samson want to kill the Philistines in the building?</a:t>
            </a:r>
          </a:p>
        </p:txBody>
      </p:sp>
      <p:sp>
        <p:nvSpPr>
          <p:cNvPr id="6" name="Rectangle 5">
            <a:extLst>
              <a:ext uri="{FF2B5EF4-FFF2-40B4-BE49-F238E27FC236}">
                <a16:creationId xmlns:a16="http://schemas.microsoft.com/office/drawing/2014/main" id="{82427D1D-4C53-4617-8363-6601D473E770}"/>
              </a:ext>
            </a:extLst>
          </p:cNvPr>
          <p:cNvSpPr/>
          <p:nvPr/>
        </p:nvSpPr>
        <p:spPr>
          <a:xfrm>
            <a:off x="970722" y="4199927"/>
            <a:ext cx="81467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well do you think Samson accomplished the Lord’s will in his life?</a:t>
            </a:r>
          </a:p>
        </p:txBody>
      </p:sp>
      <p:sp>
        <p:nvSpPr>
          <p:cNvPr id="7" name="Rectangle 6">
            <a:extLst>
              <a:ext uri="{FF2B5EF4-FFF2-40B4-BE49-F238E27FC236}">
                <a16:creationId xmlns:a16="http://schemas.microsoft.com/office/drawing/2014/main" id="{8F890AEC-4245-4C48-BACF-8F6F96772B51}"/>
              </a:ext>
            </a:extLst>
          </p:cNvPr>
          <p:cNvSpPr/>
          <p:nvPr/>
        </p:nvSpPr>
        <p:spPr>
          <a:xfrm>
            <a:off x="970722" y="4753925"/>
            <a:ext cx="47884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complete this statement? </a:t>
            </a:r>
          </a:p>
        </p:txBody>
      </p:sp>
      <p:sp>
        <p:nvSpPr>
          <p:cNvPr id="8" name="Rectangle 7">
            <a:extLst>
              <a:ext uri="{FF2B5EF4-FFF2-40B4-BE49-F238E27FC236}">
                <a16:creationId xmlns:a16="http://schemas.microsoft.com/office/drawing/2014/main" id="{4CECA0B1-E47A-4D74-AE03-ED1D857A8B4E}"/>
              </a:ext>
            </a:extLst>
          </p:cNvPr>
          <p:cNvSpPr/>
          <p:nvPr/>
        </p:nvSpPr>
        <p:spPr>
          <a:xfrm>
            <a:off x="970722" y="5183824"/>
            <a:ext cx="9882808"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place our own desires ahead of the Lord’s will, then we will not reach our divine potential.</a:t>
            </a:r>
          </a:p>
        </p:txBody>
      </p:sp>
      <p:sp>
        <p:nvSpPr>
          <p:cNvPr id="9" name="Rectangle 8">
            <a:extLst>
              <a:ext uri="{FF2B5EF4-FFF2-40B4-BE49-F238E27FC236}">
                <a16:creationId xmlns:a16="http://schemas.microsoft.com/office/drawing/2014/main" id="{4F6839E2-0783-4F6A-96E1-D1A77E32D37A}"/>
              </a:ext>
            </a:extLst>
          </p:cNvPr>
          <p:cNvSpPr/>
          <p:nvPr/>
        </p:nvSpPr>
        <p:spPr>
          <a:xfrm>
            <a:off x="970722" y="5645489"/>
            <a:ext cx="96575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Samson’s life have been different if he had sought to do the Lord’s will rather than his own?</a:t>
            </a:r>
          </a:p>
        </p:txBody>
      </p:sp>
    </p:spTree>
    <p:extLst>
      <p:ext uri="{BB962C8B-B14F-4D97-AF65-F5344CB8AC3E}">
        <p14:creationId xmlns:p14="http://schemas.microsoft.com/office/powerpoint/2010/main" val="397203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p:cTn id="22"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80</a:t>
            </a:r>
          </a:p>
        </p:txBody>
      </p:sp>
      <p:pic>
        <p:nvPicPr>
          <p:cNvPr id="2" name="Online Media 1" title="How to Strengthen ANY Relationship, Elder David A. Bednar">
            <a:hlinkClick r:id="" action="ppaction://media"/>
            <a:extLst>
              <a:ext uri="{FF2B5EF4-FFF2-40B4-BE49-F238E27FC236}">
                <a16:creationId xmlns:a16="http://schemas.microsoft.com/office/drawing/2014/main" id="{E1C645E7-D5E0-4F0E-86AC-A183EFE3B09F}"/>
              </a:ext>
            </a:extLst>
          </p:cNvPr>
          <p:cNvPicPr>
            <a:picLocks noRot="1" noChangeAspect="1"/>
          </p:cNvPicPr>
          <p:nvPr>
            <a:videoFile r:link="rId1"/>
          </p:nvPr>
        </p:nvPicPr>
        <p:blipFill>
          <a:blip r:embed="rId3"/>
          <a:stretch>
            <a:fillRect/>
          </a:stretch>
        </p:blipFill>
        <p:spPr>
          <a:xfrm>
            <a:off x="2036418" y="1277178"/>
            <a:ext cx="8119164" cy="45670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4715958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80</a:t>
            </a:r>
          </a:p>
        </p:txBody>
      </p:sp>
      <p:sp>
        <p:nvSpPr>
          <p:cNvPr id="2" name="Rectangle 1">
            <a:extLst>
              <a:ext uri="{FF2B5EF4-FFF2-40B4-BE49-F238E27FC236}">
                <a16:creationId xmlns:a16="http://schemas.microsoft.com/office/drawing/2014/main" id="{170B739D-CEA7-4219-90DD-18814EB47A9D}"/>
              </a:ext>
            </a:extLst>
          </p:cNvPr>
          <p:cNvSpPr/>
          <p:nvPr/>
        </p:nvSpPr>
        <p:spPr>
          <a:xfrm>
            <a:off x="3702556" y="2921168"/>
            <a:ext cx="4786888" cy="1015663"/>
          </a:xfrm>
          <a:prstGeom prst="rect">
            <a:avLst/>
          </a:prstGeom>
        </p:spPr>
        <p:txBody>
          <a:bodyPr wrap="none">
            <a:spAutoFit/>
          </a:bodyPr>
          <a:lstStyle/>
          <a:p>
            <a:pPr fontAlgn="base"/>
            <a:r>
              <a:rPr lang="en-US" sz="6000" dirty="0">
                <a:solidFill>
                  <a:srgbClr val="D88028"/>
                </a:solidFill>
                <a:latin typeface="Open Sans"/>
              </a:rPr>
              <a:t>Judges 10–21</a:t>
            </a:r>
            <a:endParaRPr lang="en-US" sz="6000" b="0" i="0" dirty="0">
              <a:solidFill>
                <a:srgbClr val="D88028"/>
              </a:solidFill>
              <a:effectLst/>
              <a:latin typeface="Open Sans"/>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80</a:t>
            </a:r>
          </a:p>
        </p:txBody>
      </p:sp>
      <p:sp>
        <p:nvSpPr>
          <p:cNvPr id="2" name="Rectangle 1">
            <a:extLst>
              <a:ext uri="{FF2B5EF4-FFF2-40B4-BE49-F238E27FC236}">
                <a16:creationId xmlns:a16="http://schemas.microsoft.com/office/drawing/2014/main" id="{CA49187B-7EBD-456F-820A-D08D67146268}"/>
              </a:ext>
            </a:extLst>
          </p:cNvPr>
          <p:cNvSpPr/>
          <p:nvPr/>
        </p:nvSpPr>
        <p:spPr>
          <a:xfrm>
            <a:off x="2135944" y="2028616"/>
            <a:ext cx="7920111" cy="2800767"/>
          </a:xfrm>
          <a:prstGeom prst="rect">
            <a:avLst/>
          </a:prstGeom>
        </p:spPr>
        <p:txBody>
          <a:bodyPr wrap="square">
            <a:spAutoFit/>
          </a:bodyPr>
          <a:lstStyle/>
          <a:p>
            <a:pPr algn="ctr" fontAlgn="base"/>
            <a:r>
              <a:rPr lang="en-US" sz="4400" b="1" dirty="0">
                <a:solidFill>
                  <a:srgbClr val="D88028"/>
                </a:solidFill>
                <a:latin typeface="Open Sans"/>
              </a:rPr>
              <a:t>“The Lord calls other judges, including Samson, to deliver the Israelites from their enemies”</a:t>
            </a:r>
            <a:endParaRPr lang="en-US" sz="4400" b="1" dirty="0">
              <a:solidFill>
                <a:srgbClr val="D88028"/>
              </a:solidFill>
              <a:effectLst/>
              <a:latin typeface="Open Sans"/>
            </a:endParaRPr>
          </a:p>
        </p:txBody>
      </p:sp>
      <p:sp>
        <p:nvSpPr>
          <p:cNvPr id="4" name="Rectangle 3">
            <a:extLst>
              <a:ext uri="{FF2B5EF4-FFF2-40B4-BE49-F238E27FC236}">
                <a16:creationId xmlns:a16="http://schemas.microsoft.com/office/drawing/2014/main" id="{C4739AAD-5F13-424E-B21D-910A3B3D808B}"/>
              </a:ext>
            </a:extLst>
          </p:cNvPr>
          <p:cNvSpPr/>
          <p:nvPr/>
        </p:nvSpPr>
        <p:spPr>
          <a:xfrm>
            <a:off x="914400" y="779683"/>
            <a:ext cx="16466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Judges 10-21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2842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80</a:t>
            </a:r>
          </a:p>
        </p:txBody>
      </p:sp>
      <p:sp>
        <p:nvSpPr>
          <p:cNvPr id="2" name="Rectangle 1">
            <a:extLst>
              <a:ext uri="{FF2B5EF4-FFF2-40B4-BE49-F238E27FC236}">
                <a16:creationId xmlns:a16="http://schemas.microsoft.com/office/drawing/2014/main" id="{B7675784-5CB2-47B2-BCCA-254A8321CD3C}"/>
              </a:ext>
            </a:extLst>
          </p:cNvPr>
          <p:cNvSpPr/>
          <p:nvPr/>
        </p:nvSpPr>
        <p:spPr>
          <a:xfrm>
            <a:off x="914400" y="968273"/>
            <a:ext cx="9523828"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Open Sans"/>
              </a:rPr>
              <a:t>What are some things you feel Heavenly Father would like you to accomplish in your life?</a:t>
            </a:r>
            <a:endParaRPr lang="en-US" dirty="0">
              <a:solidFill>
                <a:schemeClr val="bg1"/>
              </a:solidFill>
              <a:effectLst>
                <a:outerShdw blurRad="38100" dist="38100" dir="2700000" algn="tl">
                  <a:srgbClr val="000000">
                    <a:alpha val="43137"/>
                  </a:srgbClr>
                </a:outerShdw>
              </a:effectLst>
            </a:endParaRPr>
          </a:p>
        </p:txBody>
      </p:sp>
      <p:pic>
        <p:nvPicPr>
          <p:cNvPr id="4" name="Picture 2" descr="https://www.lds.org/bc/content/shared/content/images/gospel-library/manual/PD60004368/PD60004368_000_c04-L78-CycleOfSin.jpg">
            <a:extLst>
              <a:ext uri="{FF2B5EF4-FFF2-40B4-BE49-F238E27FC236}">
                <a16:creationId xmlns:a16="http://schemas.microsoft.com/office/drawing/2014/main" id="{B8B4D1D8-9A85-41FA-8C95-1D42C987B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51" y="2122242"/>
            <a:ext cx="9541178" cy="355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33738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2C71BF-82DE-4994-A6EF-98D62733C1C6}"/>
              </a:ext>
            </a:extLst>
          </p:cNvPr>
          <p:cNvSpPr/>
          <p:nvPr/>
        </p:nvSpPr>
        <p:spPr>
          <a:xfrm>
            <a:off x="929390" y="944536"/>
            <a:ext cx="2113614" cy="105561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4E3DA4C-55C8-460D-8FD3-07A0CFF068E0}"/>
              </a:ext>
            </a:extLst>
          </p:cNvPr>
          <p:cNvSpPr/>
          <p:nvPr/>
        </p:nvSpPr>
        <p:spPr>
          <a:xfrm>
            <a:off x="914400" y="1288062"/>
            <a:ext cx="9863528" cy="313932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80</a:t>
            </a:r>
          </a:p>
        </p:txBody>
      </p:sp>
      <p:sp>
        <p:nvSpPr>
          <p:cNvPr id="2" name="Rectangle 1">
            <a:extLst>
              <a:ext uri="{FF2B5EF4-FFF2-40B4-BE49-F238E27FC236}">
                <a16:creationId xmlns:a16="http://schemas.microsoft.com/office/drawing/2014/main" id="{0DB19036-1041-47F4-99FA-4F577A02C649}"/>
              </a:ext>
            </a:extLst>
          </p:cNvPr>
          <p:cNvSpPr/>
          <p:nvPr/>
        </p:nvSpPr>
        <p:spPr>
          <a:xfrm>
            <a:off x="1174578" y="968273"/>
            <a:ext cx="17235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13:1-5</a:t>
            </a:r>
          </a:p>
        </p:txBody>
      </p:sp>
      <p:sp>
        <p:nvSpPr>
          <p:cNvPr id="6" name="Rectangle 5">
            <a:extLst>
              <a:ext uri="{FF2B5EF4-FFF2-40B4-BE49-F238E27FC236}">
                <a16:creationId xmlns:a16="http://schemas.microsoft.com/office/drawing/2014/main" id="{E1301B4E-228E-42AC-83D4-7D03E93F4686}"/>
              </a:ext>
            </a:extLst>
          </p:cNvPr>
          <p:cNvSpPr/>
          <p:nvPr/>
        </p:nvSpPr>
        <p:spPr>
          <a:xfrm>
            <a:off x="1174577" y="1238519"/>
            <a:ext cx="9474665"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children of Israel did evil again in the sight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delivered them into the hand of the Philistines forty years.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 And there was a certain man of Zorah, of the family of the Danites, whose name was Manoah; and his wife was barren, and bare not.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angel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appeared unto the woman, and said unto her, Behold now, thou art barren, and bearest not: but thou shalt conceive, and bear a son.</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Now therefore beware, I pray thee, and drink not wine nor strong drink, and eat not any unclean thing:</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For, lo, thou shalt conceive, and bear a son; and no razor shall come on his head: for the child shall be a Nazarite unto God from the womb: and he shall begin to deliver Israel out of the hand of the Philistines.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FEF0CD-F0DE-483E-B97B-CA364FA8CE29}"/>
              </a:ext>
            </a:extLst>
          </p:cNvPr>
          <p:cNvSpPr/>
          <p:nvPr/>
        </p:nvSpPr>
        <p:spPr>
          <a:xfrm>
            <a:off x="1174577" y="4648086"/>
            <a:ext cx="60837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that the child would be a Nazarite?</a:t>
            </a:r>
          </a:p>
        </p:txBody>
      </p:sp>
      <p:sp>
        <p:nvSpPr>
          <p:cNvPr id="8" name="Rectangle 7">
            <a:extLst>
              <a:ext uri="{FF2B5EF4-FFF2-40B4-BE49-F238E27FC236}">
                <a16:creationId xmlns:a16="http://schemas.microsoft.com/office/drawing/2014/main" id="{B2F11222-0382-4D27-A808-12563374ADED}"/>
              </a:ext>
            </a:extLst>
          </p:cNvPr>
          <p:cNvSpPr/>
          <p:nvPr/>
        </p:nvSpPr>
        <p:spPr>
          <a:xfrm>
            <a:off x="1174577" y="5228013"/>
            <a:ext cx="948694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might the Israelites be blessed by a leader whose life would be dedicated to God? </a:t>
            </a:r>
          </a:p>
        </p:txBody>
      </p:sp>
    </p:spTree>
    <p:extLst>
      <p:ext uri="{BB962C8B-B14F-4D97-AF65-F5344CB8AC3E}">
        <p14:creationId xmlns:p14="http://schemas.microsoft.com/office/powerpoint/2010/main" val="37819163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E60A5-B2A1-4594-892D-B4447FD8C051}"/>
              </a:ext>
            </a:extLst>
          </p:cNvPr>
          <p:cNvSpPr/>
          <p:nvPr/>
        </p:nvSpPr>
        <p:spPr>
          <a:xfrm>
            <a:off x="793756" y="954155"/>
            <a:ext cx="1881808" cy="10071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046E114-F941-4ED0-B941-61EE43367887}"/>
              </a:ext>
            </a:extLst>
          </p:cNvPr>
          <p:cNvSpPr/>
          <p:nvPr/>
        </p:nvSpPr>
        <p:spPr>
          <a:xfrm>
            <a:off x="795130" y="1330948"/>
            <a:ext cx="9854112" cy="203132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80</a:t>
            </a:r>
          </a:p>
        </p:txBody>
      </p:sp>
      <p:sp>
        <p:nvSpPr>
          <p:cNvPr id="2" name="Rectangle 1">
            <a:extLst>
              <a:ext uri="{FF2B5EF4-FFF2-40B4-BE49-F238E27FC236}">
                <a16:creationId xmlns:a16="http://schemas.microsoft.com/office/drawing/2014/main" id="{A8C7BE28-D47B-4E92-A85B-F3EF666F225B}"/>
              </a:ext>
            </a:extLst>
          </p:cNvPr>
          <p:cNvSpPr/>
          <p:nvPr/>
        </p:nvSpPr>
        <p:spPr>
          <a:xfrm>
            <a:off x="914399" y="1279548"/>
            <a:ext cx="9734843"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Samson went down to Timnath, and saw a woman in Timnath of the daughters of the Philistines.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came up, and told his father and his mother, and said, I have seen a woman in Timnath of the daughters of the Philistines: now therefore get her for me to wife.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Then his father and his mother said unto him, Is there never a woman among the daughters of thy brethren, or among all my people, that thou goest to take a wife of the uncircumcised Philistines? And Samson said unto his father, Get her for me; for she pleaseth me well.</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91C44EA-355B-4A57-B657-C66932815E65}"/>
              </a:ext>
            </a:extLst>
          </p:cNvPr>
          <p:cNvSpPr/>
          <p:nvPr/>
        </p:nvSpPr>
        <p:spPr>
          <a:xfrm>
            <a:off x="914399" y="935174"/>
            <a:ext cx="1787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14:1-3 </a:t>
            </a:r>
          </a:p>
        </p:txBody>
      </p:sp>
      <p:sp>
        <p:nvSpPr>
          <p:cNvPr id="5" name="Rectangle 4">
            <a:extLst>
              <a:ext uri="{FF2B5EF4-FFF2-40B4-BE49-F238E27FC236}">
                <a16:creationId xmlns:a16="http://schemas.microsoft.com/office/drawing/2014/main" id="{AABC972E-C22E-47C2-B0F5-5A7A7B4127C3}"/>
              </a:ext>
            </a:extLst>
          </p:cNvPr>
          <p:cNvSpPr/>
          <p:nvPr/>
        </p:nvSpPr>
        <p:spPr>
          <a:xfrm>
            <a:off x="914399" y="3470581"/>
            <a:ext cx="30059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Samson desire?</a:t>
            </a:r>
          </a:p>
        </p:txBody>
      </p:sp>
      <p:sp>
        <p:nvSpPr>
          <p:cNvPr id="6" name="Rectangle 5">
            <a:extLst>
              <a:ext uri="{FF2B5EF4-FFF2-40B4-BE49-F238E27FC236}">
                <a16:creationId xmlns:a16="http://schemas.microsoft.com/office/drawing/2014/main" id="{67AE2810-F246-493E-8150-2D47B7D8E5CE}"/>
              </a:ext>
            </a:extLst>
          </p:cNvPr>
          <p:cNvSpPr/>
          <p:nvPr/>
        </p:nvSpPr>
        <p:spPr>
          <a:xfrm>
            <a:off x="3259640" y="4421652"/>
            <a:ext cx="38908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wrong with this desire?</a:t>
            </a:r>
          </a:p>
        </p:txBody>
      </p:sp>
      <p:sp>
        <p:nvSpPr>
          <p:cNvPr id="7" name="Rectangle 6">
            <a:extLst>
              <a:ext uri="{FF2B5EF4-FFF2-40B4-BE49-F238E27FC236}">
                <a16:creationId xmlns:a16="http://schemas.microsoft.com/office/drawing/2014/main" id="{E594B5BC-6208-4C66-A218-B985F8374509}"/>
              </a:ext>
            </a:extLst>
          </p:cNvPr>
          <p:cNvSpPr/>
          <p:nvPr/>
        </p:nvSpPr>
        <p:spPr>
          <a:xfrm>
            <a:off x="5205045" y="5578452"/>
            <a:ext cx="56989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we learn about Samson from verses 1-3?</a:t>
            </a:r>
          </a:p>
        </p:txBody>
      </p:sp>
    </p:spTree>
    <p:extLst>
      <p:ext uri="{BB962C8B-B14F-4D97-AF65-F5344CB8AC3E}">
        <p14:creationId xmlns:p14="http://schemas.microsoft.com/office/powerpoint/2010/main" val="5278598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2F8EBE-E440-4757-878F-F2B8B2DCF20B}"/>
              </a:ext>
            </a:extLst>
          </p:cNvPr>
          <p:cNvSpPr/>
          <p:nvPr/>
        </p:nvSpPr>
        <p:spPr>
          <a:xfrm>
            <a:off x="984011" y="1337605"/>
            <a:ext cx="1723549" cy="6369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C139209-B8E1-403B-906B-235236936892}"/>
              </a:ext>
            </a:extLst>
          </p:cNvPr>
          <p:cNvSpPr/>
          <p:nvPr/>
        </p:nvSpPr>
        <p:spPr>
          <a:xfrm>
            <a:off x="984011" y="1650976"/>
            <a:ext cx="9816511" cy="12003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80</a:t>
            </a:r>
          </a:p>
        </p:txBody>
      </p:sp>
      <p:sp>
        <p:nvSpPr>
          <p:cNvPr id="2" name="Rectangle 1">
            <a:extLst>
              <a:ext uri="{FF2B5EF4-FFF2-40B4-BE49-F238E27FC236}">
                <a16:creationId xmlns:a16="http://schemas.microsoft.com/office/drawing/2014/main" id="{73B1761F-2E12-42AA-ACE8-F511EEEC57EB}"/>
              </a:ext>
            </a:extLst>
          </p:cNvPr>
          <p:cNvSpPr/>
          <p:nvPr/>
        </p:nvSpPr>
        <p:spPr>
          <a:xfrm>
            <a:off x="3100116" y="968273"/>
            <a:ext cx="6271910"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place our own desires ahead of the Lord’s will, then …</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CC97FFD-F131-435C-9A8C-251435D4BC5A}"/>
              </a:ext>
            </a:extLst>
          </p:cNvPr>
          <p:cNvSpPr/>
          <p:nvPr/>
        </p:nvSpPr>
        <p:spPr>
          <a:xfrm>
            <a:off x="984013" y="1337605"/>
            <a:ext cx="17235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14:5-6</a:t>
            </a:r>
          </a:p>
        </p:txBody>
      </p:sp>
      <p:sp>
        <p:nvSpPr>
          <p:cNvPr id="5" name="Rectangle 4">
            <a:extLst>
              <a:ext uri="{FF2B5EF4-FFF2-40B4-BE49-F238E27FC236}">
                <a16:creationId xmlns:a16="http://schemas.microsoft.com/office/drawing/2014/main" id="{4CB21E0F-0A84-4C8D-BE97-E2BC725401B3}"/>
              </a:ext>
            </a:extLst>
          </p:cNvPr>
          <p:cNvSpPr/>
          <p:nvPr/>
        </p:nvSpPr>
        <p:spPr>
          <a:xfrm>
            <a:off x="984011" y="3108852"/>
            <a:ext cx="807558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these verses teach us about Samson’s physical strength?</a:t>
            </a:r>
          </a:p>
        </p:txBody>
      </p:sp>
      <p:sp>
        <p:nvSpPr>
          <p:cNvPr id="6" name="Rectangle 5">
            <a:extLst>
              <a:ext uri="{FF2B5EF4-FFF2-40B4-BE49-F238E27FC236}">
                <a16:creationId xmlns:a16="http://schemas.microsoft.com/office/drawing/2014/main" id="{7BDD2F5D-B534-43A6-9ECA-1C252D2EAA92}"/>
              </a:ext>
            </a:extLst>
          </p:cNvPr>
          <p:cNvSpPr/>
          <p:nvPr/>
        </p:nvSpPr>
        <p:spPr>
          <a:xfrm>
            <a:off x="984011" y="1650976"/>
            <a:ext cx="967929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Then went Samson down, and his father and his mother, to Timnath, and came to the vineyards of Timnath: and, behold, a young lion roared against him.</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Spirit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mightily upon him, and he rent him as he would have rent a kid, and he had nothing in his hand: but he told not his father or his mother what he had done.</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3983BCF-F524-4AAE-B5EE-CD8D6944F5D2}"/>
              </a:ext>
            </a:extLst>
          </p:cNvPr>
          <p:cNvSpPr/>
          <p:nvPr/>
        </p:nvSpPr>
        <p:spPr>
          <a:xfrm>
            <a:off x="984011" y="3735731"/>
            <a:ext cx="60238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source of Samson’s physical strength?</a:t>
            </a:r>
          </a:p>
        </p:txBody>
      </p:sp>
    </p:spTree>
    <p:extLst>
      <p:ext uri="{BB962C8B-B14F-4D97-AF65-F5344CB8AC3E}">
        <p14:creationId xmlns:p14="http://schemas.microsoft.com/office/powerpoint/2010/main" val="1499581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80</a:t>
            </a:r>
          </a:p>
        </p:txBody>
      </p:sp>
      <p:sp>
        <p:nvSpPr>
          <p:cNvPr id="2" name="Rectangle 1">
            <a:extLst>
              <a:ext uri="{FF2B5EF4-FFF2-40B4-BE49-F238E27FC236}">
                <a16:creationId xmlns:a16="http://schemas.microsoft.com/office/drawing/2014/main" id="{BAB66B36-6C2D-4958-ADF9-8168B5DEBB45}"/>
              </a:ext>
            </a:extLst>
          </p:cNvPr>
          <p:cNvSpPr/>
          <p:nvPr/>
        </p:nvSpPr>
        <p:spPr>
          <a:xfrm>
            <a:off x="914400" y="1364458"/>
            <a:ext cx="969264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After Samson’s wife reveals the riddle’s answer to the Philistines, Samson separates himself from her.</a:t>
            </a:r>
          </a:p>
        </p:txBody>
      </p:sp>
      <p:sp>
        <p:nvSpPr>
          <p:cNvPr id="5" name="Rectangle 4">
            <a:extLst>
              <a:ext uri="{FF2B5EF4-FFF2-40B4-BE49-F238E27FC236}">
                <a16:creationId xmlns:a16="http://schemas.microsoft.com/office/drawing/2014/main" id="{6B1919EE-AEC8-40EA-9FAF-466EF37618A6}"/>
              </a:ext>
            </a:extLst>
          </p:cNvPr>
          <p:cNvSpPr/>
          <p:nvPr/>
        </p:nvSpPr>
        <p:spPr>
          <a:xfrm>
            <a:off x="3545129" y="779683"/>
            <a:ext cx="4876655" cy="584775"/>
          </a:xfrm>
          <a:prstGeom prst="rect">
            <a:avLst/>
          </a:prstGeom>
          <a:noFill/>
        </p:spPr>
        <p:txBody>
          <a:bodyPr wrap="none" lIns="91440" tIns="45720" rIns="91440" bIns="45720">
            <a:spAutoFit/>
          </a:bodyPr>
          <a:lstStyle/>
          <a:p>
            <a:pPr algn="ctr"/>
            <a:r>
              <a:rPr lang="en-US" sz="3200" b="0" cap="none" spc="0" dirty="0">
                <a:ln w="0"/>
                <a:solidFill>
                  <a:schemeClr val="bg1"/>
                </a:solidFill>
                <a:effectLst>
                  <a:reflection blurRad="6350" stA="53000" endA="300" endPos="35500" dir="5400000" sy="-90000" algn="bl" rotWithShape="0"/>
                </a:effectLst>
                <a:latin typeface="Arial" panose="020B0604020202020204" pitchFamily="34" charset="0"/>
                <a:cs typeface="Arial" panose="020B0604020202020204" pitchFamily="34" charset="0"/>
              </a:rPr>
              <a:t>What Motivated Samson?</a:t>
            </a:r>
            <a:endParaRPr lang="en-US" sz="3200" b="0" cap="none" spc="0" dirty="0">
              <a:ln w="0"/>
              <a:solidFill>
                <a:schemeClr val="bg1"/>
              </a:solidFill>
              <a:effectLst>
                <a:reflection blurRad="6350" stA="53000" endA="300" endPos="35500" dir="5400000" sy="-90000" algn="bl" rotWithShape="0"/>
              </a:effectLst>
            </a:endParaRPr>
          </a:p>
        </p:txBody>
      </p:sp>
      <p:sp>
        <p:nvSpPr>
          <p:cNvPr id="6" name="Rectangle 5">
            <a:extLst>
              <a:ext uri="{FF2B5EF4-FFF2-40B4-BE49-F238E27FC236}">
                <a16:creationId xmlns:a16="http://schemas.microsoft.com/office/drawing/2014/main" id="{8611D2EE-4F21-46CE-89C2-9E32F0A3A478}"/>
              </a:ext>
            </a:extLst>
          </p:cNvPr>
          <p:cNvSpPr/>
          <p:nvPr/>
        </p:nvSpPr>
        <p:spPr>
          <a:xfrm>
            <a:off x="914400" y="2505670"/>
            <a:ext cx="969264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When Samson learns that his father-in-law, a Philistine, gave Samson’s wife to another man, Samson burns the Philistines’ crops.</a:t>
            </a:r>
          </a:p>
        </p:txBody>
      </p:sp>
      <p:sp>
        <p:nvSpPr>
          <p:cNvPr id="7" name="Rectangle 6">
            <a:extLst>
              <a:ext uri="{FF2B5EF4-FFF2-40B4-BE49-F238E27FC236}">
                <a16:creationId xmlns:a16="http://schemas.microsoft.com/office/drawing/2014/main" id="{CECB5E7C-F253-4752-8368-E9ACCEC8FCC8}"/>
              </a:ext>
            </a:extLst>
          </p:cNvPr>
          <p:cNvSpPr/>
          <p:nvPr/>
        </p:nvSpPr>
        <p:spPr>
          <a:xfrm>
            <a:off x="914400" y="3706000"/>
            <a:ext cx="969264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Philistines seek revenge against Samson by burning his wife and father-in-law. Samson responds by smiting the Philistines “with a great slaughter” </a:t>
            </a:r>
          </a:p>
        </p:txBody>
      </p:sp>
      <p:sp>
        <p:nvSpPr>
          <p:cNvPr id="8" name="Rectangle 7">
            <a:extLst>
              <a:ext uri="{FF2B5EF4-FFF2-40B4-BE49-F238E27FC236}">
                <a16:creationId xmlns:a16="http://schemas.microsoft.com/office/drawing/2014/main" id="{95A50BDA-4940-44C2-BCB3-0702094AEE52}"/>
              </a:ext>
            </a:extLst>
          </p:cNvPr>
          <p:cNvSpPr/>
          <p:nvPr/>
        </p:nvSpPr>
        <p:spPr>
          <a:xfrm>
            <a:off x="914399" y="5009328"/>
            <a:ext cx="969263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Philistines come against Samson to bind him and “do to him as he hath done to us.” Samson responds, “As they did unto me, so have I done unto them.” He slays one thousand more Philistines.</a:t>
            </a:r>
          </a:p>
        </p:txBody>
      </p:sp>
      <p:sp>
        <p:nvSpPr>
          <p:cNvPr id="9" name="Rectangle 8">
            <a:extLst>
              <a:ext uri="{FF2B5EF4-FFF2-40B4-BE49-F238E27FC236}">
                <a16:creationId xmlns:a16="http://schemas.microsoft.com/office/drawing/2014/main" id="{0923B97B-7C45-4929-9438-CA575DEDC10A}"/>
              </a:ext>
            </a:extLst>
          </p:cNvPr>
          <p:cNvSpPr/>
          <p:nvPr/>
        </p:nvSpPr>
        <p:spPr>
          <a:xfrm>
            <a:off x="4971331" y="5840326"/>
            <a:ext cx="2249334" cy="369332"/>
          </a:xfrm>
          <a:prstGeom prst="rect">
            <a:avLst/>
          </a:prstGeom>
        </p:spPr>
        <p:txBody>
          <a:bodyPr wrap="none">
            <a:spAutoFit/>
          </a:bodyPr>
          <a:lstStyle/>
          <a:p>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(Judges 15:10–16).</a:t>
            </a:r>
          </a:p>
        </p:txBody>
      </p:sp>
      <p:sp>
        <p:nvSpPr>
          <p:cNvPr id="10" name="Rectangle 9">
            <a:extLst>
              <a:ext uri="{FF2B5EF4-FFF2-40B4-BE49-F238E27FC236}">
                <a16:creationId xmlns:a16="http://schemas.microsoft.com/office/drawing/2014/main" id="{6DCD3CE3-6F4B-4303-BDB8-D7172E0671A8}"/>
              </a:ext>
            </a:extLst>
          </p:cNvPr>
          <p:cNvSpPr/>
          <p:nvPr/>
        </p:nvSpPr>
        <p:spPr>
          <a:xfrm>
            <a:off x="5125220" y="4438722"/>
            <a:ext cx="1941557" cy="369332"/>
          </a:xfrm>
          <a:prstGeom prst="rect">
            <a:avLst/>
          </a:prstGeom>
        </p:spPr>
        <p:txBody>
          <a:bodyPr wrap="none">
            <a:spAutoFit/>
          </a:bodyPr>
          <a:lstStyle/>
          <a:p>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(Judges 15:6-8).</a:t>
            </a:r>
          </a:p>
        </p:txBody>
      </p:sp>
      <p:sp>
        <p:nvSpPr>
          <p:cNvPr id="11" name="Rectangle 10">
            <a:extLst>
              <a:ext uri="{FF2B5EF4-FFF2-40B4-BE49-F238E27FC236}">
                <a16:creationId xmlns:a16="http://schemas.microsoft.com/office/drawing/2014/main" id="{62537150-0A3F-4030-B210-D57A70B808C8}"/>
              </a:ext>
            </a:extLst>
          </p:cNvPr>
          <p:cNvSpPr/>
          <p:nvPr/>
        </p:nvSpPr>
        <p:spPr>
          <a:xfrm>
            <a:off x="4868740" y="3140727"/>
            <a:ext cx="2454518" cy="369332"/>
          </a:xfrm>
          <a:prstGeom prst="rect">
            <a:avLst/>
          </a:prstGeom>
        </p:spPr>
        <p:txBody>
          <a:bodyPr wrap="none">
            <a:spAutoFit/>
          </a:bodyPr>
          <a:lstStyle/>
          <a:p>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(see Judges 15:1-5).</a:t>
            </a:r>
          </a:p>
        </p:txBody>
      </p:sp>
      <p:sp>
        <p:nvSpPr>
          <p:cNvPr id="12" name="Rectangle 11">
            <a:extLst>
              <a:ext uri="{FF2B5EF4-FFF2-40B4-BE49-F238E27FC236}">
                <a16:creationId xmlns:a16="http://schemas.microsoft.com/office/drawing/2014/main" id="{83C2BEA7-0C3F-46C1-BEEA-72D6A28CF0E4}"/>
              </a:ext>
            </a:extLst>
          </p:cNvPr>
          <p:cNvSpPr/>
          <p:nvPr/>
        </p:nvSpPr>
        <p:spPr>
          <a:xfrm>
            <a:off x="4541728" y="1909556"/>
            <a:ext cx="3108543" cy="369332"/>
          </a:xfrm>
          <a:prstGeom prst="rect">
            <a:avLst/>
          </a:prstGeom>
        </p:spPr>
        <p:txBody>
          <a:bodyPr wrap="none">
            <a:spAutoFit/>
          </a:bodyPr>
          <a:lstStyle/>
          <a:p>
            <a:pPr algn="just"/>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(Judges 14:16–20; 15:1–2).</a:t>
            </a:r>
          </a:p>
        </p:txBody>
      </p:sp>
    </p:spTree>
    <p:extLst>
      <p:ext uri="{BB962C8B-B14F-4D97-AF65-F5344CB8AC3E}">
        <p14:creationId xmlns:p14="http://schemas.microsoft.com/office/powerpoint/2010/main" val="334941781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75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75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7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80</a:t>
            </a:r>
          </a:p>
        </p:txBody>
      </p:sp>
      <p:sp>
        <p:nvSpPr>
          <p:cNvPr id="2" name="Rectangle 1">
            <a:extLst>
              <a:ext uri="{FF2B5EF4-FFF2-40B4-BE49-F238E27FC236}">
                <a16:creationId xmlns:a16="http://schemas.microsoft.com/office/drawing/2014/main" id="{14115DF6-0F7C-4870-8F80-949BDE9F0CCF}"/>
              </a:ext>
            </a:extLst>
          </p:cNvPr>
          <p:cNvSpPr/>
          <p:nvPr/>
        </p:nvSpPr>
        <p:spPr>
          <a:xfrm>
            <a:off x="940906" y="1577009"/>
            <a:ext cx="79910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desires or emotions do you think motivated Samson’s actions? </a:t>
            </a:r>
          </a:p>
        </p:txBody>
      </p:sp>
      <p:sp>
        <p:nvSpPr>
          <p:cNvPr id="4" name="Rectangle 3">
            <a:extLst>
              <a:ext uri="{FF2B5EF4-FFF2-40B4-BE49-F238E27FC236}">
                <a16:creationId xmlns:a16="http://schemas.microsoft.com/office/drawing/2014/main" id="{E7908443-2BD0-4124-833F-551782150D75}"/>
              </a:ext>
            </a:extLst>
          </p:cNvPr>
          <p:cNvSpPr/>
          <p:nvPr/>
        </p:nvSpPr>
        <p:spPr>
          <a:xfrm>
            <a:off x="940905" y="2098670"/>
            <a:ext cx="9382539"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did Samson’s choices to act in anger and seek revenge affect him and his family? </a:t>
            </a:r>
          </a:p>
        </p:txBody>
      </p:sp>
      <p:sp>
        <p:nvSpPr>
          <p:cNvPr id="5" name="Rectangle 4">
            <a:extLst>
              <a:ext uri="{FF2B5EF4-FFF2-40B4-BE49-F238E27FC236}">
                <a16:creationId xmlns:a16="http://schemas.microsoft.com/office/drawing/2014/main" id="{144A0C64-8A16-4779-96AC-7147A2962A51}"/>
              </a:ext>
            </a:extLst>
          </p:cNvPr>
          <p:cNvSpPr/>
          <p:nvPr/>
        </p:nvSpPr>
        <p:spPr>
          <a:xfrm>
            <a:off x="940904" y="2604942"/>
            <a:ext cx="94885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Samson’s actions about the consequences of choices that are based on anger or vengeance? </a:t>
            </a:r>
          </a:p>
        </p:txBody>
      </p:sp>
      <p:sp>
        <p:nvSpPr>
          <p:cNvPr id="6" name="Rectangle 5">
            <a:extLst>
              <a:ext uri="{FF2B5EF4-FFF2-40B4-BE49-F238E27FC236}">
                <a16:creationId xmlns:a16="http://schemas.microsoft.com/office/drawing/2014/main" id="{C34C613F-1078-4EEB-9DBF-24FE2705F72A}"/>
              </a:ext>
            </a:extLst>
          </p:cNvPr>
          <p:cNvSpPr/>
          <p:nvPr/>
        </p:nvSpPr>
        <p:spPr>
          <a:xfrm>
            <a:off x="940903" y="3403602"/>
            <a:ext cx="8693427"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Anger and vengeance can lead us to make choices that hurt others and ourselves.</a:t>
            </a:r>
          </a:p>
        </p:txBody>
      </p:sp>
    </p:spTree>
    <p:extLst>
      <p:ext uri="{BB962C8B-B14F-4D97-AF65-F5344CB8AC3E}">
        <p14:creationId xmlns:p14="http://schemas.microsoft.com/office/powerpoint/2010/main" val="35057030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473</Words>
  <Application>Microsoft Office PowerPoint</Application>
  <PresentationFormat>Widescreen</PresentationFormat>
  <Paragraphs>71</Paragraphs>
  <Slides>12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4446</cp:revision>
  <dcterms:created xsi:type="dcterms:W3CDTF">2018-08-29T04:26:39Z</dcterms:created>
  <dcterms:modified xsi:type="dcterms:W3CDTF">2019-04-13T09:11:23Z</dcterms:modified>
</cp:coreProperties>
</file>