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0" r:id="rId3"/>
    <p:sldId id="381" r:id="rId4"/>
    <p:sldId id="392" r:id="rId5"/>
    <p:sldId id="393" r:id="rId6"/>
    <p:sldId id="382" r:id="rId7"/>
    <p:sldId id="384" r:id="rId8"/>
    <p:sldId id="385" r:id="rId9"/>
    <p:sldId id="386" r:id="rId10"/>
    <p:sldId id="387" r:id="rId11"/>
    <p:sldId id="388" r:id="rId12"/>
    <p:sldId id="389" r:id="rId13"/>
    <p:sldId id="390" r:id="rId14"/>
    <p:sldId id="3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D6E513"/>
    <a:srgbClr val="FF6600"/>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blip>
          <a:srcRect/>
          <a:stretch>
            <a:fillRect l="-6000" r="-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8SBxUcV1L7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0C2D93-A66E-412D-9B7B-14F9C6D545FC}"/>
              </a:ext>
            </a:extLst>
          </p:cNvPr>
          <p:cNvSpPr txBox="1"/>
          <p:nvPr/>
        </p:nvSpPr>
        <p:spPr>
          <a:xfrm>
            <a:off x="12196354" y="7590759"/>
            <a:ext cx="3935897" cy="830997"/>
          </a:xfrm>
          <a:prstGeom prst="rect">
            <a:avLst/>
          </a:prstGeom>
          <a:noFill/>
        </p:spPr>
        <p:txBody>
          <a:bodyPr wrap="square" rtlCol="0">
            <a:spAutoFit/>
          </a:bodyPr>
          <a:lstStyle/>
          <a:p>
            <a:pPr algn="ctr"/>
            <a:r>
              <a:rPr lang="en-US" sz="4800" b="1" dirty="0">
                <a:solidFill>
                  <a:srgbClr val="00B050"/>
                </a:solidFill>
                <a:effectLst>
                  <a:outerShdw blurRad="38100" dist="38100" dir="2700000" algn="tl">
                    <a:srgbClr val="000000">
                      <a:alpha val="43137"/>
                    </a:srgbClr>
                  </a:outerShdw>
                </a:effectLst>
                <a:latin typeface="Ink Free" panose="03080402000500000000" pitchFamily="66" charset="0"/>
                <a:ea typeface="MS Gothic" panose="020B0609070205080204" pitchFamily="49" charset="-128"/>
                <a:cs typeface="Calibri Light" panose="020F0302020204030204" pitchFamily="34" charset="0"/>
              </a:rPr>
              <a:t>SEMINARY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
        <p:nvSpPr>
          <p:cNvPr id="7" name="TextBox 6">
            <a:extLst>
              <a:ext uri="{FF2B5EF4-FFF2-40B4-BE49-F238E27FC236}">
                <a16:creationId xmlns:a16="http://schemas.microsoft.com/office/drawing/2014/main" id="{ED8B8A16-0889-44BF-BCBB-04A1F9D5C9DF}"/>
              </a:ext>
            </a:extLst>
          </p:cNvPr>
          <p:cNvSpPr txBox="1"/>
          <p:nvPr/>
        </p:nvSpPr>
        <p:spPr>
          <a:xfrm>
            <a:off x="6904383" y="4961787"/>
            <a:ext cx="4227443"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Blackadder ITC" panose="04020505050007020D02" pitchFamily="82" charset="0"/>
                <a:ea typeface="MS Gothic" panose="020B0609070205080204" pitchFamily="49" charset="-128"/>
                <a:cs typeface="Calibri Light" panose="020F03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56" presetClass="path" presetSubtype="0" accel="50000" decel="50000" fill="hold" grpId="0" nodeType="afterEffect">
                                  <p:stCondLst>
                                    <p:cond delay="0"/>
                                  </p:stCondLst>
                                  <p:childTnLst>
                                    <p:animMotion origin="layout" path="M 1.25E-6 -1.11111E-6 L -0.86849 -0.88472 " pathEditMode="relative" rAng="0" ptsTypes="AA">
                                      <p:cBhvr>
                                        <p:cTn id="12" dur="3000" fill="hold"/>
                                        <p:tgtEl>
                                          <p:spTgt spid="6"/>
                                        </p:tgtEl>
                                        <p:attrNameLst>
                                          <p:attrName>ppt_x</p:attrName>
                                          <p:attrName>ppt_y</p:attrName>
                                        </p:attrNameLst>
                                      </p:cBhvr>
                                      <p:rCtr x="-43424" y="-44236"/>
                                    </p:animMotion>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BC25DA2F-6113-47F6-ADB2-450918A4ED4A}"/>
              </a:ext>
            </a:extLst>
          </p:cNvPr>
          <p:cNvSpPr/>
          <p:nvPr/>
        </p:nvSpPr>
        <p:spPr>
          <a:xfrm>
            <a:off x="3543153" y="3105834"/>
            <a:ext cx="5105693" cy="646331"/>
          </a:xfrm>
          <a:prstGeom prst="rect">
            <a:avLst/>
          </a:prstGeom>
        </p:spPr>
        <p:txBody>
          <a:bodyPr wrap="none">
            <a:spAutoFit/>
          </a:bodyPr>
          <a:lstStyle/>
          <a:p>
            <a:pPr fontAlgn="base"/>
            <a:r>
              <a:rPr lang="en-US" sz="3600" b="1">
                <a:solidFill>
                  <a:schemeClr val="bg1"/>
                </a:solidFill>
                <a:latin typeface="Open Sans"/>
              </a:rPr>
              <a:t>Segment 3 (5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1526299964"/>
      </p:ext>
    </p:extLst>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8DFA564A-AAF8-445B-8071-EFC69DB2BF96}"/>
              </a:ext>
            </a:extLst>
          </p:cNvPr>
          <p:cNvSpPr/>
          <p:nvPr/>
        </p:nvSpPr>
        <p:spPr>
          <a:xfrm>
            <a:off x="2194560" y="3305908"/>
            <a:ext cx="8335236" cy="2171799"/>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7E1F4-3AA9-4902-95A5-3F68B9DF0096}"/>
              </a:ext>
            </a:extLst>
          </p:cNvPr>
          <p:cNvSpPr/>
          <p:nvPr/>
        </p:nvSpPr>
        <p:spPr>
          <a:xfrm>
            <a:off x="1196596" y="910194"/>
            <a:ext cx="1800493" cy="520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AF29C54-0B2C-46B9-8BCA-F62946D197EF}"/>
              </a:ext>
            </a:extLst>
          </p:cNvPr>
          <p:cNvSpPr/>
          <p:nvPr/>
        </p:nvSpPr>
        <p:spPr>
          <a:xfrm>
            <a:off x="1196596" y="1255400"/>
            <a:ext cx="9208457" cy="95163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CE5CB90A-7B8C-499B-AD31-96D08C8127B1}"/>
              </a:ext>
            </a:extLst>
          </p:cNvPr>
          <p:cNvSpPr/>
          <p:nvPr/>
        </p:nvSpPr>
        <p:spPr>
          <a:xfrm>
            <a:off x="1196596" y="910194"/>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1:4-5</a:t>
            </a:r>
          </a:p>
        </p:txBody>
      </p:sp>
      <p:sp>
        <p:nvSpPr>
          <p:cNvPr id="4" name="Rectangle 3">
            <a:extLst>
              <a:ext uri="{FF2B5EF4-FFF2-40B4-BE49-F238E27FC236}">
                <a16:creationId xmlns:a16="http://schemas.microsoft.com/office/drawing/2014/main" id="{9588395C-D0DD-4A60-AD37-E817CA9F452B}"/>
              </a:ext>
            </a:extLst>
          </p:cNvPr>
          <p:cNvSpPr/>
          <p:nvPr/>
        </p:nvSpPr>
        <p:spPr>
          <a:xfrm>
            <a:off x="1196596" y="2510585"/>
            <a:ext cx="56092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did the Lord call Jeremiah to be a prophet?</a:t>
            </a:r>
          </a:p>
        </p:txBody>
      </p:sp>
      <p:sp>
        <p:nvSpPr>
          <p:cNvPr id="5" name="Rectangle 4">
            <a:extLst>
              <a:ext uri="{FF2B5EF4-FFF2-40B4-BE49-F238E27FC236}">
                <a16:creationId xmlns:a16="http://schemas.microsoft.com/office/drawing/2014/main" id="{5A0A4E6A-4AE8-4718-8CAC-94C0D42A6F20}"/>
              </a:ext>
            </a:extLst>
          </p:cNvPr>
          <p:cNvSpPr/>
          <p:nvPr/>
        </p:nvSpPr>
        <p:spPr>
          <a:xfrm>
            <a:off x="3545058" y="3429000"/>
            <a:ext cx="6859996" cy="1938992"/>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“Every [one] who has a calling to minister to the inhabitants of the world was ordained to that very purpose in the Grand Council of heaven before this world was. I suppose that I was ordained to this very office in that Grand Council” (</a:t>
            </a:r>
            <a:r>
              <a:rPr lang="en-US" sz="2000" i="1" dirty="0">
                <a:solidFill>
                  <a:schemeClr val="bg1"/>
                </a:solidFill>
                <a:latin typeface="Arial" panose="020B0604020202020204" pitchFamily="34" charset="0"/>
                <a:cs typeface="Arial" panose="020B0604020202020204" pitchFamily="34" charset="0"/>
              </a:rPr>
              <a:t>Teachings of Presidents of the Church: Joseph Smith</a:t>
            </a:r>
            <a:r>
              <a:rPr lang="en-US" sz="2000" dirty="0">
                <a:solidFill>
                  <a:schemeClr val="bg1"/>
                </a:solidFill>
                <a:latin typeface="Arial" panose="020B0604020202020204" pitchFamily="34" charset="0"/>
                <a:cs typeface="Arial" panose="020B0604020202020204" pitchFamily="34" charset="0"/>
              </a:rPr>
              <a:t>[2007], 511).</a:t>
            </a:r>
          </a:p>
        </p:txBody>
      </p:sp>
      <p:pic>
        <p:nvPicPr>
          <p:cNvPr id="6" name="Picture 5">
            <a:extLst>
              <a:ext uri="{FF2B5EF4-FFF2-40B4-BE49-F238E27FC236}">
                <a16:creationId xmlns:a16="http://schemas.microsoft.com/office/drawing/2014/main" id="{18ECB286-27D3-42D4-8F57-C70B0F6AB1CA}"/>
              </a:ext>
            </a:extLst>
          </p:cNvPr>
          <p:cNvPicPr>
            <a:picLocks noChangeAspect="1"/>
          </p:cNvPicPr>
          <p:nvPr/>
        </p:nvPicPr>
        <p:blipFill rotWithShape="1">
          <a:blip r:embed="rId2"/>
          <a:srcRect l="29239" t="40177" r="64348" b="44732"/>
          <a:stretch/>
        </p:blipFill>
        <p:spPr>
          <a:xfrm>
            <a:off x="2402372" y="3467170"/>
            <a:ext cx="1142686" cy="1511830"/>
          </a:xfrm>
          <a:prstGeom prst="rect">
            <a:avLst/>
          </a:prstGeom>
        </p:spPr>
      </p:pic>
      <p:sp>
        <p:nvSpPr>
          <p:cNvPr id="7" name="Rectangle 6">
            <a:extLst>
              <a:ext uri="{FF2B5EF4-FFF2-40B4-BE49-F238E27FC236}">
                <a16:creationId xmlns:a16="http://schemas.microsoft.com/office/drawing/2014/main" id="{DEEE46BF-4BF0-4A31-8DC7-FDF7BACF9CC6}"/>
              </a:ext>
            </a:extLst>
          </p:cNvPr>
          <p:cNvSpPr/>
          <p:nvPr/>
        </p:nvSpPr>
        <p:spPr>
          <a:xfrm>
            <a:off x="2399169" y="4979000"/>
            <a:ext cx="1109599"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Joseph Smith</a:t>
            </a:r>
            <a:endParaRPr lang="en-US" sz="1100" b="1" dirty="0"/>
          </a:p>
        </p:txBody>
      </p:sp>
      <p:sp>
        <p:nvSpPr>
          <p:cNvPr id="8" name="Rectangle 7">
            <a:extLst>
              <a:ext uri="{FF2B5EF4-FFF2-40B4-BE49-F238E27FC236}">
                <a16:creationId xmlns:a16="http://schemas.microsoft.com/office/drawing/2014/main" id="{22E4941A-A8BD-480C-9F72-2F4850A2C2B7}"/>
              </a:ext>
            </a:extLst>
          </p:cNvPr>
          <p:cNvSpPr/>
          <p:nvPr/>
        </p:nvSpPr>
        <p:spPr>
          <a:xfrm>
            <a:off x="852666" y="5755400"/>
            <a:ext cx="9677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all prophets have been foreordained by God to perform their calling on the earth impact the way you view them and receive their words?</a:t>
            </a:r>
          </a:p>
        </p:txBody>
      </p:sp>
      <p:sp>
        <p:nvSpPr>
          <p:cNvPr id="9" name="Rectangle 8">
            <a:extLst>
              <a:ext uri="{FF2B5EF4-FFF2-40B4-BE49-F238E27FC236}">
                <a16:creationId xmlns:a16="http://schemas.microsoft.com/office/drawing/2014/main" id="{9390B39B-0BA4-4379-AA7B-42EB47D2724F}"/>
              </a:ext>
            </a:extLst>
          </p:cNvPr>
          <p:cNvSpPr/>
          <p:nvPr/>
        </p:nvSpPr>
        <p:spPr>
          <a:xfrm>
            <a:off x="1196596" y="1228051"/>
            <a:ext cx="920845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Then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me,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Before I formed thee in the belly I knew thee; and before thou camest forth out of the womb I sanctified thee, and I ordained thee a prophet unto the nations.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1341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1250"/>
                                        <p:tgtEl>
                                          <p:spTgt spid="12"/>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1250"/>
                                        <p:tgtEl>
                                          <p:spTgt spid="5"/>
                                        </p:tgtEl>
                                      </p:cBhvr>
                                    </p:animEffect>
                                  </p:childTnLst>
                                </p:cTn>
                              </p:par>
                              <p:par>
                                <p:cTn id="16" presetID="18" presetClass="entr" presetSubtype="3"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upRight)">
                                      <p:cBhvr>
                                        <p:cTn id="18" dur="1250"/>
                                        <p:tgtEl>
                                          <p:spTgt spid="6"/>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1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41D023DF-C1BF-4533-B2D8-28463F6DF916}"/>
              </a:ext>
            </a:extLst>
          </p:cNvPr>
          <p:cNvSpPr/>
          <p:nvPr/>
        </p:nvSpPr>
        <p:spPr>
          <a:xfrm>
            <a:off x="3413214" y="3244334"/>
            <a:ext cx="5365571" cy="646331"/>
          </a:xfrm>
          <a:prstGeom prst="rect">
            <a:avLst/>
          </a:prstGeom>
        </p:spPr>
        <p:txBody>
          <a:bodyPr wrap="none">
            <a:spAutoFit/>
          </a:bodyPr>
          <a:lstStyle/>
          <a:p>
            <a:pPr algn="just" fontAlgn="base"/>
            <a:r>
              <a:rPr lang="en-US" sz="3600" b="1" dirty="0">
                <a:solidFill>
                  <a:schemeClr val="bg1"/>
                </a:solidFill>
                <a:latin typeface="Arial" panose="020B0604020202020204" pitchFamily="34" charset="0"/>
                <a:cs typeface="Arial" panose="020B0604020202020204" pitchFamily="34" charset="0"/>
              </a:rPr>
              <a:t>Segment 4 (10 minutes)</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932670"/>
      </p:ext>
    </p:extLst>
  </p:cSld>
  <p:clrMapOvr>
    <a:masterClrMapping/>
  </p:clrMapOvr>
  <mc:AlternateContent xmlns:mc="http://schemas.openxmlformats.org/markup-compatibility/2006">
    <mc:Choice xmlns:p14="http://schemas.microsoft.com/office/powerpoint/2010/main" Requires="p14">
      <p:transition spd="slow" p14:dur="1600">
        <p14:prism dir="d"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2B7FEF-69D6-497A-89CC-CC567CC32D00}"/>
              </a:ext>
            </a:extLst>
          </p:cNvPr>
          <p:cNvSpPr/>
          <p:nvPr/>
        </p:nvSpPr>
        <p:spPr>
          <a:xfrm>
            <a:off x="1297190" y="2060864"/>
            <a:ext cx="1185177" cy="43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C43803D-EFCE-4A6D-9B71-677A25F7F2C0}"/>
              </a:ext>
            </a:extLst>
          </p:cNvPr>
          <p:cNvSpPr/>
          <p:nvPr/>
        </p:nvSpPr>
        <p:spPr>
          <a:xfrm>
            <a:off x="1297191" y="2367208"/>
            <a:ext cx="9102723" cy="6785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493F1A86-8B0A-40A3-9E15-14DBAD8EA310}"/>
              </a:ext>
            </a:extLst>
          </p:cNvPr>
          <p:cNvSpPr/>
          <p:nvPr/>
        </p:nvSpPr>
        <p:spPr>
          <a:xfrm>
            <a:off x="1258955" y="829773"/>
            <a:ext cx="728869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prophet is a person who has been called by God to speak for Him.</a:t>
            </a:r>
          </a:p>
        </p:txBody>
      </p:sp>
      <p:sp>
        <p:nvSpPr>
          <p:cNvPr id="4" name="Rectangle 3">
            <a:extLst>
              <a:ext uri="{FF2B5EF4-FFF2-40B4-BE49-F238E27FC236}">
                <a16:creationId xmlns:a16="http://schemas.microsoft.com/office/drawing/2014/main" id="{0C472A3C-3F39-4507-ACE9-D55E541B0AEF}"/>
              </a:ext>
            </a:extLst>
          </p:cNvPr>
          <p:cNvSpPr/>
          <p:nvPr/>
        </p:nvSpPr>
        <p:spPr>
          <a:xfrm>
            <a:off x="1258955" y="1508300"/>
            <a:ext cx="45704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are we blessed by living prophets?</a:t>
            </a:r>
          </a:p>
        </p:txBody>
      </p:sp>
      <p:sp>
        <p:nvSpPr>
          <p:cNvPr id="5" name="Rectangle 4">
            <a:extLst>
              <a:ext uri="{FF2B5EF4-FFF2-40B4-BE49-F238E27FC236}">
                <a16:creationId xmlns:a16="http://schemas.microsoft.com/office/drawing/2014/main" id="{DB217C48-48AD-4B79-98F4-A28EC8ABCA24}"/>
              </a:ext>
            </a:extLst>
          </p:cNvPr>
          <p:cNvSpPr/>
          <p:nvPr/>
        </p:nvSpPr>
        <p:spPr>
          <a:xfrm>
            <a:off x="1258955" y="2002161"/>
            <a:ext cx="1223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Amos 3:7</a:t>
            </a:r>
          </a:p>
        </p:txBody>
      </p:sp>
      <p:sp>
        <p:nvSpPr>
          <p:cNvPr id="6" name="Rectangle 5">
            <a:extLst>
              <a:ext uri="{FF2B5EF4-FFF2-40B4-BE49-F238E27FC236}">
                <a16:creationId xmlns:a16="http://schemas.microsoft.com/office/drawing/2014/main" id="{10BD7462-99C8-431D-AD50-20990622315A}"/>
              </a:ext>
            </a:extLst>
          </p:cNvPr>
          <p:cNvSpPr/>
          <p:nvPr/>
        </p:nvSpPr>
        <p:spPr>
          <a:xfrm>
            <a:off x="1297191" y="3416485"/>
            <a:ext cx="906448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do you think it means that God “revealeth his secret unto his servants the prophets”?</a:t>
            </a:r>
          </a:p>
        </p:txBody>
      </p:sp>
      <p:sp>
        <p:nvSpPr>
          <p:cNvPr id="7" name="Rectangle 6">
            <a:extLst>
              <a:ext uri="{FF2B5EF4-FFF2-40B4-BE49-F238E27FC236}">
                <a16:creationId xmlns:a16="http://schemas.microsoft.com/office/drawing/2014/main" id="{F24DF51E-48C6-4460-999B-DEBF68E94DDF}"/>
              </a:ext>
            </a:extLst>
          </p:cNvPr>
          <p:cNvSpPr/>
          <p:nvPr/>
        </p:nvSpPr>
        <p:spPr>
          <a:xfrm>
            <a:off x="1297190" y="4054265"/>
            <a:ext cx="906448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truths that God has revealed through His prophets in our dispensation?</a:t>
            </a:r>
          </a:p>
        </p:txBody>
      </p:sp>
      <p:sp>
        <p:nvSpPr>
          <p:cNvPr id="8" name="Rectangle 7">
            <a:extLst>
              <a:ext uri="{FF2B5EF4-FFF2-40B4-BE49-F238E27FC236}">
                <a16:creationId xmlns:a16="http://schemas.microsoft.com/office/drawing/2014/main" id="{05D960B2-56E6-483A-8771-DF1B02C01B12}"/>
              </a:ext>
            </a:extLst>
          </p:cNvPr>
          <p:cNvSpPr/>
          <p:nvPr/>
        </p:nvSpPr>
        <p:spPr>
          <a:xfrm>
            <a:off x="1297191" y="2367208"/>
            <a:ext cx="906448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Surely the Lord </a:t>
            </a:r>
            <a:r>
              <a:rPr lang="en-US" cap="small" dirty="0">
                <a:solidFill>
                  <a:schemeClr val="bg1"/>
                </a:solidFill>
                <a:latin typeface="Arial" panose="020B0604020202020204" pitchFamily="34" charset="0"/>
                <a:cs typeface="Arial" panose="020B0604020202020204" pitchFamily="34" charset="0"/>
              </a:rPr>
              <a:t>God</a:t>
            </a:r>
            <a:r>
              <a:rPr lang="en-US" dirty="0">
                <a:solidFill>
                  <a:schemeClr val="bg1"/>
                </a:solidFill>
                <a:latin typeface="Arial" panose="020B0604020202020204" pitchFamily="34" charset="0"/>
                <a:cs typeface="Arial" panose="020B0604020202020204" pitchFamily="34" charset="0"/>
              </a:rPr>
              <a:t> will do nothing, but he revealeth his secret unto his servants the prophets.</a:t>
            </a:r>
          </a:p>
        </p:txBody>
      </p:sp>
    </p:spTree>
    <p:extLst>
      <p:ext uri="{BB962C8B-B14F-4D97-AF65-F5344CB8AC3E}">
        <p14:creationId xmlns:p14="http://schemas.microsoft.com/office/powerpoint/2010/main" val="387690195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3"/>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3"/>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vertic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build="p"/>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pic>
        <p:nvPicPr>
          <p:cNvPr id="4" name="Online Media 3" title="Why Do We Have Prophets?">
            <a:hlinkClick r:id="" action="ppaction://media"/>
            <a:extLst>
              <a:ext uri="{FF2B5EF4-FFF2-40B4-BE49-F238E27FC236}">
                <a16:creationId xmlns:a16="http://schemas.microsoft.com/office/drawing/2014/main" id="{31FFF73C-6469-4914-A228-B3E66AAED4A4}"/>
              </a:ext>
            </a:extLst>
          </p:cNvPr>
          <p:cNvPicPr>
            <a:picLocks noRot="1" noChangeAspect="1"/>
          </p:cNvPicPr>
          <p:nvPr>
            <a:videoFile r:link="rId1"/>
          </p:nvPr>
        </p:nvPicPr>
        <p:blipFill>
          <a:blip r:embed="rId3"/>
          <a:stretch>
            <a:fillRect/>
          </a:stretch>
        </p:blipFill>
        <p:spPr>
          <a:xfrm>
            <a:off x="2142978" y="1205425"/>
            <a:ext cx="7906043" cy="44471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0402762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829D4D35-BAD2-4CD9-B9FE-E972A25F06B5}"/>
              </a:ext>
            </a:extLst>
          </p:cNvPr>
          <p:cNvSpPr/>
          <p:nvPr/>
        </p:nvSpPr>
        <p:spPr>
          <a:xfrm>
            <a:off x="2675031" y="2644170"/>
            <a:ext cx="6841938" cy="1569660"/>
          </a:xfrm>
          <a:prstGeom prst="rect">
            <a:avLst/>
          </a:prstGeom>
        </p:spPr>
        <p:txBody>
          <a:bodyPr wrap="none">
            <a:spAutoFit/>
          </a:bodyPr>
          <a:lstStyle/>
          <a:p>
            <a:pPr algn="ctr" fontAlgn="base"/>
            <a:r>
              <a:rPr lang="en-US" sz="4800" dirty="0">
                <a:solidFill>
                  <a:schemeClr val="bg1"/>
                </a:solidFill>
                <a:latin typeface="Javanese Text" panose="02000000000000000000" pitchFamily="2" charset="0"/>
              </a:rPr>
              <a:t>Prophets and Revelation </a:t>
            </a:r>
          </a:p>
          <a:p>
            <a:pPr algn="ctr" fontAlgn="base"/>
            <a:r>
              <a:rPr lang="en-US" sz="4800" dirty="0">
                <a:solidFill>
                  <a:schemeClr val="bg1"/>
                </a:solidFill>
                <a:latin typeface="Javanese Text" panose="02000000000000000000" pitchFamily="2" charset="0"/>
              </a:rPr>
              <a:t>(Part 1)</a:t>
            </a:r>
            <a:endParaRPr lang="en-US" sz="4800" b="0" i="0" dirty="0">
              <a:solidFill>
                <a:schemeClr val="bg1"/>
              </a:solidFill>
              <a:effectLst/>
              <a:latin typeface="Javanese Text" panose="0200000000000000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1500">
        <p14:flythrough dir="out" hasBounce="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8C78BC83-3E5B-4472-BDCF-32C65C62C0CD}"/>
              </a:ext>
            </a:extLst>
          </p:cNvPr>
          <p:cNvSpPr/>
          <p:nvPr/>
        </p:nvSpPr>
        <p:spPr>
          <a:xfrm>
            <a:off x="2835620" y="3044279"/>
            <a:ext cx="6520759" cy="769441"/>
          </a:xfrm>
          <a:prstGeom prst="rect">
            <a:avLst/>
          </a:prstGeom>
        </p:spPr>
        <p:txBody>
          <a:bodyPr wrap="none">
            <a:spAutoFit/>
          </a:bodyPr>
          <a:lstStyle/>
          <a:p>
            <a:pPr fontAlgn="base"/>
            <a:r>
              <a:rPr lang="en-US" sz="4400" b="1" dirty="0">
                <a:solidFill>
                  <a:schemeClr val="bg1"/>
                </a:solidFill>
                <a:latin typeface="Open Sans"/>
              </a:rPr>
              <a:t>Segment 1 (15 minutes)</a:t>
            </a:r>
            <a:endParaRPr lang="en-US" sz="4400" b="1" dirty="0">
              <a:solidFill>
                <a:schemeClr val="bg1"/>
              </a:solidFill>
              <a:effectLst/>
              <a:latin typeface="Open Sans"/>
            </a:endParaRPr>
          </a:p>
        </p:txBody>
      </p:sp>
    </p:spTree>
    <p:extLst>
      <p:ext uri="{BB962C8B-B14F-4D97-AF65-F5344CB8AC3E}">
        <p14:creationId xmlns:p14="http://schemas.microsoft.com/office/powerpoint/2010/main" val="499657908"/>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D7FF14-F294-48C9-986D-9C07DB60B905}"/>
              </a:ext>
            </a:extLst>
          </p:cNvPr>
          <p:cNvSpPr/>
          <p:nvPr/>
        </p:nvSpPr>
        <p:spPr>
          <a:xfrm>
            <a:off x="7587508" y="2238067"/>
            <a:ext cx="3448902" cy="51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F92C3F-B061-4296-B4BF-594AD4C5A3EE}"/>
              </a:ext>
            </a:extLst>
          </p:cNvPr>
          <p:cNvSpPr/>
          <p:nvPr/>
        </p:nvSpPr>
        <p:spPr>
          <a:xfrm>
            <a:off x="739471" y="2616278"/>
            <a:ext cx="10296939" cy="30338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E56230A6-9B64-4DBC-86C5-0CC161252C6F}"/>
              </a:ext>
            </a:extLst>
          </p:cNvPr>
          <p:cNvSpPr/>
          <p:nvPr/>
        </p:nvSpPr>
        <p:spPr>
          <a:xfrm>
            <a:off x="739471" y="2603159"/>
            <a:ext cx="10296939"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5.1. </a:t>
            </a:r>
            <a:r>
              <a:rPr lang="en-US" sz="1600" dirty="0">
                <a:solidFill>
                  <a:schemeClr val="bg1"/>
                </a:solidFill>
                <a:latin typeface="Arial" panose="020B0604020202020204" pitchFamily="34" charset="0"/>
                <a:cs typeface="Arial" panose="020B0604020202020204" pitchFamily="34" charset="0"/>
              </a:rPr>
              <a:t>A prophet is a person who has been called by God to speak for Him (see Jeremiah 1:4–5; Amos 3:7; John 15:16; D&amp;C 1:37–38). Prophets testify of Jesus Christ and teach His gospel. They make known God’s will and true character. They denounce sin, warn of its consequences, and help us avoid deception (see Ezekiel 3:16–17; Ephesians 4:11–14). At times, they prophesy of future events. Prophets are able to perform these responsibilities because they receive authority and revelation from God.</a:t>
            </a:r>
          </a:p>
          <a:p>
            <a:pPr algn="just" fontAlgn="base"/>
            <a:r>
              <a:rPr lang="en-US" sz="1600" b="1" dirty="0">
                <a:solidFill>
                  <a:schemeClr val="bg1"/>
                </a:solidFill>
                <a:latin typeface="Arial" panose="020B0604020202020204" pitchFamily="34" charset="0"/>
                <a:cs typeface="Arial" panose="020B0604020202020204" pitchFamily="34" charset="0"/>
              </a:rPr>
              <a:t>5.3. </a:t>
            </a:r>
            <a:r>
              <a:rPr lang="en-US" sz="1600" dirty="0">
                <a:solidFill>
                  <a:schemeClr val="bg1"/>
                </a:solidFill>
                <a:latin typeface="Arial" panose="020B0604020202020204" pitchFamily="34" charset="0"/>
                <a:cs typeface="Arial" panose="020B0604020202020204" pitchFamily="34" charset="0"/>
              </a:rPr>
              <a:t>During His mortal ministry and again in our day, the Lord organized His Church on the foundation of prophets and apostles (see Ephesians 2:19–20). The President of The Church of Jesus Christ of Latter-day Saints is God’s prophet to all the people of the earth today. We sustain the President of the Church as a prophet, seer, and revelator and as the only person on the earth who receives revelation to guide the entire Church. If we faithfully receive and obey the teachings of the President of the Church, God will bless us to overcome deception and evil (see D&amp;C 21:4–6). We also sustain the counselors in the First Presidency and the members of the Quorum of the Twelve Apostles as prophets, seers, and revelators.</a:t>
            </a:r>
          </a:p>
        </p:txBody>
      </p:sp>
      <p:sp>
        <p:nvSpPr>
          <p:cNvPr id="4" name="Rectangle 3">
            <a:extLst>
              <a:ext uri="{FF2B5EF4-FFF2-40B4-BE49-F238E27FC236}">
                <a16:creationId xmlns:a16="http://schemas.microsoft.com/office/drawing/2014/main" id="{D81BA98E-0797-4EE1-BA21-ABD2DD814792}"/>
              </a:ext>
            </a:extLst>
          </p:cNvPr>
          <p:cNvSpPr/>
          <p:nvPr/>
        </p:nvSpPr>
        <p:spPr>
          <a:xfrm>
            <a:off x="3863412" y="1718746"/>
            <a:ext cx="3724096" cy="461665"/>
          </a:xfrm>
          <a:prstGeom prst="rect">
            <a:avLst/>
          </a:prstGeom>
        </p:spPr>
        <p:txBody>
          <a:bodyPr wrap="none">
            <a:spAutoFit/>
          </a:bodyPr>
          <a:lstStyle/>
          <a:p>
            <a:pPr fontAlgn="base"/>
            <a:r>
              <a:rPr lang="en-US" sz="2400" dirty="0">
                <a:solidFill>
                  <a:schemeClr val="bg1"/>
                </a:solidFill>
                <a:latin typeface="MV Boli" panose="02000500030200090000" pitchFamily="2" charset="0"/>
                <a:cs typeface="MV Boli" panose="02000500030200090000" pitchFamily="2" charset="0"/>
              </a:rPr>
              <a:t>Prophets and Revelation</a:t>
            </a:r>
            <a:endParaRPr lang="en-US" sz="2400" b="0" i="0" dirty="0">
              <a:solidFill>
                <a:schemeClr val="bg1"/>
              </a:solidFill>
              <a:effectLst/>
              <a:latin typeface="MV Boli" panose="02000500030200090000" pitchFamily="2" charset="0"/>
              <a:cs typeface="MV Boli" panose="02000500030200090000" pitchFamily="2" charset="0"/>
            </a:endParaRPr>
          </a:p>
        </p:txBody>
      </p:sp>
      <p:sp>
        <p:nvSpPr>
          <p:cNvPr id="7" name="Rectangle 6">
            <a:extLst>
              <a:ext uri="{FF2B5EF4-FFF2-40B4-BE49-F238E27FC236}">
                <a16:creationId xmlns:a16="http://schemas.microsoft.com/office/drawing/2014/main" id="{0B676895-D1CD-4679-B8FD-B77751D98B46}"/>
              </a:ext>
            </a:extLst>
          </p:cNvPr>
          <p:cNvSpPr/>
          <p:nvPr/>
        </p:nvSpPr>
        <p:spPr>
          <a:xfrm>
            <a:off x="7587508" y="2241991"/>
            <a:ext cx="33650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Doctrine and Mastery 5.1, 5.3</a:t>
            </a:r>
            <a:endParaRPr lang="en-US" b="1"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B202AF-5996-4D47-8D29-883F6A27895C}"/>
              </a:ext>
            </a:extLst>
          </p:cNvPr>
          <p:cNvSpPr/>
          <p:nvPr/>
        </p:nvSpPr>
        <p:spPr>
          <a:xfrm>
            <a:off x="1020418" y="972235"/>
            <a:ext cx="8375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prophets do? Why are they an important part of your religion?”</a:t>
            </a:r>
          </a:p>
        </p:txBody>
      </p:sp>
    </p:spTree>
    <p:extLst>
      <p:ext uri="{BB962C8B-B14F-4D97-AF65-F5344CB8AC3E}">
        <p14:creationId xmlns:p14="http://schemas.microsoft.com/office/powerpoint/2010/main" val="133542621"/>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vertical)">
                                      <p:cBhvr>
                                        <p:cTn id="18" dur="500"/>
                                        <p:tgtEl>
                                          <p:spTgt spid="2"/>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4453AF-76C8-45DB-88C6-643F83681324}"/>
              </a:ext>
            </a:extLst>
          </p:cNvPr>
          <p:cNvSpPr/>
          <p:nvPr/>
        </p:nvSpPr>
        <p:spPr>
          <a:xfrm>
            <a:off x="6917635" y="1624583"/>
            <a:ext cx="3869635" cy="51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08FF3C-EB53-49FB-91D9-145CF0161150}"/>
              </a:ext>
            </a:extLst>
          </p:cNvPr>
          <p:cNvSpPr/>
          <p:nvPr/>
        </p:nvSpPr>
        <p:spPr>
          <a:xfrm>
            <a:off x="1060175" y="1997839"/>
            <a:ext cx="9727095" cy="286232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8D87E386-40FD-486C-B1A5-4C4B3B623B2B}"/>
              </a:ext>
            </a:extLst>
          </p:cNvPr>
          <p:cNvSpPr/>
          <p:nvPr/>
        </p:nvSpPr>
        <p:spPr>
          <a:xfrm>
            <a:off x="1060175" y="1997839"/>
            <a:ext cx="962107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5.2. </a:t>
            </a:r>
            <a:r>
              <a:rPr lang="en-US" dirty="0">
                <a:solidFill>
                  <a:schemeClr val="bg1"/>
                </a:solidFill>
                <a:latin typeface="Arial" panose="020B0604020202020204" pitchFamily="34" charset="0"/>
                <a:cs typeface="Arial" panose="020B0604020202020204" pitchFamily="34" charset="0"/>
              </a:rPr>
              <a:t>Revelation is communication from God to His children. Most revelation comes through impressions, thoughts, and feelings from the Holy Ghost. Revelation can also come through visions, dreams, and visitations by angels.</a:t>
            </a:r>
          </a:p>
          <a:p>
            <a:pPr algn="just" fontAlgn="base"/>
            <a:r>
              <a:rPr lang="en-US" b="1" dirty="0">
                <a:solidFill>
                  <a:schemeClr val="bg1"/>
                </a:solidFill>
                <a:latin typeface="Arial" panose="020B0604020202020204" pitchFamily="34" charset="0"/>
                <a:cs typeface="Arial" panose="020B0604020202020204" pitchFamily="34" charset="0"/>
              </a:rPr>
              <a:t>5.4. </a:t>
            </a:r>
            <a:r>
              <a:rPr lang="en-US" dirty="0">
                <a:solidFill>
                  <a:schemeClr val="bg1"/>
                </a:solidFill>
                <a:latin typeface="Arial" panose="020B0604020202020204" pitchFamily="34" charset="0"/>
                <a:cs typeface="Arial" panose="020B0604020202020204" pitchFamily="34" charset="0"/>
              </a:rPr>
              <a:t>The scriptures—the Bible, Book of Mormon, Doctrine and Covenants, and Pearl of Great Price—contain revelations given through ancient and latter-day prophets. As we study the words of prophets, we can learn truth and receive guidance.</a:t>
            </a:r>
          </a:p>
          <a:p>
            <a:pPr algn="just" fontAlgn="base"/>
            <a:r>
              <a:rPr lang="en-US" b="1" dirty="0">
                <a:solidFill>
                  <a:schemeClr val="bg1"/>
                </a:solidFill>
                <a:latin typeface="Arial" panose="020B0604020202020204" pitchFamily="34" charset="0"/>
                <a:cs typeface="Arial" panose="020B0604020202020204" pitchFamily="34" charset="0"/>
              </a:rPr>
              <a:t>5.5. </a:t>
            </a:r>
            <a:r>
              <a:rPr lang="en-US" dirty="0">
                <a:solidFill>
                  <a:schemeClr val="bg1"/>
                </a:solidFill>
                <a:latin typeface="Arial" panose="020B0604020202020204" pitchFamily="34" charset="0"/>
                <a:cs typeface="Arial" panose="020B0604020202020204" pitchFamily="34" charset="0"/>
              </a:rPr>
              <a:t>While God gives revelation through prophets to guide all of His children, individuals can receive revelation to help them with their specific needs, responsibilities, and questions and to help strengthen their testimonies. However, personal inspiration from the Lord will never contradict the revelation God gives through His prophets.</a:t>
            </a:r>
          </a:p>
        </p:txBody>
      </p:sp>
      <p:sp>
        <p:nvSpPr>
          <p:cNvPr id="6" name="Rectangle 5">
            <a:extLst>
              <a:ext uri="{FF2B5EF4-FFF2-40B4-BE49-F238E27FC236}">
                <a16:creationId xmlns:a16="http://schemas.microsoft.com/office/drawing/2014/main" id="{5258A426-AA79-4897-9EB3-F4997F6DFE7E}"/>
              </a:ext>
            </a:extLst>
          </p:cNvPr>
          <p:cNvSpPr/>
          <p:nvPr/>
        </p:nvSpPr>
        <p:spPr>
          <a:xfrm>
            <a:off x="7024702" y="1628507"/>
            <a:ext cx="376256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Doctrine and Mastery 5.2, 5.4-5.5</a:t>
            </a:r>
            <a:endParaRPr lang="en-US" b="1"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5949D70-348A-4701-9809-7463667D2E34}"/>
              </a:ext>
            </a:extLst>
          </p:cNvPr>
          <p:cNvSpPr/>
          <p:nvPr/>
        </p:nvSpPr>
        <p:spPr>
          <a:xfrm>
            <a:off x="3680532" y="797216"/>
            <a:ext cx="3724096" cy="461665"/>
          </a:xfrm>
          <a:prstGeom prst="rect">
            <a:avLst/>
          </a:prstGeom>
        </p:spPr>
        <p:txBody>
          <a:bodyPr wrap="none">
            <a:spAutoFit/>
          </a:bodyPr>
          <a:lstStyle/>
          <a:p>
            <a:pPr fontAlgn="base"/>
            <a:r>
              <a:rPr lang="en-US" sz="2400" dirty="0">
                <a:solidFill>
                  <a:schemeClr val="bg1"/>
                </a:solidFill>
                <a:latin typeface="MV Boli" panose="02000500030200090000" pitchFamily="2" charset="0"/>
                <a:cs typeface="MV Boli" panose="02000500030200090000" pitchFamily="2" charset="0"/>
              </a:rPr>
              <a:t>Prophets and Revelation</a:t>
            </a:r>
            <a:endParaRPr lang="en-US" sz="2400" b="0" i="0"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50515925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4" name="Rectangle 3">
            <a:extLst>
              <a:ext uri="{FF2B5EF4-FFF2-40B4-BE49-F238E27FC236}">
                <a16:creationId xmlns:a16="http://schemas.microsoft.com/office/drawing/2014/main" id="{F954F236-44D0-42DC-A36D-A84FDE0F5732}"/>
              </a:ext>
            </a:extLst>
          </p:cNvPr>
          <p:cNvSpPr/>
          <p:nvPr/>
        </p:nvSpPr>
        <p:spPr>
          <a:xfrm>
            <a:off x="8121084" y="1152939"/>
            <a:ext cx="1274708" cy="369332"/>
          </a:xfrm>
          <a:prstGeom prst="rect">
            <a:avLst/>
          </a:prstGeom>
        </p:spPr>
        <p:txBody>
          <a:bodyPr wrap="none">
            <a:spAutoFit/>
          </a:bodyPr>
          <a:lstStyle/>
          <a:p>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a:t>
            </a:r>
          </a:p>
        </p:txBody>
      </p:sp>
      <p:sp>
        <p:nvSpPr>
          <p:cNvPr id="5" name="Rectangle 4">
            <a:extLst>
              <a:ext uri="{FF2B5EF4-FFF2-40B4-BE49-F238E27FC236}">
                <a16:creationId xmlns:a16="http://schemas.microsoft.com/office/drawing/2014/main" id="{D8EF4127-38CA-4A62-9BC1-30D1204D3C43}"/>
              </a:ext>
            </a:extLst>
          </p:cNvPr>
          <p:cNvSpPr/>
          <p:nvPr/>
        </p:nvSpPr>
        <p:spPr>
          <a:xfrm>
            <a:off x="2738888" y="1152939"/>
            <a:ext cx="1172116" cy="369332"/>
          </a:xfrm>
          <a:prstGeom prst="rect">
            <a:avLst/>
          </a:prstGeom>
        </p:spPr>
        <p:txBody>
          <a:bodyPr wrap="none">
            <a:spAutoFit/>
          </a:bodyPr>
          <a:lstStyle/>
          <a:p>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Prophets </a:t>
            </a:r>
          </a:p>
        </p:txBody>
      </p:sp>
      <p:sp>
        <p:nvSpPr>
          <p:cNvPr id="7" name="Rectangle 6">
            <a:extLst>
              <a:ext uri="{FF2B5EF4-FFF2-40B4-BE49-F238E27FC236}">
                <a16:creationId xmlns:a16="http://schemas.microsoft.com/office/drawing/2014/main" id="{9ABFFA52-C702-4A7D-9AE7-4837CE696C2B}"/>
              </a:ext>
            </a:extLst>
          </p:cNvPr>
          <p:cNvSpPr/>
          <p:nvPr/>
        </p:nvSpPr>
        <p:spPr>
          <a:xfrm>
            <a:off x="614288" y="1680982"/>
            <a:ext cx="509719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there are prophets and apostles on the earth today who fulfill these roles?</a:t>
            </a:r>
          </a:p>
        </p:txBody>
      </p:sp>
      <p:sp>
        <p:nvSpPr>
          <p:cNvPr id="8" name="Rectangle 7">
            <a:extLst>
              <a:ext uri="{FF2B5EF4-FFF2-40B4-BE49-F238E27FC236}">
                <a16:creationId xmlns:a16="http://schemas.microsoft.com/office/drawing/2014/main" id="{BFFE11BD-E127-4F9D-B85D-7E6B93F9B8AE}"/>
              </a:ext>
            </a:extLst>
          </p:cNvPr>
          <p:cNvSpPr/>
          <p:nvPr/>
        </p:nvSpPr>
        <p:spPr>
          <a:xfrm>
            <a:off x="614288" y="2742812"/>
            <a:ext cx="509719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personally been blessed as prophets have fulfilled one or more of these roles?</a:t>
            </a:r>
          </a:p>
        </p:txBody>
      </p:sp>
      <p:sp>
        <p:nvSpPr>
          <p:cNvPr id="9" name="Rectangle 8">
            <a:extLst>
              <a:ext uri="{FF2B5EF4-FFF2-40B4-BE49-F238E27FC236}">
                <a16:creationId xmlns:a16="http://schemas.microsoft.com/office/drawing/2014/main" id="{6057AA5D-E477-404D-9098-1056777DB24A}"/>
              </a:ext>
            </a:extLst>
          </p:cNvPr>
          <p:cNvSpPr/>
          <p:nvPr/>
        </p:nvSpPr>
        <p:spPr>
          <a:xfrm>
            <a:off x="6096000" y="1680982"/>
            <a:ext cx="4910670"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us to be guided by personal revelation from the Holy Ghost in addition to the revelations received by prophets?</a:t>
            </a:r>
          </a:p>
        </p:txBody>
      </p:sp>
    </p:spTree>
    <p:extLst>
      <p:ext uri="{BB962C8B-B14F-4D97-AF65-F5344CB8AC3E}">
        <p14:creationId xmlns:p14="http://schemas.microsoft.com/office/powerpoint/2010/main" val="12060345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00DA1C1A-B9E8-41F4-A57C-51FA0CB84001}"/>
              </a:ext>
            </a:extLst>
          </p:cNvPr>
          <p:cNvSpPr/>
          <p:nvPr/>
        </p:nvSpPr>
        <p:spPr>
          <a:xfrm>
            <a:off x="3120858" y="3075057"/>
            <a:ext cx="5950283" cy="707886"/>
          </a:xfrm>
          <a:prstGeom prst="rect">
            <a:avLst/>
          </a:prstGeom>
        </p:spPr>
        <p:txBody>
          <a:bodyPr wrap="none">
            <a:spAutoFit/>
          </a:bodyPr>
          <a:lstStyle/>
          <a:p>
            <a:pPr fontAlgn="base"/>
            <a:r>
              <a:rPr lang="en-US" sz="4000" b="1" dirty="0">
                <a:solidFill>
                  <a:schemeClr val="bg1"/>
                </a:solidFill>
                <a:latin typeface="Open Sans"/>
              </a:rPr>
              <a:t>Segment 2 (10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1785010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ABDDE1A7-11A1-408D-8167-55958C70E74C}"/>
              </a:ext>
            </a:extLst>
          </p:cNvPr>
          <p:cNvSpPr/>
          <p:nvPr/>
        </p:nvSpPr>
        <p:spPr>
          <a:xfrm>
            <a:off x="2039815" y="1985999"/>
            <a:ext cx="8398413" cy="2714688"/>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6F9B2191-93FE-4106-AB60-1C7D82331896}"/>
              </a:ext>
            </a:extLst>
          </p:cNvPr>
          <p:cNvSpPr/>
          <p:nvPr/>
        </p:nvSpPr>
        <p:spPr>
          <a:xfrm>
            <a:off x="3685196" y="2071441"/>
            <a:ext cx="6587686"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“All leaders in the Lord’s Church are called by proper authority. No prophet or any other leader in this Church, for that matter, has ever called himself or herself. No prophet has ever been elected. The Lord made that clear when He said, ‘Ye have not chosen me, but I have chosen you, and ordained you’ [John 15:16]. You and I do not ‘vote’ on Church leaders at any level. We do, though, have the privilege of sustaining them” (Russell M. Nelson, “Sustaining the Prophets,”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2014, 74–75).</a:t>
            </a:r>
          </a:p>
        </p:txBody>
      </p:sp>
      <p:pic>
        <p:nvPicPr>
          <p:cNvPr id="6" name="Picture 5">
            <a:extLst>
              <a:ext uri="{FF2B5EF4-FFF2-40B4-BE49-F238E27FC236}">
                <a16:creationId xmlns:a16="http://schemas.microsoft.com/office/drawing/2014/main" id="{39C05AB7-E7B9-46C8-AF17-117180FEEC07}"/>
              </a:ext>
            </a:extLst>
          </p:cNvPr>
          <p:cNvPicPr>
            <a:picLocks noChangeAspect="1"/>
          </p:cNvPicPr>
          <p:nvPr/>
        </p:nvPicPr>
        <p:blipFill rotWithShape="1">
          <a:blip r:embed="rId2"/>
          <a:srcRect l="29239" t="24528" r="64457" b="60972"/>
          <a:stretch/>
        </p:blipFill>
        <p:spPr>
          <a:xfrm>
            <a:off x="2380535" y="2189496"/>
            <a:ext cx="1219199" cy="1576551"/>
          </a:xfrm>
          <a:prstGeom prst="rect">
            <a:avLst/>
          </a:prstGeom>
        </p:spPr>
      </p:pic>
      <p:sp>
        <p:nvSpPr>
          <p:cNvPr id="7" name="Rectangle 6">
            <a:extLst>
              <a:ext uri="{FF2B5EF4-FFF2-40B4-BE49-F238E27FC236}">
                <a16:creationId xmlns:a16="http://schemas.microsoft.com/office/drawing/2014/main" id="{6FE45B84-36D1-4ABB-B0A0-67E4D6E2BDFC}"/>
              </a:ext>
            </a:extLst>
          </p:cNvPr>
          <p:cNvSpPr/>
          <p:nvPr/>
        </p:nvSpPr>
        <p:spPr>
          <a:xfrm>
            <a:off x="2295072" y="4000059"/>
            <a:ext cx="139012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Russell M. Nelson</a:t>
            </a:r>
            <a:endParaRPr lang="en-US" sz="1100" b="1" dirty="0">
              <a:solidFill>
                <a:schemeClr val="bg1"/>
              </a:solidFill>
            </a:endParaRPr>
          </a:p>
        </p:txBody>
      </p:sp>
      <p:sp>
        <p:nvSpPr>
          <p:cNvPr id="8" name="Rectangle 7">
            <a:extLst>
              <a:ext uri="{FF2B5EF4-FFF2-40B4-BE49-F238E27FC236}">
                <a16:creationId xmlns:a16="http://schemas.microsoft.com/office/drawing/2014/main" id="{52BC1BCB-CDA1-458A-9093-DB39333FDA23}"/>
              </a:ext>
            </a:extLst>
          </p:cNvPr>
          <p:cNvSpPr/>
          <p:nvPr/>
        </p:nvSpPr>
        <p:spPr>
          <a:xfrm>
            <a:off x="-1919118" y="-790771"/>
            <a:ext cx="91042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prophets are called by God rather than by self-appointment or popular vote?</a:t>
            </a:r>
          </a:p>
        </p:txBody>
      </p:sp>
      <p:sp>
        <p:nvSpPr>
          <p:cNvPr id="9" name="Rectangle 8">
            <a:extLst>
              <a:ext uri="{FF2B5EF4-FFF2-40B4-BE49-F238E27FC236}">
                <a16:creationId xmlns:a16="http://schemas.microsoft.com/office/drawing/2014/main" id="{F0B20A37-E3B7-4D18-B2ED-D214C2FD9686}"/>
              </a:ext>
            </a:extLst>
          </p:cNvPr>
          <p:cNvSpPr/>
          <p:nvPr/>
        </p:nvSpPr>
        <p:spPr>
          <a:xfrm>
            <a:off x="1402079" y="1040521"/>
            <a:ext cx="769971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prophet is a person who has been called by God to speak for Him.</a:t>
            </a:r>
          </a:p>
        </p:txBody>
      </p:sp>
    </p:spTree>
    <p:extLst>
      <p:ext uri="{BB962C8B-B14F-4D97-AF65-F5344CB8AC3E}">
        <p14:creationId xmlns:p14="http://schemas.microsoft.com/office/powerpoint/2010/main" val="4036945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6" presetClass="path" presetSubtype="0" accel="50000" decel="50000" fill="hold" grpId="0" nodeType="clickEffect">
                                  <p:stCondLst>
                                    <p:cond delay="0"/>
                                  </p:stCondLst>
                                  <p:childTnLst>
                                    <p:animMotion origin="layout" path="M 4.58333E-6 -4.44444E-6 L 4.58333E-6 0.45811 C 4.58333E-6 0.66343 0.07148 0.91644 0.12955 0.91644 L 0.25911 0.91644 " pathEditMode="relative" rAng="0" ptsTypes="AAAA">
                                      <p:cBhvr>
                                        <p:cTn id="32" dur="2000" fill="hold"/>
                                        <p:tgtEl>
                                          <p:spTgt spid="8"/>
                                        </p:tgtEl>
                                        <p:attrNameLst>
                                          <p:attrName>ppt_x</p:attrName>
                                          <p:attrName>ppt_y</p:attrName>
                                        </p:attrNameLst>
                                      </p:cBhvr>
                                      <p:rCtr x="12956" y="4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96F7A611-C381-488F-89C9-295F1A2D44C4}"/>
              </a:ext>
            </a:extLst>
          </p:cNvPr>
          <p:cNvSpPr/>
          <p:nvPr/>
        </p:nvSpPr>
        <p:spPr>
          <a:xfrm>
            <a:off x="757059" y="1064474"/>
            <a:ext cx="10424160" cy="3579810"/>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79</a:t>
            </a:r>
          </a:p>
        </p:txBody>
      </p:sp>
      <p:sp>
        <p:nvSpPr>
          <p:cNvPr id="2" name="Rectangle 1">
            <a:extLst>
              <a:ext uri="{FF2B5EF4-FFF2-40B4-BE49-F238E27FC236}">
                <a16:creationId xmlns:a16="http://schemas.microsoft.com/office/drawing/2014/main" id="{10EF43EC-96DF-4DD3-B824-C8801812BB6E}"/>
              </a:ext>
            </a:extLst>
          </p:cNvPr>
          <p:cNvSpPr/>
          <p:nvPr/>
        </p:nvSpPr>
        <p:spPr>
          <a:xfrm>
            <a:off x="2396659" y="1227964"/>
            <a:ext cx="8587408" cy="341632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“President Monson described that acting on the will of the Lord, he was extending a call to the Quorum of the Twelve to me. He asked me if I would accept this call, to which, following what I am sure was a very undignified audible gasp, in complete shock, I responded affirmatively. And then, before I could even verbalize a tsunami of indescribable emotion, most of which were feelings of inadequacy, President Monson kindly reached out to me, describing how he was called many years ago as an Apostle by President David O. McKay, at which time he too felt inadequate. He calmly instructed me, ‘Bishop Stevenson, the Lord will qualify those whom He calls.’ These soothing words of a prophet have been a source of peace, a calm in a storm of painful self-examination and tender feelings in the ensuing agonizing hours which have passed day and night since then” (Gary E. Stevenson, “Plain and Precious Truths,”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2015, 91).</a:t>
            </a:r>
          </a:p>
        </p:txBody>
      </p:sp>
      <p:pic>
        <p:nvPicPr>
          <p:cNvPr id="4" name="Picture 3">
            <a:extLst>
              <a:ext uri="{FF2B5EF4-FFF2-40B4-BE49-F238E27FC236}">
                <a16:creationId xmlns:a16="http://schemas.microsoft.com/office/drawing/2014/main" id="{712C2BEB-C4EA-4573-BBFF-ED2ABA92178C}"/>
              </a:ext>
            </a:extLst>
          </p:cNvPr>
          <p:cNvPicPr>
            <a:picLocks noChangeAspect="1"/>
          </p:cNvPicPr>
          <p:nvPr/>
        </p:nvPicPr>
        <p:blipFill rotWithShape="1">
          <a:blip r:embed="rId2"/>
          <a:srcRect l="29348" t="27236" r="64782" b="57684"/>
          <a:stretch/>
        </p:blipFill>
        <p:spPr>
          <a:xfrm>
            <a:off x="1020525" y="1366541"/>
            <a:ext cx="1375235" cy="1986451"/>
          </a:xfrm>
          <a:prstGeom prst="rect">
            <a:avLst/>
          </a:prstGeom>
        </p:spPr>
      </p:pic>
      <p:sp>
        <p:nvSpPr>
          <p:cNvPr id="5" name="Rectangle 4">
            <a:extLst>
              <a:ext uri="{FF2B5EF4-FFF2-40B4-BE49-F238E27FC236}">
                <a16:creationId xmlns:a16="http://schemas.microsoft.com/office/drawing/2014/main" id="{2E23A210-12EA-4D88-9F59-255279AA6B6D}"/>
              </a:ext>
            </a:extLst>
          </p:cNvPr>
          <p:cNvSpPr/>
          <p:nvPr/>
        </p:nvSpPr>
        <p:spPr>
          <a:xfrm>
            <a:off x="936707" y="3655059"/>
            <a:ext cx="1544013" cy="461665"/>
          </a:xfrm>
          <a:prstGeom prst="rect">
            <a:avLst/>
          </a:prstGeom>
        </p:spPr>
        <p:txBody>
          <a:bodyPr wrap="none">
            <a:spAutoFit/>
          </a:bodyPr>
          <a:lstStyle/>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Gary E. Stevenson</a:t>
            </a:r>
            <a:endParaRPr lang="en-US" sz="1200"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9D71559F-7CA3-4C6B-B5D0-EDCAFB763D94}"/>
              </a:ext>
            </a:extLst>
          </p:cNvPr>
          <p:cNvSpPr/>
          <p:nvPr/>
        </p:nvSpPr>
        <p:spPr>
          <a:xfrm>
            <a:off x="757059" y="5070329"/>
            <a:ext cx="99904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it have been important for Elder Stevenson to know that President Monson was “acting on the will of the Lord” when Elder Stevenson was called to be an Apostle?</a:t>
            </a:r>
          </a:p>
        </p:txBody>
      </p:sp>
      <p:sp>
        <p:nvSpPr>
          <p:cNvPr id="7" name="Rectangle 6">
            <a:extLst>
              <a:ext uri="{FF2B5EF4-FFF2-40B4-BE49-F238E27FC236}">
                <a16:creationId xmlns:a16="http://schemas.microsoft.com/office/drawing/2014/main" id="{99050198-F773-48C7-88C8-43138564C654}"/>
              </a:ext>
            </a:extLst>
          </p:cNvPr>
          <p:cNvSpPr/>
          <p:nvPr/>
        </p:nvSpPr>
        <p:spPr>
          <a:xfrm>
            <a:off x="783971" y="5791685"/>
            <a:ext cx="996354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know that the Lord will qualify the prophets and apostles whom He chooses to speak for Him?</a:t>
            </a:r>
          </a:p>
        </p:txBody>
      </p:sp>
    </p:spTree>
    <p:extLst>
      <p:ext uri="{BB962C8B-B14F-4D97-AF65-F5344CB8AC3E}">
        <p14:creationId xmlns:p14="http://schemas.microsoft.com/office/powerpoint/2010/main" val="25302343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638</Words>
  <Application>Microsoft Office PowerPoint</Application>
  <PresentationFormat>Widescreen</PresentationFormat>
  <Paragraphs>62</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Blackadder ITC</vt:lpstr>
      <vt:lpstr>Calibri</vt:lpstr>
      <vt:lpstr>Calibri Light</vt:lpstr>
      <vt:lpstr>Ink Free</vt:lpstr>
      <vt:lpstr>Javanese Text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4472</cp:revision>
  <dcterms:created xsi:type="dcterms:W3CDTF">2018-08-29T04:26:39Z</dcterms:created>
  <dcterms:modified xsi:type="dcterms:W3CDTF">2019-04-23T05:45:46Z</dcterms:modified>
</cp:coreProperties>
</file>