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88028"/>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4/11/2019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Cw8I8euka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Calibri Light" panose="020F0302020204030204" pitchFamily="34" charset="0"/>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s://www.lds.org/bc/content/shared/content/images/gospel-library/manual/PD60004368/13478_000_c03-L75-Thorns.jpg">
            <a:extLst>
              <a:ext uri="{FF2B5EF4-FFF2-40B4-BE49-F238E27FC236}">
                <a16:creationId xmlns:a16="http://schemas.microsoft.com/office/drawing/2014/main" id="{18FD23E2-4156-4629-8D6A-45DDFC95D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71" y="1232675"/>
            <a:ext cx="5072557" cy="51579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E0ADB9-5BBD-4AE5-8C7C-FE65475A9BE0}"/>
              </a:ext>
            </a:extLst>
          </p:cNvPr>
          <p:cNvSpPr/>
          <p:nvPr/>
        </p:nvSpPr>
        <p:spPr>
          <a:xfrm>
            <a:off x="709534" y="863343"/>
            <a:ext cx="2044149" cy="6209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03F6FB-8CF2-4ACD-B575-81C4BD637BA4}"/>
              </a:ext>
            </a:extLst>
          </p:cNvPr>
          <p:cNvSpPr/>
          <p:nvPr/>
        </p:nvSpPr>
        <p:spPr>
          <a:xfrm>
            <a:off x="699126" y="1232675"/>
            <a:ext cx="5072557" cy="526297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E43A2609-C934-41F4-B981-01EB9CA74E89}"/>
              </a:ext>
            </a:extLst>
          </p:cNvPr>
          <p:cNvSpPr/>
          <p:nvPr/>
        </p:nvSpPr>
        <p:spPr>
          <a:xfrm>
            <a:off x="699127" y="1180145"/>
            <a:ext cx="5072557" cy="5262979"/>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Else if ye do in any wise go back, and cleave unto the remnant of these nations, even these that remain among you, and shall make marriages with them, and go in unto them, and they to you:</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Know for a certainty that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will no more drive out any of these nations from before you; but they shall be snares and traps unto you, and scourges in your sides, and thorns in your eyes, until ye perish from off this good land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hath given you.</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behold, this day I am going the way of all the earth: and ye know in all your hearts and in all your souls, that not one thing hath failed of all the good things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spake concerning you; all are come to pass unto you, and not one thing hath failed thereof.</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Therefore it shall come to pass, that as all good things are come upon you,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promised you; so shall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bring upon you all evil things, until he have destroyed you from off this good land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hath given you.</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When ye have transgressed the covenant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your God, which he commanded you, and have gone and served other gods, and bowed yourselves to them; then shall the anger of the </a:t>
            </a:r>
            <a:r>
              <a:rPr lang="en-US" sz="1400" cap="small" dirty="0">
                <a:solidFill>
                  <a:schemeClr val="bg1"/>
                </a:solidFill>
                <a:latin typeface="Arial" panose="020B0604020202020204" pitchFamily="34" charset="0"/>
                <a:cs typeface="Arial" panose="020B0604020202020204" pitchFamily="34" charset="0"/>
              </a:rPr>
              <a:t>Lord </a:t>
            </a:r>
            <a:r>
              <a:rPr lang="en-US" sz="1400" dirty="0">
                <a:solidFill>
                  <a:schemeClr val="bg1"/>
                </a:solidFill>
                <a:latin typeface="Arial" panose="020B0604020202020204" pitchFamily="34" charset="0"/>
                <a:cs typeface="Arial" panose="020B0604020202020204" pitchFamily="34" charset="0"/>
              </a:rPr>
              <a:t>be kindled against you, and ye shall perish quickly from off the good land which he hath given unto you.</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D17B14C-FCBB-4611-AD68-0C5127E3F013}"/>
              </a:ext>
            </a:extLst>
          </p:cNvPr>
          <p:cNvSpPr/>
          <p:nvPr/>
        </p:nvSpPr>
        <p:spPr>
          <a:xfrm>
            <a:off x="734103" y="889608"/>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23:12-16.</a:t>
            </a:r>
          </a:p>
        </p:txBody>
      </p:sp>
    </p:spTree>
    <p:extLst>
      <p:ext uri="{BB962C8B-B14F-4D97-AF65-F5344CB8AC3E}">
        <p14:creationId xmlns:p14="http://schemas.microsoft.com/office/powerpoint/2010/main" val="17571148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45833E-6 2.96296E-6 L 0.41601 -0.0007 " pathEditMode="relative" rAng="0" ptsTypes="AA">
                                      <p:cBhvr>
                                        <p:cTn id="6" dur="2000" fill="hold"/>
                                        <p:tgtEl>
                                          <p:spTgt spid="5122"/>
                                        </p:tgtEl>
                                        <p:attrNameLst>
                                          <p:attrName>ppt_x</p:attrName>
                                          <p:attrName>ppt_y</p:attrName>
                                        </p:attrNameLst>
                                      </p:cBhvr>
                                      <p:rCtr x="20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424329BC-B427-4450-99EF-18E43A7C84C2}"/>
              </a:ext>
            </a:extLst>
          </p:cNvPr>
          <p:cNvSpPr/>
          <p:nvPr/>
        </p:nvSpPr>
        <p:spPr>
          <a:xfrm>
            <a:off x="914403" y="1152939"/>
            <a:ext cx="96686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consequences did Joshua say Israel would experience if they chose to serve or cleave unto other nations or gods?</a:t>
            </a:r>
          </a:p>
        </p:txBody>
      </p:sp>
      <p:sp>
        <p:nvSpPr>
          <p:cNvPr id="4" name="Rectangle 3">
            <a:extLst>
              <a:ext uri="{FF2B5EF4-FFF2-40B4-BE49-F238E27FC236}">
                <a16:creationId xmlns:a16="http://schemas.microsoft.com/office/drawing/2014/main" id="{FF2041C4-6ED1-4581-B8D4-A36D9293899B}"/>
              </a:ext>
            </a:extLst>
          </p:cNvPr>
          <p:cNvSpPr/>
          <p:nvPr/>
        </p:nvSpPr>
        <p:spPr>
          <a:xfrm>
            <a:off x="914403" y="1982163"/>
            <a:ext cx="5955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could happen to us if we cleave to other gods?</a:t>
            </a:r>
          </a:p>
        </p:txBody>
      </p:sp>
      <p:sp>
        <p:nvSpPr>
          <p:cNvPr id="5" name="Rectangle 4">
            <a:extLst>
              <a:ext uri="{FF2B5EF4-FFF2-40B4-BE49-F238E27FC236}">
                <a16:creationId xmlns:a16="http://schemas.microsoft.com/office/drawing/2014/main" id="{0726BFB7-F27A-4782-84BA-2C53D65BA47A}"/>
              </a:ext>
            </a:extLst>
          </p:cNvPr>
          <p:cNvSpPr/>
          <p:nvPr/>
        </p:nvSpPr>
        <p:spPr>
          <a:xfrm>
            <a:off x="914402" y="2534388"/>
            <a:ext cx="9668655"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cleave to other gods, we will bring negative consequences upon ourselves and lose the blessings of the Lord</a:t>
            </a:r>
          </a:p>
        </p:txBody>
      </p:sp>
      <p:sp>
        <p:nvSpPr>
          <p:cNvPr id="6" name="Rectangle 5">
            <a:extLst>
              <a:ext uri="{FF2B5EF4-FFF2-40B4-BE49-F238E27FC236}">
                <a16:creationId xmlns:a16="http://schemas.microsoft.com/office/drawing/2014/main" id="{D537C7D6-A844-4039-82F8-FA8F5D0E8FB3}"/>
              </a:ext>
            </a:extLst>
          </p:cNvPr>
          <p:cNvSpPr/>
          <p:nvPr/>
        </p:nvSpPr>
        <p:spPr>
          <a:xfrm>
            <a:off x="914401" y="3354116"/>
            <a:ext cx="96686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this principle be a helpful warning to someone preparing to make important life choices?</a:t>
            </a:r>
          </a:p>
        </p:txBody>
      </p:sp>
      <p:sp>
        <p:nvSpPr>
          <p:cNvPr id="7" name="Rectangle 6">
            <a:extLst>
              <a:ext uri="{FF2B5EF4-FFF2-40B4-BE49-F238E27FC236}">
                <a16:creationId xmlns:a16="http://schemas.microsoft.com/office/drawing/2014/main" id="{C6BC27A1-6434-4090-BE96-3015DED36200}"/>
              </a:ext>
            </a:extLst>
          </p:cNvPr>
          <p:cNvSpPr/>
          <p:nvPr/>
        </p:nvSpPr>
        <p:spPr>
          <a:xfrm>
            <a:off x="914401" y="4102917"/>
            <a:ext cx="77948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people might cleave unto instead of the Lord? </a:t>
            </a:r>
          </a:p>
        </p:txBody>
      </p:sp>
    </p:spTree>
    <p:extLst>
      <p:ext uri="{BB962C8B-B14F-4D97-AF65-F5344CB8AC3E}">
        <p14:creationId xmlns:p14="http://schemas.microsoft.com/office/powerpoint/2010/main" val="33562897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4F195B2A-F555-41E3-A65E-80D748E1AB72}"/>
              </a:ext>
            </a:extLst>
          </p:cNvPr>
          <p:cNvSpPr/>
          <p:nvPr/>
        </p:nvSpPr>
        <p:spPr>
          <a:xfrm>
            <a:off x="2793167" y="2274838"/>
            <a:ext cx="6605666" cy="2308324"/>
          </a:xfrm>
          <a:prstGeom prst="rect">
            <a:avLst/>
          </a:prstGeom>
        </p:spPr>
        <p:txBody>
          <a:bodyPr wrap="square">
            <a:spAutoFit/>
          </a:bodyPr>
          <a:lstStyle/>
          <a:p>
            <a:pPr algn="ctr" fontAlgn="base"/>
            <a:r>
              <a:rPr lang="en-US" sz="4800" b="1" dirty="0">
                <a:solidFill>
                  <a:schemeClr val="bg2"/>
                </a:solidFill>
                <a:latin typeface="MingLiU_HKSCS-ExtB" panose="02020500000000000000" pitchFamily="18" charset="-120"/>
                <a:ea typeface="MingLiU_HKSCS-ExtB" panose="02020500000000000000" pitchFamily="18" charset="-120"/>
              </a:rPr>
              <a:t>“Before Joshua dies, he encourages Israel to serve the Lord”</a:t>
            </a:r>
            <a:endParaRPr lang="en-US" sz="4800" b="1" dirty="0">
              <a:solidFill>
                <a:schemeClr val="bg2"/>
              </a:solidFill>
              <a:effectLst/>
              <a:latin typeface="MingLiU_HKSCS-ExtB" panose="02020500000000000000" pitchFamily="18" charset="-120"/>
              <a:ea typeface="MingLiU_HKSCS-ExtB" panose="02020500000000000000" pitchFamily="18" charset="-120"/>
            </a:endParaRPr>
          </a:p>
        </p:txBody>
      </p:sp>
      <p:sp>
        <p:nvSpPr>
          <p:cNvPr id="4" name="Rectangle 3">
            <a:extLst>
              <a:ext uri="{FF2B5EF4-FFF2-40B4-BE49-F238E27FC236}">
                <a16:creationId xmlns:a16="http://schemas.microsoft.com/office/drawing/2014/main" id="{ABE0C678-A1F4-486A-9587-07D3BCB2ADEA}"/>
              </a:ext>
            </a:extLst>
          </p:cNvPr>
          <p:cNvSpPr/>
          <p:nvPr/>
        </p:nvSpPr>
        <p:spPr>
          <a:xfrm>
            <a:off x="914400" y="968273"/>
            <a:ext cx="131318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24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826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61841-F60D-493C-BB2D-7740B91B1540}"/>
              </a:ext>
            </a:extLst>
          </p:cNvPr>
          <p:cNvSpPr/>
          <p:nvPr/>
        </p:nvSpPr>
        <p:spPr>
          <a:xfrm>
            <a:off x="667136" y="835020"/>
            <a:ext cx="41729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How do you feel about that person?</a:t>
            </a:r>
          </a:p>
        </p:txBody>
      </p:sp>
      <p:sp>
        <p:nvSpPr>
          <p:cNvPr id="7" name="Rectangle 6">
            <a:extLst>
              <a:ext uri="{FF2B5EF4-FFF2-40B4-BE49-F238E27FC236}">
                <a16:creationId xmlns:a16="http://schemas.microsoft.com/office/drawing/2014/main" id="{362817A8-C332-4569-8F38-6DCA89B5E432}"/>
              </a:ext>
            </a:extLst>
          </p:cNvPr>
          <p:cNvSpPr/>
          <p:nvPr/>
        </p:nvSpPr>
        <p:spPr>
          <a:xfrm>
            <a:off x="397565" y="1255764"/>
            <a:ext cx="2304744" cy="134166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C58876F-7F04-40EA-AF91-0F155C127791}"/>
              </a:ext>
            </a:extLst>
          </p:cNvPr>
          <p:cNvSpPr/>
          <p:nvPr/>
        </p:nvSpPr>
        <p:spPr>
          <a:xfrm>
            <a:off x="393043" y="1625096"/>
            <a:ext cx="11012557" cy="482647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4" name="Rectangle 3">
            <a:extLst>
              <a:ext uri="{FF2B5EF4-FFF2-40B4-BE49-F238E27FC236}">
                <a16:creationId xmlns:a16="http://schemas.microsoft.com/office/drawing/2014/main" id="{26081DCE-A0B8-4BE9-A8F9-0F34F32F6472}"/>
              </a:ext>
            </a:extLst>
          </p:cNvPr>
          <p:cNvSpPr/>
          <p:nvPr/>
        </p:nvSpPr>
        <p:spPr>
          <a:xfrm>
            <a:off x="786400" y="1625096"/>
            <a:ext cx="10383187" cy="4832092"/>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2 </a:t>
            </a:r>
            <a:r>
              <a:rPr lang="en-US" sz="1400" dirty="0">
                <a:solidFill>
                  <a:schemeClr val="bg1"/>
                </a:solidFill>
                <a:latin typeface="Arial" panose="020B0604020202020204" pitchFamily="34" charset="0"/>
                <a:cs typeface="Arial" panose="020B0604020202020204" pitchFamily="34" charset="0"/>
              </a:rPr>
              <a:t>And Joshua said unto all the people, Thus saith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God of Israel, Your fathers dwelt on the other side of the flood in old time, even Terah, the father of Abraham, and the father of Nachor: and they served other gods.</a:t>
            </a:r>
          </a:p>
          <a:p>
            <a:pPr algn="just" fontAlgn="base"/>
            <a:r>
              <a:rPr lang="en-US" sz="1400" b="1" dirty="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And I took your father Abraham from the other side of the flood, and led him throughout all the land of Canaan, and multiplied his seed, and gave him Isaac.</a:t>
            </a:r>
          </a:p>
          <a:p>
            <a:pPr algn="just" fontAlgn="base"/>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And I gave unto Isaac Jacob and Esau: and I gave unto Esau mount Seir, to possess it; but Jacob and his children went down into Egypt.</a:t>
            </a:r>
          </a:p>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I sent Moses also and Aaron, and I plagued Egypt, according to that which I did among them: and afterward I brought you out.</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And I brought your fathers out of Egypt: and ye came unto the sea; and the Egyptians pursued after your fathers with chariots and horsemen unto the Red sea.</a:t>
            </a:r>
          </a:p>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And when they cried unto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he put darkness between you and the Egyptians, and brought the sea upon them, and covered them; and your eyes have seen what I have done in Egypt: and ye dwelt in the wilderness a long season.</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I brought you into the land of the Amorites, which dwelt on the other side Jordan; and they fought with you: and I gave them into your hand, that ye might possess their land; and I destroyed them from before you.</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Then Balak the son of Zippor, king of Moab, arose and warred against Israel, and sent and called Balaam the son of Beor to curse you:</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But I would not hearken unto Balaam; therefore he blessed you still: so I delivered you out of his hand.</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And ye went over Jordan, and came unto Jericho: and the men of Jericho fought against you, the Amorites, and the Perizzites, and the Canaanites, and the Hittites, and the Girgashites, the Hivites, and the Jebusites; and I delivered them into your hand.</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And I sent the hornet before you, which drave them out from before you, even the two kings of the Amorites; but not with thy sword, nor with thy bow.</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And I have given you a land for which ye did not labour, and cities which ye built not, and ye dwell in them; of the vineyards and oliveyards which ye planted not do ye eat.</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0FB24B7-45A6-4FE7-A139-1959A9BDF724}"/>
              </a:ext>
            </a:extLst>
          </p:cNvPr>
          <p:cNvSpPr/>
          <p:nvPr/>
        </p:nvSpPr>
        <p:spPr>
          <a:xfrm>
            <a:off x="786400" y="1255764"/>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24:2-13 </a:t>
            </a:r>
          </a:p>
        </p:txBody>
      </p:sp>
    </p:spTree>
    <p:extLst>
      <p:ext uri="{BB962C8B-B14F-4D97-AF65-F5344CB8AC3E}">
        <p14:creationId xmlns:p14="http://schemas.microsoft.com/office/powerpoint/2010/main" val="791824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90B246-8E15-4212-B3E6-34D937FB3276}"/>
              </a:ext>
            </a:extLst>
          </p:cNvPr>
          <p:cNvSpPr/>
          <p:nvPr/>
        </p:nvSpPr>
        <p:spPr>
          <a:xfrm>
            <a:off x="914379" y="1608121"/>
            <a:ext cx="2054108" cy="10820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C3A229-9558-46A9-BBA7-D565C69B40D1}"/>
              </a:ext>
            </a:extLst>
          </p:cNvPr>
          <p:cNvSpPr/>
          <p:nvPr/>
        </p:nvSpPr>
        <p:spPr>
          <a:xfrm>
            <a:off x="914391" y="1959568"/>
            <a:ext cx="9698633" cy="266537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8D884370-F4B7-4A2D-84D6-DACEFB2E0D66}"/>
              </a:ext>
            </a:extLst>
          </p:cNvPr>
          <p:cNvSpPr/>
          <p:nvPr/>
        </p:nvSpPr>
        <p:spPr>
          <a:xfrm>
            <a:off x="914400" y="979675"/>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might you have had toward God after being reminded of what He had done for you?</a:t>
            </a:r>
          </a:p>
        </p:txBody>
      </p:sp>
      <p:sp>
        <p:nvSpPr>
          <p:cNvPr id="4" name="Rectangle 3">
            <a:extLst>
              <a:ext uri="{FF2B5EF4-FFF2-40B4-BE49-F238E27FC236}">
                <a16:creationId xmlns:a16="http://schemas.microsoft.com/office/drawing/2014/main" id="{1C1CC0D6-1923-4BA7-A46F-67911C6818E3}"/>
              </a:ext>
            </a:extLst>
          </p:cNvPr>
          <p:cNvSpPr/>
          <p:nvPr/>
        </p:nvSpPr>
        <p:spPr>
          <a:xfrm>
            <a:off x="914401" y="1959568"/>
            <a:ext cx="969863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Now therefore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serve him in sincerity and in truth: and put away the gods which your fathers served on the other side of the flood, and in Egypt; and serve ye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if it seem evil unto you to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choose you this day whom ye will serve; whether the gods which your fathers served that were on the other side of the flood, or the gods of the Amorites, in whose land ye dwell: but as for me and my house, we will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the people answered and said, God forbid that we should forsake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serve other gods;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C92B9A2-8F61-48E0-959E-A4B67C5EDB2E}"/>
              </a:ext>
            </a:extLst>
          </p:cNvPr>
          <p:cNvSpPr/>
          <p:nvPr/>
        </p:nvSpPr>
        <p:spPr>
          <a:xfrm>
            <a:off x="914379" y="1626006"/>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24:14-16 </a:t>
            </a:r>
          </a:p>
        </p:txBody>
      </p:sp>
      <p:sp>
        <p:nvSpPr>
          <p:cNvPr id="6" name="Rectangle 5">
            <a:extLst>
              <a:ext uri="{FF2B5EF4-FFF2-40B4-BE49-F238E27FC236}">
                <a16:creationId xmlns:a16="http://schemas.microsoft.com/office/drawing/2014/main" id="{DAD7A1F3-7A9E-4BBE-8C0C-529142906EA9}"/>
              </a:ext>
            </a:extLst>
          </p:cNvPr>
          <p:cNvSpPr/>
          <p:nvPr/>
        </p:nvSpPr>
        <p:spPr>
          <a:xfrm>
            <a:off x="914390" y="4834885"/>
            <a:ext cx="96986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remembering what the Lord had done for them might have affected the Israelites’ determination to accept Joshua’s invitation?</a:t>
            </a:r>
          </a:p>
        </p:txBody>
      </p:sp>
      <p:sp>
        <p:nvSpPr>
          <p:cNvPr id="7" name="Rectangle 6">
            <a:extLst>
              <a:ext uri="{FF2B5EF4-FFF2-40B4-BE49-F238E27FC236}">
                <a16:creationId xmlns:a16="http://schemas.microsoft.com/office/drawing/2014/main" id="{214F9FB7-B425-46C1-94B0-0AFC62777A47}"/>
              </a:ext>
            </a:extLst>
          </p:cNvPr>
          <p:cNvSpPr/>
          <p:nvPr/>
        </p:nvSpPr>
        <p:spPr>
          <a:xfrm>
            <a:off x="914391" y="5691157"/>
            <a:ext cx="96986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remembering what the Lord has done for us affect our determination to love and serve Him? </a:t>
            </a:r>
          </a:p>
        </p:txBody>
      </p:sp>
    </p:spTree>
    <p:extLst>
      <p:ext uri="{BB962C8B-B14F-4D97-AF65-F5344CB8AC3E}">
        <p14:creationId xmlns:p14="http://schemas.microsoft.com/office/powerpoint/2010/main" val="2810430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1250"/>
                                        <p:tgtEl>
                                          <p:spTgt spid="9"/>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1250"/>
                                        <p:tgtEl>
                                          <p:spTgt spid="4"/>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vertical)">
                                      <p:cBhvr>
                                        <p:cTn id="13" dur="1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8)">
                                      <p:cBhvr>
                                        <p:cTn id="2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E97743-3E7D-4FF4-9CA2-BE890BD1C9CD}"/>
              </a:ext>
            </a:extLst>
          </p:cNvPr>
          <p:cNvSpPr/>
          <p:nvPr/>
        </p:nvSpPr>
        <p:spPr>
          <a:xfrm>
            <a:off x="742122" y="931460"/>
            <a:ext cx="1838033" cy="7465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89941D-A32A-4AA1-9CC8-AF139F505972}"/>
              </a:ext>
            </a:extLst>
          </p:cNvPr>
          <p:cNvSpPr/>
          <p:nvPr/>
        </p:nvSpPr>
        <p:spPr>
          <a:xfrm>
            <a:off x="742122" y="1277645"/>
            <a:ext cx="9825944" cy="120032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5DB0F897-A769-45DA-82ED-1708A98DE0BE}"/>
              </a:ext>
            </a:extLst>
          </p:cNvPr>
          <p:cNvSpPr/>
          <p:nvPr/>
        </p:nvSpPr>
        <p:spPr>
          <a:xfrm>
            <a:off x="869430" y="1277645"/>
            <a:ext cx="9698636"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if it seem evil unto you to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choose you this day whom ye will serve; whether the gods which your fathers served that were on the other side of the flood, or the gods of the Amorites, in whose land ye dwell: but as for me and my house, we will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84A50D31-55EF-403C-88DC-9E31906ACB04}"/>
              </a:ext>
            </a:extLst>
          </p:cNvPr>
          <p:cNvSpPr/>
          <p:nvPr/>
        </p:nvSpPr>
        <p:spPr>
          <a:xfrm>
            <a:off x="869430" y="968273"/>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24:15 </a:t>
            </a:r>
          </a:p>
        </p:txBody>
      </p:sp>
      <p:sp>
        <p:nvSpPr>
          <p:cNvPr id="5" name="Rectangle 4">
            <a:extLst>
              <a:ext uri="{FF2B5EF4-FFF2-40B4-BE49-F238E27FC236}">
                <a16:creationId xmlns:a16="http://schemas.microsoft.com/office/drawing/2014/main" id="{DD03F3EA-C3F5-4F28-8E80-3FF087E56F24}"/>
              </a:ext>
            </a:extLst>
          </p:cNvPr>
          <p:cNvSpPr/>
          <p:nvPr/>
        </p:nvSpPr>
        <p:spPr>
          <a:xfrm>
            <a:off x="869430" y="2602680"/>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the phrase “this day” indicate about when we should choose to be devoted to the Lord?</a:t>
            </a:r>
          </a:p>
        </p:txBody>
      </p:sp>
      <p:sp>
        <p:nvSpPr>
          <p:cNvPr id="6" name="Rectangle 5">
            <a:extLst>
              <a:ext uri="{FF2B5EF4-FFF2-40B4-BE49-F238E27FC236}">
                <a16:creationId xmlns:a16="http://schemas.microsoft.com/office/drawing/2014/main" id="{6D5655C0-3F88-4887-BBD1-D278EFBD9D8E}"/>
              </a:ext>
            </a:extLst>
          </p:cNvPr>
          <p:cNvSpPr/>
          <p:nvPr/>
        </p:nvSpPr>
        <p:spPr>
          <a:xfrm>
            <a:off x="869430" y="3285824"/>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 in this verse indicates that Joshua chose this path for himself, regardless of what others might choose? </a:t>
            </a:r>
          </a:p>
        </p:txBody>
      </p:sp>
      <p:sp>
        <p:nvSpPr>
          <p:cNvPr id="7" name="Rectangle 6">
            <a:extLst>
              <a:ext uri="{FF2B5EF4-FFF2-40B4-BE49-F238E27FC236}">
                <a16:creationId xmlns:a16="http://schemas.microsoft.com/office/drawing/2014/main" id="{56003EE5-01BD-40C4-A2DC-E94796D77FA2}"/>
              </a:ext>
            </a:extLst>
          </p:cNvPr>
          <p:cNvSpPr/>
          <p:nvPr/>
        </p:nvSpPr>
        <p:spPr>
          <a:xfrm>
            <a:off x="869430" y="3968968"/>
            <a:ext cx="70004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about agency can we learn from this verse? </a:t>
            </a:r>
          </a:p>
        </p:txBody>
      </p:sp>
      <p:sp>
        <p:nvSpPr>
          <p:cNvPr id="8" name="Rectangle 7">
            <a:extLst>
              <a:ext uri="{FF2B5EF4-FFF2-40B4-BE49-F238E27FC236}">
                <a16:creationId xmlns:a16="http://schemas.microsoft.com/office/drawing/2014/main" id="{4B0E6119-F73F-470F-96AE-2C35E5BEB2F6}"/>
              </a:ext>
            </a:extLst>
          </p:cNvPr>
          <p:cNvSpPr/>
          <p:nvPr/>
        </p:nvSpPr>
        <p:spPr>
          <a:xfrm>
            <a:off x="869430" y="4499920"/>
            <a:ext cx="794478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choose to serve the Lord regardless of what others choose.</a:t>
            </a:r>
          </a:p>
        </p:txBody>
      </p:sp>
      <p:sp>
        <p:nvSpPr>
          <p:cNvPr id="9" name="Rectangle 8">
            <a:extLst>
              <a:ext uri="{FF2B5EF4-FFF2-40B4-BE49-F238E27FC236}">
                <a16:creationId xmlns:a16="http://schemas.microsoft.com/office/drawing/2014/main" id="{50030ED7-D465-4F79-9F52-02AD10D3DCC5}"/>
              </a:ext>
            </a:extLst>
          </p:cNvPr>
          <p:cNvSpPr/>
          <p:nvPr/>
        </p:nvSpPr>
        <p:spPr>
          <a:xfrm>
            <a:off x="869430" y="4966397"/>
            <a:ext cx="96986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specific circumstances where we can choose to serve the Lord regardless of what others choose?</a:t>
            </a:r>
          </a:p>
        </p:txBody>
      </p:sp>
    </p:spTree>
    <p:extLst>
      <p:ext uri="{BB962C8B-B14F-4D97-AF65-F5344CB8AC3E}">
        <p14:creationId xmlns:p14="http://schemas.microsoft.com/office/powerpoint/2010/main" val="36745706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p:cTn id="3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pic>
        <p:nvPicPr>
          <p:cNvPr id="2" name="Online Media 1" title="Choose This Day">
            <a:hlinkClick r:id="" action="ppaction://media"/>
            <a:extLst>
              <a:ext uri="{FF2B5EF4-FFF2-40B4-BE49-F238E27FC236}">
                <a16:creationId xmlns:a16="http://schemas.microsoft.com/office/drawing/2014/main" id="{DC03748F-C41E-40EA-84F0-95702F8BEBB5}"/>
              </a:ext>
            </a:extLst>
          </p:cNvPr>
          <p:cNvPicPr>
            <a:picLocks noRot="1" noChangeAspect="1"/>
          </p:cNvPicPr>
          <p:nvPr>
            <a:videoFile r:link="rId1"/>
          </p:nvPr>
        </p:nvPicPr>
        <p:blipFill>
          <a:blip r:embed="rId3"/>
          <a:stretch>
            <a:fillRect/>
          </a:stretch>
        </p:blipFill>
        <p:spPr>
          <a:xfrm>
            <a:off x="1726367" y="1152939"/>
            <a:ext cx="8739266" cy="49158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911026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4" name="Rectangle 3">
            <a:extLst>
              <a:ext uri="{FF2B5EF4-FFF2-40B4-BE49-F238E27FC236}">
                <a16:creationId xmlns:a16="http://schemas.microsoft.com/office/drawing/2014/main" id="{87A8078B-09F7-4ADE-931F-79BFB67F47FE}"/>
              </a:ext>
            </a:extLst>
          </p:cNvPr>
          <p:cNvSpPr/>
          <p:nvPr/>
        </p:nvSpPr>
        <p:spPr>
          <a:xfrm>
            <a:off x="3489356" y="2875002"/>
            <a:ext cx="5533887" cy="1107996"/>
          </a:xfrm>
          <a:prstGeom prst="rect">
            <a:avLst/>
          </a:prstGeom>
        </p:spPr>
        <p:txBody>
          <a:bodyPr wrap="none">
            <a:spAutoFit/>
          </a:bodyPr>
          <a:lstStyle/>
          <a:p>
            <a:pPr fontAlgn="base"/>
            <a:r>
              <a:rPr lang="en-US" sz="6600" b="1" dirty="0">
                <a:solidFill>
                  <a:schemeClr val="bg2"/>
                </a:solidFill>
                <a:latin typeface="Open Sans"/>
              </a:rPr>
              <a:t>Joshua 11–24</a:t>
            </a:r>
            <a:endParaRPr lang="en-US" sz="6600" b="1" i="0" dirty="0">
              <a:solidFill>
                <a:schemeClr val="bg2"/>
              </a:solidFill>
              <a:effectLst/>
              <a:latin typeface="Open Sans"/>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3BBC606B-AA85-4D1F-A6BF-21724F77900C}"/>
              </a:ext>
            </a:extLst>
          </p:cNvPr>
          <p:cNvSpPr/>
          <p:nvPr/>
        </p:nvSpPr>
        <p:spPr>
          <a:xfrm>
            <a:off x="2060713" y="1997839"/>
            <a:ext cx="8070574" cy="2862322"/>
          </a:xfrm>
          <a:prstGeom prst="rect">
            <a:avLst/>
          </a:prstGeom>
        </p:spPr>
        <p:txBody>
          <a:bodyPr wrap="square">
            <a:spAutoFit/>
          </a:bodyPr>
          <a:lstStyle/>
          <a:p>
            <a:pPr algn="ctr" fontAlgn="base"/>
            <a:r>
              <a:rPr lang="en-US" sz="6000" b="1" dirty="0">
                <a:solidFill>
                  <a:schemeClr val="bg2"/>
                </a:solidFill>
                <a:latin typeface="MingLiU_HKSCS-ExtB" panose="02020500000000000000" pitchFamily="18" charset="-120"/>
                <a:ea typeface="MingLiU_HKSCS-ExtB" panose="02020500000000000000" pitchFamily="18" charset="-120"/>
              </a:rPr>
              <a:t>“The promised land is divided among the tribes of Israel”</a:t>
            </a:r>
            <a:endParaRPr lang="en-US" sz="6000" b="1" dirty="0">
              <a:solidFill>
                <a:schemeClr val="bg2"/>
              </a:solidFill>
              <a:effectLst/>
              <a:latin typeface="MingLiU_HKSCS-ExtB" panose="02020500000000000000" pitchFamily="18" charset="-120"/>
              <a:ea typeface="MingLiU_HKSCS-ExtB" panose="02020500000000000000" pitchFamily="18" charset="-120"/>
            </a:endParaRPr>
          </a:p>
        </p:txBody>
      </p:sp>
      <p:sp>
        <p:nvSpPr>
          <p:cNvPr id="4" name="Rectangle 3">
            <a:extLst>
              <a:ext uri="{FF2B5EF4-FFF2-40B4-BE49-F238E27FC236}">
                <a16:creationId xmlns:a16="http://schemas.microsoft.com/office/drawing/2014/main" id="{C6C6F000-46B2-4091-AF9E-B50B5484E5FD}"/>
              </a:ext>
            </a:extLst>
          </p:cNvPr>
          <p:cNvSpPr/>
          <p:nvPr/>
        </p:nvSpPr>
        <p:spPr>
          <a:xfrm>
            <a:off x="914400" y="783607"/>
            <a:ext cx="168514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11–22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72483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6218ED4-6BF3-4488-AD0F-0BE1E7BA097A}"/>
              </a:ext>
            </a:extLst>
          </p:cNvPr>
          <p:cNvSpPr/>
          <p:nvPr/>
        </p:nvSpPr>
        <p:spPr>
          <a:xfrm>
            <a:off x="821634" y="3356808"/>
            <a:ext cx="1697965" cy="7966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FEAEF31-23C5-4E81-ACC0-B913AFE245B7}"/>
              </a:ext>
            </a:extLst>
          </p:cNvPr>
          <p:cNvSpPr/>
          <p:nvPr/>
        </p:nvSpPr>
        <p:spPr>
          <a:xfrm>
            <a:off x="821634" y="3720707"/>
            <a:ext cx="3969027" cy="175432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FEF7C14F-44B5-462F-91DA-0B13E7B7B8ED}"/>
              </a:ext>
            </a:extLst>
          </p:cNvPr>
          <p:cNvSpPr/>
          <p:nvPr/>
        </p:nvSpPr>
        <p:spPr>
          <a:xfrm>
            <a:off x="891207" y="1219333"/>
            <a:ext cx="3876262"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years do you have until it is time for you to leave home?</a:t>
            </a:r>
          </a:p>
        </p:txBody>
      </p:sp>
      <p:sp>
        <p:nvSpPr>
          <p:cNvPr id="4" name="Rectangle 3">
            <a:extLst>
              <a:ext uri="{FF2B5EF4-FFF2-40B4-BE49-F238E27FC236}">
                <a16:creationId xmlns:a16="http://schemas.microsoft.com/office/drawing/2014/main" id="{6D17A173-5FDF-4E3E-AAD1-2D7D83DF8979}"/>
              </a:ext>
            </a:extLst>
          </p:cNvPr>
          <p:cNvSpPr/>
          <p:nvPr/>
        </p:nvSpPr>
        <p:spPr>
          <a:xfrm>
            <a:off x="868016" y="2356303"/>
            <a:ext cx="3922645" cy="87716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of your concerns about leaving your home and living somewhere new?</a:t>
            </a:r>
          </a:p>
        </p:txBody>
      </p:sp>
      <p:sp>
        <p:nvSpPr>
          <p:cNvPr id="5" name="Rectangle 4">
            <a:extLst>
              <a:ext uri="{FF2B5EF4-FFF2-40B4-BE49-F238E27FC236}">
                <a16:creationId xmlns:a16="http://schemas.microsoft.com/office/drawing/2014/main" id="{996078AB-DC29-4A60-B067-B425A19365CC}"/>
              </a:ext>
            </a:extLst>
          </p:cNvPr>
          <p:cNvSpPr/>
          <p:nvPr/>
        </p:nvSpPr>
        <p:spPr>
          <a:xfrm>
            <a:off x="821634" y="3375893"/>
            <a:ext cx="1697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11:23 </a:t>
            </a:r>
          </a:p>
        </p:txBody>
      </p:sp>
      <p:sp>
        <p:nvSpPr>
          <p:cNvPr id="6" name="Rectangle 5">
            <a:extLst>
              <a:ext uri="{FF2B5EF4-FFF2-40B4-BE49-F238E27FC236}">
                <a16:creationId xmlns:a16="http://schemas.microsoft.com/office/drawing/2014/main" id="{EEB076ED-1452-49BF-A282-B626FB08C915}"/>
              </a:ext>
            </a:extLst>
          </p:cNvPr>
          <p:cNvSpPr/>
          <p:nvPr/>
        </p:nvSpPr>
        <p:spPr>
          <a:xfrm>
            <a:off x="821634" y="3660747"/>
            <a:ext cx="4015410"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So Joshua took the whole land, according to all that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said unto Moses; and Joshua gave it for an inheritance unto Israel according to their divisions by their tribes. And the land rested from war.</a:t>
            </a:r>
          </a:p>
        </p:txBody>
      </p:sp>
      <p:pic>
        <p:nvPicPr>
          <p:cNvPr id="8" name="Picture 2" descr="Bible map 3">
            <a:extLst>
              <a:ext uri="{FF2B5EF4-FFF2-40B4-BE49-F238E27FC236}">
                <a16:creationId xmlns:a16="http://schemas.microsoft.com/office/drawing/2014/main" id="{EC9DA58D-3908-480D-8E9E-CA93B8DA8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633" y="1117144"/>
            <a:ext cx="5654124" cy="54669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ABEA5E0-4389-4846-8C40-9D5F781CC9EB}"/>
              </a:ext>
            </a:extLst>
          </p:cNvPr>
          <p:cNvSpPr/>
          <p:nvPr/>
        </p:nvSpPr>
        <p:spPr>
          <a:xfrm>
            <a:off x="1847021" y="2883219"/>
            <a:ext cx="84979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years do you have until it is time for you to leave home?</a:t>
            </a:r>
          </a:p>
        </p:txBody>
      </p:sp>
      <p:sp>
        <p:nvSpPr>
          <p:cNvPr id="11" name="Rectangle 10">
            <a:extLst>
              <a:ext uri="{FF2B5EF4-FFF2-40B4-BE49-F238E27FC236}">
                <a16:creationId xmlns:a16="http://schemas.microsoft.com/office/drawing/2014/main" id="{BE86A5DA-4117-427C-95A1-018C540D4A35}"/>
              </a:ext>
            </a:extLst>
          </p:cNvPr>
          <p:cNvSpPr/>
          <p:nvPr/>
        </p:nvSpPr>
        <p:spPr>
          <a:xfrm>
            <a:off x="1298711" y="3799479"/>
            <a:ext cx="919701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of your concerns about leaving your home and living somewhere new?</a:t>
            </a:r>
          </a:p>
        </p:txBody>
      </p:sp>
    </p:spTree>
    <p:extLst>
      <p:ext uri="{BB962C8B-B14F-4D97-AF65-F5344CB8AC3E}">
        <p14:creationId xmlns:p14="http://schemas.microsoft.com/office/powerpoint/2010/main" val="5967424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par>
                          <p:cTn id="10" fill="hold">
                            <p:stCondLst>
                              <p:cond delay="500"/>
                            </p:stCondLst>
                            <p:childTnLst>
                              <p:par>
                                <p:cTn id="11" presetID="53" presetClass="exit" presetSubtype="32" fill="hold" grpId="0" nodeType="afterEffect">
                                  <p:stCondLst>
                                    <p:cond delay="0"/>
                                  </p:stCondLst>
                                  <p:childTnLst>
                                    <p:anim calcmode="lin" valueType="num">
                                      <p:cBhvr>
                                        <p:cTn id="12" dur="500"/>
                                        <p:tgtEl>
                                          <p:spTgt spid="11"/>
                                        </p:tgtEl>
                                        <p:attrNameLst>
                                          <p:attrName>ppt_w</p:attrName>
                                        </p:attrNameLst>
                                      </p:cBhvr>
                                      <p:tavLst>
                                        <p:tav tm="0">
                                          <p:val>
                                            <p:strVal val="ppt_w"/>
                                          </p:val>
                                        </p:tav>
                                        <p:tav tm="100000">
                                          <p:val>
                                            <p:fltVal val="0"/>
                                          </p:val>
                                        </p:tav>
                                      </p:tavLst>
                                    </p:anim>
                                    <p:anim calcmode="lin" valueType="num">
                                      <p:cBhvr>
                                        <p:cTn id="13" dur="500"/>
                                        <p:tgtEl>
                                          <p:spTgt spid="11"/>
                                        </p:tgtEl>
                                        <p:attrNameLst>
                                          <p:attrName>ppt_h</p:attrName>
                                        </p:attrNameLst>
                                      </p:cBhvr>
                                      <p:tavLst>
                                        <p:tav tm="0">
                                          <p:val>
                                            <p:strVal val="ppt_h"/>
                                          </p:val>
                                        </p:tav>
                                        <p:tav tm="100000">
                                          <p:val>
                                            <p:fltVal val="0"/>
                                          </p:val>
                                        </p:tav>
                                      </p:tavLst>
                                    </p:anim>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vertical)">
                                      <p:cBhvr>
                                        <p:cTn id="19" dur="1750"/>
                                        <p:tgtEl>
                                          <p:spTgt spid="2"/>
                                        </p:tgtEl>
                                      </p:cBhvr>
                                    </p:animEffect>
                                  </p:childTnLst>
                                </p:cTn>
                              </p:par>
                            </p:childTnLst>
                          </p:cTn>
                        </p:par>
                        <p:par>
                          <p:cTn id="20" fill="hold">
                            <p:stCondLst>
                              <p:cond delay="2750"/>
                            </p:stCondLst>
                            <p:childTnLst>
                              <p:par>
                                <p:cTn id="21" presetID="14" presetClass="entr" presetSubtype="5"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vertical)">
                                      <p:cBhvr>
                                        <p:cTn id="23" dur="17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3"/>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3"/>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3"/>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p:bldP spid="4" grpId="0"/>
      <p:bldP spid="5" grpId="0"/>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6A6FE-57A1-416C-BC63-DEAB0FFCCF92}"/>
              </a:ext>
            </a:extLst>
          </p:cNvPr>
          <p:cNvSpPr/>
          <p:nvPr/>
        </p:nvSpPr>
        <p:spPr>
          <a:xfrm>
            <a:off x="1008119" y="779683"/>
            <a:ext cx="2031327" cy="7465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CC7CFF0-D708-44F6-9C92-4BE7ABC0BB1A}"/>
              </a:ext>
            </a:extLst>
          </p:cNvPr>
          <p:cNvSpPr/>
          <p:nvPr/>
        </p:nvSpPr>
        <p:spPr>
          <a:xfrm>
            <a:off x="1008120" y="1092869"/>
            <a:ext cx="9619905" cy="21514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06641D65-BC59-402B-B8C5-09F408DFDBAA}"/>
              </a:ext>
            </a:extLst>
          </p:cNvPr>
          <p:cNvSpPr/>
          <p:nvPr/>
        </p:nvSpPr>
        <p:spPr>
          <a:xfrm>
            <a:off x="1008121" y="783607"/>
            <a:ext cx="20313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21:43–45</a:t>
            </a:r>
          </a:p>
        </p:txBody>
      </p:sp>
      <p:sp>
        <p:nvSpPr>
          <p:cNvPr id="4" name="Rectangle 3">
            <a:extLst>
              <a:ext uri="{FF2B5EF4-FFF2-40B4-BE49-F238E27FC236}">
                <a16:creationId xmlns:a16="http://schemas.microsoft.com/office/drawing/2014/main" id="{C9CBDC71-B042-4F7E-A1C2-41FE4DEEC636}"/>
              </a:ext>
            </a:extLst>
          </p:cNvPr>
          <p:cNvSpPr/>
          <p:nvPr/>
        </p:nvSpPr>
        <p:spPr>
          <a:xfrm>
            <a:off x="1008120" y="1152939"/>
            <a:ext cx="961990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43 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gave unto Israel all the land which he sware to give unto their fathers; and they possessed it, and dwelt therein.</a:t>
            </a:r>
          </a:p>
          <a:p>
            <a:pPr algn="just" fontAlgn="base"/>
            <a:r>
              <a:rPr lang="en-US" b="1" dirty="0">
                <a:solidFill>
                  <a:schemeClr val="bg1"/>
                </a:solidFill>
                <a:latin typeface="Arial" panose="020B0604020202020204" pitchFamily="34" charset="0"/>
                <a:cs typeface="Arial" panose="020B0604020202020204" pitchFamily="34" charset="0"/>
              </a:rPr>
              <a:t>44 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gave them rest round about, according to all that he sware unto their fathers: and there stood not a man of all their enemies before them;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delivered all their enemies into their hand.</a:t>
            </a:r>
          </a:p>
          <a:p>
            <a:pPr algn="just" fontAlgn="base"/>
            <a:r>
              <a:rPr lang="en-US" b="1" dirty="0">
                <a:solidFill>
                  <a:schemeClr val="bg1"/>
                </a:solidFill>
                <a:latin typeface="Arial" panose="020B0604020202020204" pitchFamily="34" charset="0"/>
                <a:cs typeface="Arial" panose="020B0604020202020204" pitchFamily="34" charset="0"/>
              </a:rPr>
              <a:t>45 </a:t>
            </a:r>
            <a:r>
              <a:rPr lang="en-US" dirty="0">
                <a:solidFill>
                  <a:schemeClr val="bg1"/>
                </a:solidFill>
                <a:latin typeface="Arial" panose="020B0604020202020204" pitchFamily="34" charset="0"/>
                <a:cs typeface="Arial" panose="020B0604020202020204" pitchFamily="34" charset="0"/>
              </a:rPr>
              <a:t>There failed not ought of any good thing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spoken unto the house of Israel; all came to pass.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AAED3D-23E2-4E33-B42F-C40D4DC2D7BB}"/>
              </a:ext>
            </a:extLst>
          </p:cNvPr>
          <p:cNvSpPr/>
          <p:nvPr/>
        </p:nvSpPr>
        <p:spPr>
          <a:xfrm>
            <a:off x="1008120" y="3429000"/>
            <a:ext cx="46730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had the Lord blessed the Israelites?</a:t>
            </a:r>
          </a:p>
        </p:txBody>
      </p:sp>
    </p:spTree>
    <p:extLst>
      <p:ext uri="{BB962C8B-B14F-4D97-AF65-F5344CB8AC3E}">
        <p14:creationId xmlns:p14="http://schemas.microsoft.com/office/powerpoint/2010/main" val="106116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D4849F-DBB1-4CFE-A8DB-3BFB84EE1FB0}"/>
              </a:ext>
            </a:extLst>
          </p:cNvPr>
          <p:cNvSpPr/>
          <p:nvPr/>
        </p:nvSpPr>
        <p:spPr>
          <a:xfrm>
            <a:off x="720198" y="783607"/>
            <a:ext cx="1881808" cy="7465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90F6EFF8-B65B-4B49-B7FF-8BF61340135C}"/>
              </a:ext>
            </a:extLst>
          </p:cNvPr>
          <p:cNvSpPr/>
          <p:nvPr/>
        </p:nvSpPr>
        <p:spPr>
          <a:xfrm>
            <a:off x="720198" y="1144249"/>
            <a:ext cx="10318863" cy="16880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4" name="Rectangle 3">
            <a:extLst>
              <a:ext uri="{FF2B5EF4-FFF2-40B4-BE49-F238E27FC236}">
                <a16:creationId xmlns:a16="http://schemas.microsoft.com/office/drawing/2014/main" id="{EE1EBB30-1036-483B-AED9-05DF321BB683}"/>
              </a:ext>
            </a:extLst>
          </p:cNvPr>
          <p:cNvSpPr/>
          <p:nvPr/>
        </p:nvSpPr>
        <p:spPr>
          <a:xfrm>
            <a:off x="723307" y="783607"/>
            <a:ext cx="17235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22:4-5</a:t>
            </a:r>
          </a:p>
        </p:txBody>
      </p:sp>
      <p:sp>
        <p:nvSpPr>
          <p:cNvPr id="5" name="Rectangle 4">
            <a:extLst>
              <a:ext uri="{FF2B5EF4-FFF2-40B4-BE49-F238E27FC236}">
                <a16:creationId xmlns:a16="http://schemas.microsoft.com/office/drawing/2014/main" id="{458F9793-0BB9-4B71-BC38-0641CFAEFC03}"/>
              </a:ext>
            </a:extLst>
          </p:cNvPr>
          <p:cNvSpPr/>
          <p:nvPr/>
        </p:nvSpPr>
        <p:spPr>
          <a:xfrm>
            <a:off x="720198" y="1077989"/>
            <a:ext cx="1022262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now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hath given rest unto your brethren, as he promised them: therefore now return ye, and get you unto your tents, and unto the land of your possession, which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gave you on the other side Jordan.</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But take diligent heed to do the commandment and the law, which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charged you, to love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and to walk in all his ways, and to keep his commandments, and to cleave unto him, and to serve him with all your heart and with all your soul.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44022C9-1427-42CD-8575-E1184AC3F2B8}"/>
              </a:ext>
            </a:extLst>
          </p:cNvPr>
          <p:cNvSpPr/>
          <p:nvPr/>
        </p:nvSpPr>
        <p:spPr>
          <a:xfrm>
            <a:off x="720198" y="2942031"/>
            <a:ext cx="43524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Joshua counsel them to do?</a:t>
            </a:r>
          </a:p>
        </p:txBody>
      </p:sp>
    </p:spTree>
    <p:extLst>
      <p:ext uri="{BB962C8B-B14F-4D97-AF65-F5344CB8AC3E}">
        <p14:creationId xmlns:p14="http://schemas.microsoft.com/office/powerpoint/2010/main" val="267074150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AF079819-25EE-443A-A590-B7DC1942B4B2}"/>
              </a:ext>
            </a:extLst>
          </p:cNvPr>
          <p:cNvSpPr/>
          <p:nvPr/>
        </p:nvSpPr>
        <p:spPr>
          <a:xfrm>
            <a:off x="1216701" y="1720840"/>
            <a:ext cx="9758597" cy="3416320"/>
          </a:xfrm>
          <a:prstGeom prst="rect">
            <a:avLst/>
          </a:prstGeom>
        </p:spPr>
        <p:txBody>
          <a:bodyPr wrap="square">
            <a:spAutoFit/>
          </a:bodyPr>
          <a:lstStyle/>
          <a:p>
            <a:pPr algn="ctr" fontAlgn="base"/>
            <a:r>
              <a:rPr lang="en-US" sz="5400" b="1" dirty="0">
                <a:solidFill>
                  <a:schemeClr val="bg2"/>
                </a:solidFill>
                <a:latin typeface="MingLiU_HKSCS-ExtB" panose="02020500000000000000" pitchFamily="18" charset="-120"/>
                <a:ea typeface="MingLiU_HKSCS-ExtB" panose="02020500000000000000" pitchFamily="18" charset="-120"/>
              </a:rPr>
              <a:t>“Joshua calls Israel together and warns them to not worship other gods but to cleave to the Lord”</a:t>
            </a:r>
            <a:endParaRPr lang="en-US" sz="5400" b="1" dirty="0">
              <a:solidFill>
                <a:schemeClr val="bg2"/>
              </a:solidFill>
              <a:effectLst/>
              <a:latin typeface="MingLiU_HKSCS-ExtB" panose="02020500000000000000" pitchFamily="18" charset="-120"/>
              <a:ea typeface="MingLiU_HKSCS-ExtB" panose="02020500000000000000" pitchFamily="18" charset="-120"/>
            </a:endParaRPr>
          </a:p>
        </p:txBody>
      </p:sp>
      <p:sp>
        <p:nvSpPr>
          <p:cNvPr id="4" name="Rectangle 3">
            <a:extLst>
              <a:ext uri="{FF2B5EF4-FFF2-40B4-BE49-F238E27FC236}">
                <a16:creationId xmlns:a16="http://schemas.microsoft.com/office/drawing/2014/main" id="{4BC07BE7-9DDE-4D9A-BD60-56790782F9CF}"/>
              </a:ext>
            </a:extLst>
          </p:cNvPr>
          <p:cNvSpPr/>
          <p:nvPr/>
        </p:nvSpPr>
        <p:spPr>
          <a:xfrm>
            <a:off x="914400" y="779683"/>
            <a:ext cx="131318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36155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graphicFrame>
        <p:nvGraphicFramePr>
          <p:cNvPr id="4" name="Table 3">
            <a:extLst>
              <a:ext uri="{FF2B5EF4-FFF2-40B4-BE49-F238E27FC236}">
                <a16:creationId xmlns:a16="http://schemas.microsoft.com/office/drawing/2014/main" id="{F96D7A9A-2035-4E15-9208-DD379EFF387A}"/>
              </a:ext>
            </a:extLst>
          </p:cNvPr>
          <p:cNvGraphicFramePr>
            <a:graphicFrameLocks noGrp="1"/>
          </p:cNvGraphicFramePr>
          <p:nvPr>
            <p:extLst>
              <p:ext uri="{D42A27DB-BD31-4B8C-83A1-F6EECF244321}">
                <p14:modId xmlns:p14="http://schemas.microsoft.com/office/powerpoint/2010/main" val="3468510454"/>
              </p:ext>
            </p:extLst>
          </p:nvPr>
        </p:nvGraphicFramePr>
        <p:xfrm>
          <a:off x="1330938" y="1662799"/>
          <a:ext cx="9005758" cy="2250440"/>
        </p:xfrm>
        <a:graphic>
          <a:graphicData uri="http://schemas.openxmlformats.org/drawingml/2006/table">
            <a:tbl>
              <a:tblPr firstRow="1" bandRow="1">
                <a:tableStyleId>{5C22544A-7EE6-4342-B048-85BDC9FD1C3A}</a:tableStyleId>
              </a:tblPr>
              <a:tblGrid>
                <a:gridCol w="5201587">
                  <a:extLst>
                    <a:ext uri="{9D8B030D-6E8A-4147-A177-3AD203B41FA5}">
                      <a16:colId xmlns:a16="http://schemas.microsoft.com/office/drawing/2014/main" val="1521933484"/>
                    </a:ext>
                  </a:extLst>
                </a:gridCol>
                <a:gridCol w="3804171">
                  <a:extLst>
                    <a:ext uri="{9D8B030D-6E8A-4147-A177-3AD203B41FA5}">
                      <a16:colId xmlns:a16="http://schemas.microsoft.com/office/drawing/2014/main" val="3729965321"/>
                    </a:ext>
                  </a:extLst>
                </a:gridCol>
              </a:tblGrid>
              <a:tr h="370840">
                <a:tc>
                  <a:txBody>
                    <a:bodyPr/>
                    <a:lstStyle/>
                    <a:p>
                      <a:pPr algn="ctr"/>
                      <a:r>
                        <a:rPr lang="en-US" sz="2000" b="1" i="0" kern="1200" dirty="0">
                          <a:solidFill>
                            <a:schemeClr val="bg1"/>
                          </a:solidFill>
                          <a:effectLst/>
                          <a:latin typeface="Arial" panose="020B0604020202020204" pitchFamily="34" charset="0"/>
                          <a:ea typeface="+mn-ea"/>
                          <a:cs typeface="Arial" panose="020B0604020202020204" pitchFamily="34" charset="0"/>
                        </a:rPr>
                        <a:t>God</a:t>
                      </a:r>
                      <a:endParaRPr lang="en-US" sz="20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2000" b="1" i="0" kern="1200" dirty="0">
                          <a:solidFill>
                            <a:schemeClr val="bg1"/>
                          </a:solidFill>
                          <a:effectLst/>
                          <a:latin typeface="Arial" panose="020B0604020202020204" pitchFamily="34" charset="0"/>
                          <a:ea typeface="+mn-ea"/>
                          <a:cs typeface="Arial" panose="020B0604020202020204" pitchFamily="34" charset="0"/>
                        </a:rPr>
                        <a:t>Israelites</a:t>
                      </a:r>
                      <a:endParaRPr lang="en-US" sz="20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83326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233329453"/>
                  </a:ext>
                </a:extLst>
              </a:tr>
              <a:tr h="370840">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662123867"/>
                  </a:ext>
                </a:extLst>
              </a:tr>
              <a:tr h="370840">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873833016"/>
                  </a:ext>
                </a:extLst>
              </a:tr>
              <a:tr h="370840">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5890903"/>
                  </a:ext>
                </a:extLst>
              </a:tr>
              <a:tr h="370840">
                <a:tc>
                  <a:txBody>
                    <a:bodyPr/>
                    <a:lstStyle/>
                    <a:p>
                      <a:pPr algn="ctr"/>
                      <a:endParaRPr lang="en-US" sz="180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tc>
                  <a:txBody>
                    <a:bodyPr/>
                    <a:lstStyle/>
                    <a:p>
                      <a:pPr algn="ctr"/>
                      <a:endParaRPr lang="en-US" sz="1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805656292"/>
                  </a:ext>
                </a:extLst>
              </a:tr>
            </a:tbl>
          </a:graphicData>
        </a:graphic>
      </p:graphicFrame>
      <p:sp>
        <p:nvSpPr>
          <p:cNvPr id="5" name="Rectangle 4">
            <a:extLst>
              <a:ext uri="{FF2B5EF4-FFF2-40B4-BE49-F238E27FC236}">
                <a16:creationId xmlns:a16="http://schemas.microsoft.com/office/drawing/2014/main" id="{DCC5F354-5203-4E63-81C0-53C33C46E05E}"/>
              </a:ext>
            </a:extLst>
          </p:cNvPr>
          <p:cNvSpPr/>
          <p:nvPr/>
        </p:nvSpPr>
        <p:spPr>
          <a:xfrm>
            <a:off x="1760031" y="2060110"/>
            <a:ext cx="4378378" cy="369332"/>
          </a:xfrm>
          <a:prstGeom prst="rect">
            <a:avLst/>
          </a:prstGeom>
        </p:spPr>
        <p:txBody>
          <a:bodyPr wrap="none">
            <a:spAutoFit/>
          </a:bodyPr>
          <a:lstStyle/>
          <a:p>
            <a:pPr lvl="0" algn="ctr" defTabSz="914400">
              <a:defRPr/>
            </a:pP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fought and will continue to fight for Israel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A035E2B3-2986-4A3D-8B08-8C31C1A3B26B}"/>
              </a:ext>
            </a:extLst>
          </p:cNvPr>
          <p:cNvSpPr/>
          <p:nvPr/>
        </p:nvSpPr>
        <p:spPr>
          <a:xfrm>
            <a:off x="2161210" y="2429442"/>
            <a:ext cx="3672607"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gave Israel land for an inheritance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0022618D-42FF-4F34-B492-57DB0593F3B6}"/>
              </a:ext>
            </a:extLst>
          </p:cNvPr>
          <p:cNvSpPr/>
          <p:nvPr/>
        </p:nvSpPr>
        <p:spPr>
          <a:xfrm>
            <a:off x="1752786" y="2798774"/>
            <a:ext cx="4385623"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will expel the other nations from the land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DAC0C28E-6819-416A-8D35-6A033853C0E0}"/>
              </a:ext>
            </a:extLst>
          </p:cNvPr>
          <p:cNvSpPr/>
          <p:nvPr/>
        </p:nvSpPr>
        <p:spPr>
          <a:xfrm>
            <a:off x="1394546" y="3167461"/>
            <a:ext cx="5102102" cy="338554"/>
          </a:xfrm>
          <a:prstGeom prst="rect">
            <a:avLst/>
          </a:prstGeom>
        </p:spPr>
        <p:txBody>
          <a:bodyPr wrap="none">
            <a:spAutoFit/>
          </a:bodyPr>
          <a:lstStyle/>
          <a:p>
            <a:pPr algn="ctr"/>
            <a:r>
              <a:rPr lang="en-US" sz="1600"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He has kept and will continue to keep His promises to Israel </a:t>
            </a:r>
            <a:endParaRPr lang="en-US" sz="16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ACF992E0-91A6-4F18-9A77-8FC8C5F99B5A}"/>
              </a:ext>
            </a:extLst>
          </p:cNvPr>
          <p:cNvSpPr/>
          <p:nvPr/>
        </p:nvSpPr>
        <p:spPr>
          <a:xfrm>
            <a:off x="7417766" y="2060110"/>
            <a:ext cx="2047484"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Be very courageous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032F9530-AA65-4AAF-AB85-7E00EFB991AC}"/>
              </a:ext>
            </a:extLst>
          </p:cNvPr>
          <p:cNvSpPr/>
          <p:nvPr/>
        </p:nvSpPr>
        <p:spPr>
          <a:xfrm>
            <a:off x="7298823" y="2421327"/>
            <a:ext cx="2285369"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Keep the law of Moses</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BCB98A4A-8ED3-4331-875E-5796583C2BA5}"/>
              </a:ext>
            </a:extLst>
          </p:cNvPr>
          <p:cNvSpPr/>
          <p:nvPr/>
        </p:nvSpPr>
        <p:spPr>
          <a:xfrm>
            <a:off x="6676807" y="2798129"/>
            <a:ext cx="3397212"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Don’t serve or worship other gods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6E6CFBDE-7E7D-4D8C-BA96-B6B18F57FDEE}"/>
              </a:ext>
            </a:extLst>
          </p:cNvPr>
          <p:cNvSpPr/>
          <p:nvPr/>
        </p:nvSpPr>
        <p:spPr>
          <a:xfrm>
            <a:off x="7363166" y="3167461"/>
            <a:ext cx="2156681" cy="369332"/>
          </a:xfrm>
          <a:prstGeom prst="rect">
            <a:avLst/>
          </a:prstGeom>
        </p:spPr>
        <p:txBody>
          <a:bodyPr wrap="none">
            <a:spAutoFit/>
          </a:bodyPr>
          <a:lstStyle/>
          <a:p>
            <a:pPr algn="ct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Cleave unto the Lord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0482CDC4-1744-4C5C-987B-F497F77FD12F}"/>
              </a:ext>
            </a:extLst>
          </p:cNvPr>
          <p:cNvSpPr/>
          <p:nvPr/>
        </p:nvSpPr>
        <p:spPr>
          <a:xfrm>
            <a:off x="7694538" y="3564772"/>
            <a:ext cx="1493935" cy="369332"/>
          </a:xfrm>
          <a:prstGeom prst="rect">
            <a:avLst/>
          </a:prstGeom>
        </p:spPr>
        <p:txBody>
          <a:bodyPr wrap="none">
            <a:spAutoFit/>
          </a:bodyPr>
          <a:lstStyle/>
          <a:p>
            <a:pPr lvl="0" algn="ctr" defTabSz="914400">
              <a:defRPr/>
            </a:pPr>
            <a:r>
              <a:rPr lang="en-US" dirty="0">
                <a:solidFill>
                  <a:schemeClr val="dk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Love the Lord </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0457129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500"/>
                            </p:stCondLst>
                            <p:childTnLst>
                              <p:par>
                                <p:cTn id="26" presetID="14" presetClass="entr" presetSubtype="5" fill="hold"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randombar(vertical)">
                                      <p:cBhvr>
                                        <p:cTn id="28" dur="500"/>
                                        <p:tgtEl>
                                          <p:spTgt spid="7">
                                            <p:txEl>
                                              <p:pRg st="0" end="0"/>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3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800" decel="100000"/>
                                        <p:tgtEl>
                                          <p:spTgt spid="10"/>
                                        </p:tgtEl>
                                      </p:cBhvr>
                                    </p:animEffect>
                                    <p:anim calcmode="lin" valueType="num">
                                      <p:cBhvr>
                                        <p:cTn id="39" dur="800" decel="100000" fill="hold"/>
                                        <p:tgtEl>
                                          <p:spTgt spid="10"/>
                                        </p:tgtEl>
                                        <p:attrNameLst>
                                          <p:attrName>style.rotation</p:attrName>
                                        </p:attrNameLst>
                                      </p:cBhvr>
                                      <p:tavLst>
                                        <p:tav tm="0">
                                          <p:val>
                                            <p:fltVal val="-90"/>
                                          </p:val>
                                        </p:tav>
                                        <p:tav tm="100000">
                                          <p:val>
                                            <p:fltVal val="0"/>
                                          </p:val>
                                        </p:tav>
                                      </p:tavLst>
                                    </p:anim>
                                    <p:anim calcmode="lin" valueType="num">
                                      <p:cBhvr>
                                        <p:cTn id="40" dur="800" decel="100000" fill="hold"/>
                                        <p:tgtEl>
                                          <p:spTgt spid="10"/>
                                        </p:tgtEl>
                                        <p:attrNameLst>
                                          <p:attrName>ppt_x</p:attrName>
                                        </p:attrNameLst>
                                      </p:cBhvr>
                                      <p:tavLst>
                                        <p:tav tm="0">
                                          <p:val>
                                            <p:strVal val="#ppt_x+0.4"/>
                                          </p:val>
                                        </p:tav>
                                        <p:tav tm="100000">
                                          <p:val>
                                            <p:strVal val="#ppt_x-0.05"/>
                                          </p:val>
                                        </p:tav>
                                      </p:tavLst>
                                    </p:anim>
                                    <p:anim calcmode="lin" valueType="num">
                                      <p:cBhvr>
                                        <p:cTn id="41" dur="800" decel="100000" fill="hold"/>
                                        <p:tgtEl>
                                          <p:spTgt spid="1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3"/>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77</a:t>
            </a:r>
          </a:p>
        </p:txBody>
      </p:sp>
      <p:sp>
        <p:nvSpPr>
          <p:cNvPr id="2" name="Rectangle 1">
            <a:extLst>
              <a:ext uri="{FF2B5EF4-FFF2-40B4-BE49-F238E27FC236}">
                <a16:creationId xmlns:a16="http://schemas.microsoft.com/office/drawing/2014/main" id="{52B4E79B-2B62-4819-B988-FE9539EA7E64}"/>
              </a:ext>
            </a:extLst>
          </p:cNvPr>
          <p:cNvSpPr/>
          <p:nvPr/>
        </p:nvSpPr>
        <p:spPr>
          <a:xfrm>
            <a:off x="874640" y="1425964"/>
            <a:ext cx="72252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have the Lord with us and strengthen us? </a:t>
            </a:r>
          </a:p>
        </p:txBody>
      </p:sp>
      <p:sp>
        <p:nvSpPr>
          <p:cNvPr id="4" name="Rectangle 3">
            <a:extLst>
              <a:ext uri="{FF2B5EF4-FFF2-40B4-BE49-F238E27FC236}">
                <a16:creationId xmlns:a16="http://schemas.microsoft.com/office/drawing/2014/main" id="{AF4CDD21-79CC-4229-A3C9-DA6A6C1A91AF}"/>
              </a:ext>
            </a:extLst>
          </p:cNvPr>
          <p:cNvSpPr/>
          <p:nvPr/>
        </p:nvSpPr>
        <p:spPr>
          <a:xfrm>
            <a:off x="874640" y="2070645"/>
            <a:ext cx="9099031"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cleave unto the Lord and obey Him, then He will be with us and strengthen us.</a:t>
            </a:r>
          </a:p>
        </p:txBody>
      </p:sp>
      <p:sp>
        <p:nvSpPr>
          <p:cNvPr id="5" name="Rectangle 4">
            <a:extLst>
              <a:ext uri="{FF2B5EF4-FFF2-40B4-BE49-F238E27FC236}">
                <a16:creationId xmlns:a16="http://schemas.microsoft.com/office/drawing/2014/main" id="{D66E4C55-BE33-4BBC-9A21-1108B996167E}"/>
              </a:ext>
            </a:extLst>
          </p:cNvPr>
          <p:cNvSpPr/>
          <p:nvPr/>
        </p:nvSpPr>
        <p:spPr>
          <a:xfrm>
            <a:off x="874640" y="2713002"/>
            <a:ext cx="90990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behaviors or actions might you see in a person who is trying to cleave unto the Lord?</a:t>
            </a:r>
          </a:p>
        </p:txBody>
      </p:sp>
      <p:sp>
        <p:nvSpPr>
          <p:cNvPr id="6" name="Rectangle 5">
            <a:extLst>
              <a:ext uri="{FF2B5EF4-FFF2-40B4-BE49-F238E27FC236}">
                <a16:creationId xmlns:a16="http://schemas.microsoft.com/office/drawing/2014/main" id="{63897889-62A9-4EB5-8AB3-E62750D671E6}"/>
              </a:ext>
            </a:extLst>
          </p:cNvPr>
          <p:cNvSpPr/>
          <p:nvPr/>
        </p:nvSpPr>
        <p:spPr>
          <a:xfrm>
            <a:off x="874640" y="3617389"/>
            <a:ext cx="82146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seen the Lord bless that person for being devoted to Him?</a:t>
            </a:r>
          </a:p>
        </p:txBody>
      </p:sp>
      <p:sp>
        <p:nvSpPr>
          <p:cNvPr id="7" name="Rectangle 6">
            <a:extLst>
              <a:ext uri="{FF2B5EF4-FFF2-40B4-BE49-F238E27FC236}">
                <a16:creationId xmlns:a16="http://schemas.microsoft.com/office/drawing/2014/main" id="{3920E0D6-3931-49CC-BEAC-2B5D90F4538B}"/>
              </a:ext>
            </a:extLst>
          </p:cNvPr>
          <p:cNvSpPr/>
          <p:nvPr/>
        </p:nvSpPr>
        <p:spPr>
          <a:xfrm>
            <a:off x="874640" y="4317170"/>
            <a:ext cx="83645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this principle be helpful to you as you prepare to leave home?</a:t>
            </a:r>
          </a:p>
        </p:txBody>
      </p:sp>
    </p:spTree>
    <p:extLst>
      <p:ext uri="{BB962C8B-B14F-4D97-AF65-F5344CB8AC3E}">
        <p14:creationId xmlns:p14="http://schemas.microsoft.com/office/powerpoint/2010/main" val="305353240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800" decel="100000"/>
                                        <p:tgtEl>
                                          <p:spTgt spid="7"/>
                                        </p:tgtEl>
                                      </p:cBhvr>
                                    </p:animEffect>
                                    <p:anim calcmode="lin" valueType="num">
                                      <p:cBhvr>
                                        <p:cTn id="30" dur="800" decel="100000" fill="hold"/>
                                        <p:tgtEl>
                                          <p:spTgt spid="7"/>
                                        </p:tgtEl>
                                        <p:attrNameLst>
                                          <p:attrName>style.rotation</p:attrName>
                                        </p:attrNameLst>
                                      </p:cBhvr>
                                      <p:tavLst>
                                        <p:tav tm="0">
                                          <p:val>
                                            <p:fltVal val="-90"/>
                                          </p:val>
                                        </p:tav>
                                        <p:tav tm="100000">
                                          <p:val>
                                            <p:fltVal val="0"/>
                                          </p:val>
                                        </p:tav>
                                      </p:tavLst>
                                    </p:anim>
                                    <p:anim calcmode="lin" valueType="num">
                                      <p:cBhvr>
                                        <p:cTn id="31" dur="800" decel="100000" fill="hold"/>
                                        <p:tgtEl>
                                          <p:spTgt spid="7"/>
                                        </p:tgtEl>
                                        <p:attrNameLst>
                                          <p:attrName>ppt_x</p:attrName>
                                        </p:attrNameLst>
                                      </p:cBhvr>
                                      <p:tavLst>
                                        <p:tav tm="0">
                                          <p:val>
                                            <p:strVal val="#ppt_x+0.4"/>
                                          </p:val>
                                        </p:tav>
                                        <p:tav tm="100000">
                                          <p:val>
                                            <p:strVal val="#ppt_x-0.05"/>
                                          </p:val>
                                        </p:tav>
                                      </p:tavLst>
                                    </p:anim>
                                    <p:anim calcmode="lin" valueType="num">
                                      <p:cBhvr>
                                        <p:cTn id="32" dur="800" decel="100000" fill="hold"/>
                                        <p:tgtEl>
                                          <p:spTgt spid="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577</Words>
  <Application>Microsoft Office PowerPoint</Application>
  <PresentationFormat>Widescreen</PresentationFormat>
  <Paragraphs>94</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MingLiU_HKSCS-ExtB</vt:lpstr>
      <vt:lpstr>Arial</vt:lpstr>
      <vt:lpstr>Calibri</vt:lpstr>
      <vt:lpstr>Calibri 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4436</cp:revision>
  <dcterms:created xsi:type="dcterms:W3CDTF">2018-08-29T04:26:39Z</dcterms:created>
  <dcterms:modified xsi:type="dcterms:W3CDTF">2019-04-12T01:37:11Z</dcterms:modified>
</cp:coreProperties>
</file>