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768" r:id="rId1"/>
  </p:sldMasterIdLst>
  <p:notesMasterIdLst>
    <p:notesMasterId r:id="rId16"/>
  </p:notesMasterIdLst>
  <p:sldIdLst>
    <p:sldId id="296" r:id="rId2"/>
    <p:sldId id="380" r:id="rId3"/>
    <p:sldId id="381" r:id="rId4"/>
    <p:sldId id="382" r:id="rId5"/>
    <p:sldId id="383" r:id="rId6"/>
    <p:sldId id="384" r:id="rId7"/>
    <p:sldId id="385" r:id="rId8"/>
    <p:sldId id="386" r:id="rId9"/>
    <p:sldId id="387" r:id="rId10"/>
    <p:sldId id="388" r:id="rId11"/>
    <p:sldId id="389" r:id="rId12"/>
    <p:sldId id="390" r:id="rId13"/>
    <p:sldId id="391" r:id="rId14"/>
    <p:sldId id="392"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59C7E9"/>
    <a:srgbClr val="D88028"/>
    <a:srgbClr val="6F7CBF"/>
    <a:srgbClr val="FFD757"/>
    <a:srgbClr val="0BA2C5"/>
    <a:srgbClr val="B9DF63"/>
    <a:srgbClr val="E97159"/>
    <a:srgbClr val="801A12"/>
    <a:srgbClr val="D6E51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26" autoAdjust="0"/>
    <p:restoredTop sz="94660"/>
  </p:normalViewPr>
  <p:slideViewPr>
    <p:cSldViewPr snapToGrid="0">
      <p:cViewPr>
        <p:scale>
          <a:sx n="66" d="100"/>
          <a:sy n="66" d="100"/>
        </p:scale>
        <p:origin x="900" y="48"/>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4/8/2019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5640873-EF0B-4AC7-AF11-57FEBA4985EA}" type="datetimeFigureOut">
              <a:rPr lang="en-US" smtClean="0"/>
              <a:t>4/8/2019</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50359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86858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6294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00397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857088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4/8/2019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619608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4/8/2019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3662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4/8/2019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42692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4/8/2019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23600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4/8/2019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8160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4/8/2019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9609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4/8/2019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51439021"/>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4/8/2019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58374182"/>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4/8/2019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39048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4/8/2019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1683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1989192"/>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4/8/2019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8206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www.teinteresasaber.com/2012/06/juan-de-jerusalen-el-templario.html"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36000"/>
            <a:lum/>
            <a:extLst>
              <a:ext uri="{837473B0-CC2E-450A-ABE3-18F120FF3D39}">
                <a1611:picAttrSrcUrl xmlns:a1611="http://schemas.microsoft.com/office/drawing/2016/11/main" r:id="rId20"/>
              </a:ext>
            </a:extLst>
          </a:blip>
          <a:srcRect/>
          <a:stretch>
            <a:fillRect t="-17000" b="-17000"/>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1">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5640873-EF0B-4AC7-AF11-57FEBA4985EA}" type="datetimeFigureOut">
              <a:rPr lang="en-US" smtClean="0"/>
              <a:t>4/8/2019</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2354548338"/>
      </p:ext>
    </p:extLst>
  </p:cSld>
  <p:clrMap bg1="dk1" tx1="lt1" bg2="dk2" tx2="lt2" accent1="accent1" accent2="accent2" accent3="accent3" accent4="accent4" accent5="accent5" accent6="accent6" hlink="hlink" folHlink="folHlink"/>
  <p:sldLayoutIdLst>
    <p:sldLayoutId id="2147485769" r:id="rId1"/>
    <p:sldLayoutId id="2147485770" r:id="rId2"/>
    <p:sldLayoutId id="2147485771" r:id="rId3"/>
    <p:sldLayoutId id="2147485772" r:id="rId4"/>
    <p:sldLayoutId id="2147485773" r:id="rId5"/>
    <p:sldLayoutId id="2147485774" r:id="rId6"/>
    <p:sldLayoutId id="2147485775" r:id="rId7"/>
    <p:sldLayoutId id="2147485776" r:id="rId8"/>
    <p:sldLayoutId id="2147485777" r:id="rId9"/>
    <p:sldLayoutId id="2147485778" r:id="rId10"/>
    <p:sldLayoutId id="2147485779" r:id="rId11"/>
    <p:sldLayoutId id="2147485780" r:id="rId12"/>
    <p:sldLayoutId id="2147485781" r:id="rId13"/>
    <p:sldLayoutId id="2147485782" r:id="rId14"/>
    <p:sldLayoutId id="2147485783" r:id="rId15"/>
    <p:sldLayoutId id="2147485784" r:id="rId16"/>
    <p:sldLayoutId id="214748578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video" Target="https://www.youtube.com/embed/YAuqdPWTGLI?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561AD48-C1FF-4315-91C1-654541E58BDD}"/>
              </a:ext>
            </a:extLst>
          </p:cNvPr>
          <p:cNvSpPr txBox="1"/>
          <p:nvPr/>
        </p:nvSpPr>
        <p:spPr>
          <a:xfrm>
            <a:off x="7050157" y="2914759"/>
            <a:ext cx="3935897" cy="830997"/>
          </a:xfrm>
          <a:prstGeom prst="rect">
            <a:avLst/>
          </a:prstGeom>
          <a:noFill/>
        </p:spPr>
        <p:txBody>
          <a:bodyPr wrap="square" rtlCol="0">
            <a:spAutoFit/>
          </a:bodyPr>
          <a:lstStyle/>
          <a:p>
            <a:pPr algn="ctr"/>
            <a:r>
              <a:rPr lang="en-US" sz="4800" b="1" dirty="0">
                <a:solidFill>
                  <a:schemeClr val="bg2"/>
                </a:solidFill>
                <a:effectLst>
                  <a:outerShdw blurRad="38100" dist="38100" dir="2700000" algn="tl">
                    <a:srgbClr val="000000">
                      <a:alpha val="43137"/>
                    </a:srgbClr>
                  </a:outerShdw>
                </a:effectLst>
                <a:latin typeface="Dubai" panose="020B0503030403030204" pitchFamily="34" charset="-78"/>
                <a:ea typeface="MS Gothic" panose="020B0609070205080204" pitchFamily="49" charset="-128"/>
                <a:cs typeface="Dubai" panose="020B0503030403030204" pitchFamily="34" charset="-78"/>
              </a:rPr>
              <a:t>SEMINARY</a:t>
            </a:r>
          </a:p>
        </p:txBody>
      </p:sp>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120346" cy="461665"/>
          </a:xfrm>
          <a:prstGeom prst="rect">
            <a:avLst/>
          </a:prstGeom>
          <a:noFill/>
        </p:spPr>
        <p:txBody>
          <a:bodyPr wrap="square" rtlCol="0">
            <a:spAutoFit/>
          </a:bodyPr>
          <a:lstStyle/>
          <a:p>
            <a:r>
              <a:rPr lang="en-US" sz="2400" b="1" dirty="0">
                <a:solidFill>
                  <a:schemeClr val="bg2">
                    <a:lumMod val="10000"/>
                  </a:schemeClr>
                </a:solidFill>
              </a:rPr>
              <a:t>Old Testament</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9DD97FD-0577-40AA-9C12-BE3808DF9187}"/>
              </a:ext>
            </a:extLst>
          </p:cNvPr>
          <p:cNvSpPr/>
          <p:nvPr/>
        </p:nvSpPr>
        <p:spPr>
          <a:xfrm>
            <a:off x="1322737" y="928913"/>
            <a:ext cx="2121096" cy="1074057"/>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5FE3A05B-BAC8-48C9-A26D-045C2ABBAFB6}"/>
              </a:ext>
            </a:extLst>
          </p:cNvPr>
          <p:cNvSpPr/>
          <p:nvPr/>
        </p:nvSpPr>
        <p:spPr>
          <a:xfrm>
            <a:off x="1322738" y="1278261"/>
            <a:ext cx="9316233" cy="2915074"/>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72</a:t>
            </a:r>
          </a:p>
        </p:txBody>
      </p:sp>
      <p:sp>
        <p:nvSpPr>
          <p:cNvPr id="2" name="Rectangle 1">
            <a:extLst>
              <a:ext uri="{FF2B5EF4-FFF2-40B4-BE49-F238E27FC236}">
                <a16:creationId xmlns:a16="http://schemas.microsoft.com/office/drawing/2014/main" id="{07AD8F50-EAFD-41FF-8E75-8A1C08E77951}"/>
              </a:ext>
            </a:extLst>
          </p:cNvPr>
          <p:cNvSpPr/>
          <p:nvPr/>
        </p:nvSpPr>
        <p:spPr>
          <a:xfrm>
            <a:off x="1322740" y="968273"/>
            <a:ext cx="212109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1 Nephi 17:33–35 </a:t>
            </a:r>
          </a:p>
        </p:txBody>
      </p:sp>
      <p:sp>
        <p:nvSpPr>
          <p:cNvPr id="4" name="Rectangle 3">
            <a:extLst>
              <a:ext uri="{FF2B5EF4-FFF2-40B4-BE49-F238E27FC236}">
                <a16:creationId xmlns:a16="http://schemas.microsoft.com/office/drawing/2014/main" id="{76602566-B0B1-463F-843B-CD46B34E90B3}"/>
              </a:ext>
            </a:extLst>
          </p:cNvPr>
          <p:cNvSpPr/>
          <p:nvPr/>
        </p:nvSpPr>
        <p:spPr>
          <a:xfrm>
            <a:off x="1322740" y="4193335"/>
            <a:ext cx="9316232" cy="353943"/>
          </a:xfrm>
          <a:prstGeom prst="rect">
            <a:avLst/>
          </a:prstGeom>
        </p:spPr>
        <p:txBody>
          <a:bodyPr wrap="square">
            <a:spAutoFit/>
          </a:bodyPr>
          <a:lstStyle/>
          <a:p>
            <a:pPr algn="just"/>
            <a:r>
              <a:rPr lang="en-US" sz="1700" b="1" dirty="0">
                <a:solidFill>
                  <a:schemeClr val="bg1"/>
                </a:solidFill>
                <a:latin typeface="Arial" panose="020B0604020202020204" pitchFamily="34" charset="0"/>
                <a:cs typeface="Arial" panose="020B0604020202020204" pitchFamily="34" charset="0"/>
              </a:rPr>
              <a:t>What phrases describe the condition of the people who lived in the promised land?</a:t>
            </a:r>
          </a:p>
        </p:txBody>
      </p:sp>
      <p:sp>
        <p:nvSpPr>
          <p:cNvPr id="5" name="Rectangle 4">
            <a:extLst>
              <a:ext uri="{FF2B5EF4-FFF2-40B4-BE49-F238E27FC236}">
                <a16:creationId xmlns:a16="http://schemas.microsoft.com/office/drawing/2014/main" id="{23715DF0-112F-47DA-AD28-3A66A3973C41}"/>
              </a:ext>
            </a:extLst>
          </p:cNvPr>
          <p:cNvSpPr/>
          <p:nvPr/>
        </p:nvSpPr>
        <p:spPr>
          <a:xfrm>
            <a:off x="1322740" y="1278261"/>
            <a:ext cx="9316232" cy="2862322"/>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33 </a:t>
            </a:r>
            <a:r>
              <a:rPr lang="en-US" dirty="0">
                <a:solidFill>
                  <a:schemeClr val="bg1"/>
                </a:solidFill>
                <a:latin typeface="Arial" panose="020B0604020202020204" pitchFamily="34" charset="0"/>
                <a:cs typeface="Arial" panose="020B0604020202020204" pitchFamily="34" charset="0"/>
              </a:rPr>
              <a:t>And now, do ye suppose that the children of this land, who were in the land of promise, who were driven out by our fathers, do ye suppose that they were righteous? Behold, I say unto you, Nay.</a:t>
            </a:r>
          </a:p>
          <a:p>
            <a:pPr algn="just" fontAlgn="base"/>
            <a:r>
              <a:rPr lang="en-US" b="1" dirty="0">
                <a:solidFill>
                  <a:schemeClr val="bg1"/>
                </a:solidFill>
                <a:latin typeface="Arial" panose="020B0604020202020204" pitchFamily="34" charset="0"/>
                <a:cs typeface="Arial" panose="020B0604020202020204" pitchFamily="34" charset="0"/>
              </a:rPr>
              <a:t>34 </a:t>
            </a:r>
            <a:r>
              <a:rPr lang="en-US" dirty="0">
                <a:solidFill>
                  <a:schemeClr val="bg1"/>
                </a:solidFill>
                <a:latin typeface="Arial" panose="020B0604020202020204" pitchFamily="34" charset="0"/>
                <a:cs typeface="Arial" panose="020B0604020202020204" pitchFamily="34" charset="0"/>
              </a:rPr>
              <a:t>Do ye suppose that our fathers would have been more choice than they if they had been righteous? I say unto you, Nay.</a:t>
            </a:r>
          </a:p>
          <a:p>
            <a:pPr algn="just" fontAlgn="base"/>
            <a:r>
              <a:rPr lang="en-US" b="1" dirty="0">
                <a:solidFill>
                  <a:schemeClr val="bg1"/>
                </a:solidFill>
                <a:latin typeface="Arial" panose="020B0604020202020204" pitchFamily="34" charset="0"/>
                <a:cs typeface="Arial" panose="020B0604020202020204" pitchFamily="34" charset="0"/>
              </a:rPr>
              <a:t>35 </a:t>
            </a:r>
            <a:r>
              <a:rPr lang="en-US" dirty="0">
                <a:solidFill>
                  <a:schemeClr val="bg1"/>
                </a:solidFill>
                <a:latin typeface="Arial" panose="020B0604020202020204" pitchFamily="34" charset="0"/>
                <a:cs typeface="Arial" panose="020B0604020202020204" pitchFamily="34" charset="0"/>
              </a:rPr>
              <a:t>Behold, the Lord esteemeth all flesh in one; he that is righteous is favored of God. But behold, this people had rejected every word of God, and they were ripe in iniquity; and the fulness of the wrath of God was upon them; and the Lord did curse the land against them, and bless it unto our fathers; yea, he did curse it against them unto their destruction, and he did bless it unto our fathers unto their obtaining power over it.</a:t>
            </a:r>
            <a:endParaRPr lang="en-US" b="0" i="0" dirty="0">
              <a:solidFill>
                <a:schemeClr val="bg1"/>
              </a:solidFill>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C54E927D-FD38-4E4C-98FF-F1F98E5D016A}"/>
              </a:ext>
            </a:extLst>
          </p:cNvPr>
          <p:cNvSpPr/>
          <p:nvPr/>
        </p:nvSpPr>
        <p:spPr>
          <a:xfrm>
            <a:off x="1322739" y="4687989"/>
            <a:ext cx="8358289" cy="353943"/>
          </a:xfrm>
          <a:prstGeom prst="rect">
            <a:avLst/>
          </a:prstGeom>
        </p:spPr>
        <p:txBody>
          <a:bodyPr wrap="square">
            <a:spAutoFit/>
          </a:bodyPr>
          <a:lstStyle/>
          <a:p>
            <a:pPr algn="just"/>
            <a:r>
              <a:rPr lang="en-US" sz="1700" b="1" dirty="0">
                <a:solidFill>
                  <a:schemeClr val="bg1"/>
                </a:solidFill>
                <a:latin typeface="Arial" panose="020B0604020202020204" pitchFamily="34" charset="0"/>
                <a:cs typeface="Arial" panose="020B0604020202020204" pitchFamily="34" charset="0"/>
              </a:rPr>
              <a:t>What do you think it means that they were “ripe in iniquity” (verse 35)?</a:t>
            </a:r>
          </a:p>
        </p:txBody>
      </p:sp>
      <p:sp>
        <p:nvSpPr>
          <p:cNvPr id="7" name="Rectangle 6">
            <a:extLst>
              <a:ext uri="{FF2B5EF4-FFF2-40B4-BE49-F238E27FC236}">
                <a16:creationId xmlns:a16="http://schemas.microsoft.com/office/drawing/2014/main" id="{89A96BBC-05E1-4F0E-B3DA-7048EB2BD768}"/>
              </a:ext>
            </a:extLst>
          </p:cNvPr>
          <p:cNvSpPr/>
          <p:nvPr/>
        </p:nvSpPr>
        <p:spPr>
          <a:xfrm>
            <a:off x="1322738" y="5125765"/>
            <a:ext cx="9200118" cy="615553"/>
          </a:xfrm>
          <a:prstGeom prst="rect">
            <a:avLst/>
          </a:prstGeom>
        </p:spPr>
        <p:txBody>
          <a:bodyPr wrap="square">
            <a:spAutoFit/>
          </a:bodyPr>
          <a:lstStyle/>
          <a:p>
            <a:pPr algn="just"/>
            <a:r>
              <a:rPr lang="en-US" sz="1700" b="1" dirty="0">
                <a:solidFill>
                  <a:schemeClr val="bg1"/>
                </a:solidFill>
                <a:latin typeface="Arial" panose="020B0604020202020204" pitchFamily="34" charset="0"/>
                <a:cs typeface="Arial" panose="020B0604020202020204" pitchFamily="34" charset="0"/>
              </a:rPr>
              <a:t>What does the phrase “this people had rejected every word of God” (verse 35) suggest?</a:t>
            </a:r>
          </a:p>
        </p:txBody>
      </p:sp>
      <p:sp>
        <p:nvSpPr>
          <p:cNvPr id="8" name="Rectangle 7">
            <a:extLst>
              <a:ext uri="{FF2B5EF4-FFF2-40B4-BE49-F238E27FC236}">
                <a16:creationId xmlns:a16="http://schemas.microsoft.com/office/drawing/2014/main" id="{B15D8E0C-E6DE-4882-8849-38526BEC620E}"/>
              </a:ext>
            </a:extLst>
          </p:cNvPr>
          <p:cNvSpPr/>
          <p:nvPr/>
        </p:nvSpPr>
        <p:spPr>
          <a:xfrm>
            <a:off x="1322738" y="5825151"/>
            <a:ext cx="9316233" cy="615553"/>
          </a:xfrm>
          <a:prstGeom prst="rect">
            <a:avLst/>
          </a:prstGeom>
        </p:spPr>
        <p:txBody>
          <a:bodyPr wrap="square">
            <a:spAutoFit/>
          </a:bodyPr>
          <a:lstStyle/>
          <a:p>
            <a:pPr algn="just"/>
            <a:r>
              <a:rPr lang="en-US" sz="1700" b="1" dirty="0">
                <a:solidFill>
                  <a:schemeClr val="bg1"/>
                </a:solidFill>
                <a:latin typeface="Arial" panose="020B0604020202020204" pitchFamily="34" charset="0"/>
                <a:cs typeface="Arial" panose="020B0604020202020204" pitchFamily="34" charset="0"/>
              </a:rPr>
              <a:t>How did the Lord’s instructions to the Israelites to utterly destroy the wicked nations inhabiting the heart of the promised land show His love and concern for the Israelites?</a:t>
            </a:r>
          </a:p>
        </p:txBody>
      </p:sp>
    </p:spTree>
    <p:extLst>
      <p:ext uri="{BB962C8B-B14F-4D97-AF65-F5344CB8AC3E}">
        <p14:creationId xmlns:p14="http://schemas.microsoft.com/office/powerpoint/2010/main" val="22013078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checkerboard(across)">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72</a:t>
            </a:r>
          </a:p>
        </p:txBody>
      </p:sp>
      <p:sp>
        <p:nvSpPr>
          <p:cNvPr id="2" name="Rectangle 1">
            <a:extLst>
              <a:ext uri="{FF2B5EF4-FFF2-40B4-BE49-F238E27FC236}">
                <a16:creationId xmlns:a16="http://schemas.microsoft.com/office/drawing/2014/main" id="{CAD531E8-1C77-4128-AB00-D81C6E6FF379}"/>
              </a:ext>
            </a:extLst>
          </p:cNvPr>
          <p:cNvSpPr/>
          <p:nvPr/>
        </p:nvSpPr>
        <p:spPr>
          <a:xfrm>
            <a:off x="1556135" y="2705725"/>
            <a:ext cx="9079730" cy="1446550"/>
          </a:xfrm>
          <a:prstGeom prst="rect">
            <a:avLst/>
          </a:prstGeom>
        </p:spPr>
        <p:txBody>
          <a:bodyPr wrap="none">
            <a:spAutoFit/>
          </a:bodyPr>
          <a:lstStyle/>
          <a:p>
            <a:pPr algn="ctr" fontAlgn="base"/>
            <a:r>
              <a:rPr lang="en-US" sz="4400" b="1" dirty="0">
                <a:solidFill>
                  <a:srgbClr val="FF6600"/>
                </a:solidFill>
                <a:latin typeface="MV Boli" panose="02000500030200090000" pitchFamily="2" charset="0"/>
                <a:cs typeface="MV Boli" panose="02000500030200090000" pitchFamily="2" charset="0"/>
              </a:rPr>
              <a:t>“Moses again declares the Lord’s </a:t>
            </a:r>
          </a:p>
          <a:p>
            <a:pPr algn="ctr" fontAlgn="base"/>
            <a:r>
              <a:rPr lang="en-US" sz="4400" b="1" dirty="0">
                <a:solidFill>
                  <a:srgbClr val="FF6600"/>
                </a:solidFill>
                <a:latin typeface="MV Boli" panose="02000500030200090000" pitchFamily="2" charset="0"/>
                <a:cs typeface="MV Boli" panose="02000500030200090000" pitchFamily="2" charset="0"/>
              </a:rPr>
              <a:t>laws to Israel”</a:t>
            </a:r>
            <a:endParaRPr lang="en-US" sz="4400" b="1" dirty="0">
              <a:solidFill>
                <a:srgbClr val="FF6600"/>
              </a:solidFill>
              <a:effectLst/>
              <a:latin typeface="MV Boli" panose="02000500030200090000" pitchFamily="2" charset="0"/>
              <a:cs typeface="MV Boli" panose="02000500030200090000" pitchFamily="2" charset="0"/>
            </a:endParaRPr>
          </a:p>
        </p:txBody>
      </p:sp>
      <p:sp>
        <p:nvSpPr>
          <p:cNvPr id="4" name="Rectangle 3">
            <a:extLst>
              <a:ext uri="{FF2B5EF4-FFF2-40B4-BE49-F238E27FC236}">
                <a16:creationId xmlns:a16="http://schemas.microsoft.com/office/drawing/2014/main" id="{AF1F72B6-B68D-4A9D-974A-7B3534A0E4A1}"/>
              </a:ext>
            </a:extLst>
          </p:cNvPr>
          <p:cNvSpPr/>
          <p:nvPr/>
        </p:nvSpPr>
        <p:spPr>
          <a:xfrm>
            <a:off x="1271524" y="968273"/>
            <a:ext cx="2391809"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Deuteronomy 21–26</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7544351"/>
      </p:ext>
    </p:extLst>
  </p:cSld>
  <p:clrMapOvr>
    <a:masterClrMapping/>
  </p:clrMapOvr>
  <mc:AlternateContent xmlns:mc="http://schemas.openxmlformats.org/markup-compatibility/2006" xmlns:p14="http://schemas.microsoft.com/office/powerpoint/2010/main">
    <mc:Choice Requires="p14">
      <p:transition spd="slow" p14:dur="2000">
        <p:comb dir="vert"/>
      </p:transition>
    </mc:Choice>
    <mc:Fallback xmlns="">
      <p:transition spd="slow">
        <p:comb dir="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6F8DE70-1962-4F44-B4F1-9F6A0F3745FA}"/>
              </a:ext>
            </a:extLst>
          </p:cNvPr>
          <p:cNvSpPr/>
          <p:nvPr/>
        </p:nvSpPr>
        <p:spPr>
          <a:xfrm>
            <a:off x="1134195" y="2150545"/>
            <a:ext cx="9432203"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phrases in Deuteronomy 26:16 describe how Israel was to keep God’s commandments?</a:t>
            </a:r>
          </a:p>
        </p:txBody>
      </p:sp>
      <p:sp>
        <p:nvSpPr>
          <p:cNvPr id="10" name="Rectangle 9">
            <a:extLst>
              <a:ext uri="{FF2B5EF4-FFF2-40B4-BE49-F238E27FC236}">
                <a16:creationId xmlns:a16="http://schemas.microsoft.com/office/drawing/2014/main" id="{3036D9DE-CA94-4F12-BF5C-B59B55B83869}"/>
              </a:ext>
            </a:extLst>
          </p:cNvPr>
          <p:cNvSpPr/>
          <p:nvPr/>
        </p:nvSpPr>
        <p:spPr>
          <a:xfrm>
            <a:off x="1003566" y="783607"/>
            <a:ext cx="2891236" cy="943593"/>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05C1653A-2B9C-4F55-ADA0-9A5B5D3DB0BB}"/>
              </a:ext>
            </a:extLst>
          </p:cNvPr>
          <p:cNvSpPr/>
          <p:nvPr/>
        </p:nvSpPr>
        <p:spPr>
          <a:xfrm>
            <a:off x="1003566" y="1152939"/>
            <a:ext cx="9693463" cy="2862322"/>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72</a:t>
            </a:r>
          </a:p>
        </p:txBody>
      </p:sp>
      <p:sp>
        <p:nvSpPr>
          <p:cNvPr id="2" name="Rectangle 1">
            <a:extLst>
              <a:ext uri="{FF2B5EF4-FFF2-40B4-BE49-F238E27FC236}">
                <a16:creationId xmlns:a16="http://schemas.microsoft.com/office/drawing/2014/main" id="{F43F99FA-F820-4AAE-90C9-FFD2F8AEA8E8}"/>
              </a:ext>
            </a:extLst>
          </p:cNvPr>
          <p:cNvSpPr/>
          <p:nvPr/>
        </p:nvSpPr>
        <p:spPr>
          <a:xfrm>
            <a:off x="1119683" y="783607"/>
            <a:ext cx="277511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Deuteronomy 26:16–19.</a:t>
            </a:r>
          </a:p>
        </p:txBody>
      </p:sp>
      <p:sp>
        <p:nvSpPr>
          <p:cNvPr id="4" name="Rectangle 3">
            <a:extLst>
              <a:ext uri="{FF2B5EF4-FFF2-40B4-BE49-F238E27FC236}">
                <a16:creationId xmlns:a16="http://schemas.microsoft.com/office/drawing/2014/main" id="{FD88EB8E-0CDC-49F0-8BBE-D3DD4788D947}"/>
              </a:ext>
            </a:extLst>
          </p:cNvPr>
          <p:cNvSpPr/>
          <p:nvPr/>
        </p:nvSpPr>
        <p:spPr>
          <a:xfrm>
            <a:off x="1119682" y="1152939"/>
            <a:ext cx="9432203" cy="2862322"/>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16 </a:t>
            </a:r>
            <a:r>
              <a:rPr lang="en-US" dirty="0">
                <a:solidFill>
                  <a:schemeClr val="bg1"/>
                </a:solidFill>
                <a:latin typeface="Arial" panose="020B0604020202020204" pitchFamily="34" charset="0"/>
                <a:cs typeface="Arial" panose="020B0604020202020204" pitchFamily="34" charset="0"/>
              </a:rPr>
              <a:t>¶ This day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thy God hath commanded thee to do these statutes and judgments: thou shalt therefore keep and do them with all thine heart, and with all thy soul.</a:t>
            </a:r>
          </a:p>
          <a:p>
            <a:pPr algn="just" fontAlgn="base"/>
            <a:r>
              <a:rPr lang="en-US" b="1" dirty="0">
                <a:solidFill>
                  <a:schemeClr val="bg1"/>
                </a:solidFill>
                <a:latin typeface="Arial" panose="020B0604020202020204" pitchFamily="34" charset="0"/>
                <a:cs typeface="Arial" panose="020B0604020202020204" pitchFamily="34" charset="0"/>
              </a:rPr>
              <a:t>17 </a:t>
            </a:r>
            <a:r>
              <a:rPr lang="en-US" dirty="0">
                <a:solidFill>
                  <a:schemeClr val="bg1"/>
                </a:solidFill>
                <a:latin typeface="Arial" panose="020B0604020202020204" pitchFamily="34" charset="0"/>
                <a:cs typeface="Arial" panose="020B0604020202020204" pitchFamily="34" charset="0"/>
              </a:rPr>
              <a:t>Thou hast avouched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this day to be thy God, and to walk in his ways, and to keep his statutes, and his commandments, and his judgments, and to hearken unto his voice:</a:t>
            </a:r>
          </a:p>
          <a:p>
            <a:pPr algn="just" fontAlgn="base"/>
            <a:r>
              <a:rPr lang="en-US" b="1" dirty="0">
                <a:solidFill>
                  <a:schemeClr val="bg1"/>
                </a:solidFill>
                <a:latin typeface="Arial" panose="020B0604020202020204" pitchFamily="34" charset="0"/>
                <a:cs typeface="Arial" panose="020B0604020202020204" pitchFamily="34" charset="0"/>
              </a:rPr>
              <a:t>18 </a:t>
            </a:r>
            <a:r>
              <a:rPr lang="en-US" dirty="0">
                <a:solidFill>
                  <a:schemeClr val="bg1"/>
                </a:solidFill>
                <a:latin typeface="Arial" panose="020B0604020202020204" pitchFamily="34" charset="0"/>
                <a:cs typeface="Arial" panose="020B0604020202020204" pitchFamily="34" charset="0"/>
              </a:rPr>
              <a:t>And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hath avouched thee this day to be his peculiar people, as he hath promised thee, and that thou shouldest keep all his commandments;</a:t>
            </a:r>
          </a:p>
          <a:p>
            <a:pPr algn="just" fontAlgn="base"/>
            <a:r>
              <a:rPr lang="en-US" b="1" dirty="0">
                <a:solidFill>
                  <a:schemeClr val="bg1"/>
                </a:solidFill>
                <a:latin typeface="Arial" panose="020B0604020202020204" pitchFamily="34" charset="0"/>
                <a:cs typeface="Arial" panose="020B0604020202020204" pitchFamily="34" charset="0"/>
              </a:rPr>
              <a:t>19 </a:t>
            </a:r>
            <a:r>
              <a:rPr lang="en-US" dirty="0">
                <a:solidFill>
                  <a:schemeClr val="bg1"/>
                </a:solidFill>
                <a:latin typeface="Arial" panose="020B0604020202020204" pitchFamily="34" charset="0"/>
                <a:cs typeface="Arial" panose="020B0604020202020204" pitchFamily="34" charset="0"/>
              </a:rPr>
              <a:t>And to make thee high above all nations which he hath made, in praise, and in name, and in honour; and that thou mayest be an holy people unto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thy God, as he hath spoken.</a:t>
            </a:r>
            <a:endParaRPr lang="en-US" b="0" i="0" dirty="0">
              <a:solidFill>
                <a:schemeClr val="bg1"/>
              </a:solidFill>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521307FC-CF63-44F9-B4C6-04964158287F}"/>
              </a:ext>
            </a:extLst>
          </p:cNvPr>
          <p:cNvSpPr/>
          <p:nvPr/>
        </p:nvSpPr>
        <p:spPr>
          <a:xfrm>
            <a:off x="1119679" y="4851363"/>
            <a:ext cx="9693463"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blessings did the Lord declare Israel would receive if they obeyed in this way?</a:t>
            </a:r>
          </a:p>
        </p:txBody>
      </p:sp>
      <p:sp>
        <p:nvSpPr>
          <p:cNvPr id="7" name="Rectangle 6">
            <a:extLst>
              <a:ext uri="{FF2B5EF4-FFF2-40B4-BE49-F238E27FC236}">
                <a16:creationId xmlns:a16="http://schemas.microsoft.com/office/drawing/2014/main" id="{63EE3754-DDE4-435D-9E1C-1262809B59D0}"/>
              </a:ext>
            </a:extLst>
          </p:cNvPr>
          <p:cNvSpPr/>
          <p:nvPr/>
        </p:nvSpPr>
        <p:spPr>
          <a:xfrm>
            <a:off x="1119679" y="5520395"/>
            <a:ext cx="634019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can we learn about obedience from this passage? </a:t>
            </a:r>
          </a:p>
        </p:txBody>
      </p:sp>
    </p:spTree>
    <p:extLst>
      <p:ext uri="{BB962C8B-B14F-4D97-AF65-F5344CB8AC3E}">
        <p14:creationId xmlns:p14="http://schemas.microsoft.com/office/powerpoint/2010/main" val="97657267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path" presetSubtype="0" accel="50000" decel="50000" fill="hold" grpId="0" nodeType="clickEffect">
                                  <p:stCondLst>
                                    <p:cond delay="0"/>
                                  </p:stCondLst>
                                  <p:childTnLst>
                                    <p:animMotion origin="layout" path="M 2.29167E-6 1.85185E-6 L -0.10404 0.07454 C -0.12735 0.09028 -0.1405 0.11366 -0.1405 0.13819 C -0.1405 0.16597 -0.12735 0.18819 -0.10404 0.20393 L 2.29167E-6 0.2787 " pathEditMode="relative" rAng="0" ptsTypes="AAAAA">
                                      <p:cBhvr>
                                        <p:cTn id="6" dur="2000" fill="hold"/>
                                        <p:tgtEl>
                                          <p:spTgt spid="5"/>
                                        </p:tgtEl>
                                        <p:attrNameLst>
                                          <p:attrName>ppt_x</p:attrName>
                                          <p:attrName>ppt_y</p:attrName>
                                        </p:attrNameLst>
                                      </p:cBhvr>
                                      <p:rCtr x="-7031" y="13935"/>
                                    </p:animMotion>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7">
                                            <p:txEl>
                                              <p:pRg st="0" end="0"/>
                                            </p:txEl>
                                          </p:spTgt>
                                        </p:tgtEl>
                                        <p:attrNameLst>
                                          <p:attrName>style.visibility</p:attrName>
                                        </p:attrNameLst>
                                      </p:cBhvr>
                                      <p:to>
                                        <p:strVal val="visible"/>
                                      </p:to>
                                    </p:set>
                                    <p:anim calcmode="lin" valueType="num">
                                      <p:cBhvr>
                                        <p:cTn id="16" dur="500" fill="hold"/>
                                        <p:tgtEl>
                                          <p:spTgt spid="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18" dur="500" fill="hold"/>
                                        <p:tgtEl>
                                          <p:spTgt spid="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72</a:t>
            </a:r>
          </a:p>
        </p:txBody>
      </p:sp>
      <p:sp>
        <p:nvSpPr>
          <p:cNvPr id="4" name="Rectangle 3">
            <a:extLst>
              <a:ext uri="{FF2B5EF4-FFF2-40B4-BE49-F238E27FC236}">
                <a16:creationId xmlns:a16="http://schemas.microsoft.com/office/drawing/2014/main" id="{506E58F1-75A1-4209-B17C-3DA5C42A0D9F}"/>
              </a:ext>
            </a:extLst>
          </p:cNvPr>
          <p:cNvSpPr/>
          <p:nvPr/>
        </p:nvSpPr>
        <p:spPr>
          <a:xfrm>
            <a:off x="1407886" y="829773"/>
            <a:ext cx="8808092" cy="646331"/>
          </a:xfrm>
          <a:prstGeom prst="rect">
            <a:avLst/>
          </a:prstGeom>
        </p:spPr>
        <p:txBody>
          <a:bodyPr wrap="square">
            <a:spAutoFit/>
          </a:bodyPr>
          <a:lstStyle/>
          <a:p>
            <a:pPr algn="ctr"/>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We can be the Lord’s peculiar and holy people if we obey His commandments with all our heart and soul.</a:t>
            </a:r>
          </a:p>
        </p:txBody>
      </p:sp>
      <p:sp>
        <p:nvSpPr>
          <p:cNvPr id="2" name="Oval 1">
            <a:extLst>
              <a:ext uri="{FF2B5EF4-FFF2-40B4-BE49-F238E27FC236}">
                <a16:creationId xmlns:a16="http://schemas.microsoft.com/office/drawing/2014/main" id="{E96B6F1F-7A6B-4C2C-86B2-13B511018384}"/>
              </a:ext>
            </a:extLst>
          </p:cNvPr>
          <p:cNvSpPr/>
          <p:nvPr/>
        </p:nvSpPr>
        <p:spPr>
          <a:xfrm>
            <a:off x="5318446" y="1152938"/>
            <a:ext cx="682172" cy="323166"/>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F7CE3BFE-4C59-44AB-8E88-0CB8CFFF85ED}"/>
              </a:ext>
            </a:extLst>
          </p:cNvPr>
          <p:cNvSpPr/>
          <p:nvPr/>
        </p:nvSpPr>
        <p:spPr>
          <a:xfrm>
            <a:off x="6384339" y="1152938"/>
            <a:ext cx="580118" cy="323166"/>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78550C2-E77A-488F-B85A-52FFB9311F7E}"/>
              </a:ext>
            </a:extLst>
          </p:cNvPr>
          <p:cNvSpPr/>
          <p:nvPr/>
        </p:nvSpPr>
        <p:spPr>
          <a:xfrm>
            <a:off x="1407886" y="2031778"/>
            <a:ext cx="9347200"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does it mean to obey the Lord’s commandments with all your heart and soul?</a:t>
            </a:r>
          </a:p>
        </p:txBody>
      </p:sp>
      <p:sp>
        <p:nvSpPr>
          <p:cNvPr id="8" name="Rectangle 7">
            <a:extLst>
              <a:ext uri="{FF2B5EF4-FFF2-40B4-BE49-F238E27FC236}">
                <a16:creationId xmlns:a16="http://schemas.microsoft.com/office/drawing/2014/main" id="{041F3BC1-8FB0-4619-9729-E07D508FAE2F}"/>
              </a:ext>
            </a:extLst>
          </p:cNvPr>
          <p:cNvSpPr/>
          <p:nvPr/>
        </p:nvSpPr>
        <p:spPr>
          <a:xfrm>
            <a:off x="1407885" y="2648020"/>
            <a:ext cx="9129485"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Which commandment could you say you have tried to keep with all your heart and soul? How has the Lord blessed you for your efforts?</a:t>
            </a:r>
          </a:p>
        </p:txBody>
      </p:sp>
    </p:spTree>
    <p:extLst>
      <p:ext uri="{BB962C8B-B14F-4D97-AF65-F5344CB8AC3E}">
        <p14:creationId xmlns:p14="http://schemas.microsoft.com/office/powerpoint/2010/main" val="207123768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80">
                                          <p:stCondLst>
                                            <p:cond delay="0"/>
                                          </p:stCondLst>
                                        </p:cTn>
                                        <p:tgtEl>
                                          <p:spTgt spid="8"/>
                                        </p:tgtEl>
                                      </p:cBhvr>
                                    </p:animEffect>
                                    <p:anim calcmode="lin" valueType="num">
                                      <p:cBhvr>
                                        <p:cTn id="22"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7" dur="26">
                                          <p:stCondLst>
                                            <p:cond delay="650"/>
                                          </p:stCondLst>
                                        </p:cTn>
                                        <p:tgtEl>
                                          <p:spTgt spid="8"/>
                                        </p:tgtEl>
                                      </p:cBhvr>
                                      <p:to x="100000" y="60000"/>
                                    </p:animScale>
                                    <p:animScale>
                                      <p:cBhvr>
                                        <p:cTn id="28" dur="166" decel="50000">
                                          <p:stCondLst>
                                            <p:cond delay="676"/>
                                          </p:stCondLst>
                                        </p:cTn>
                                        <p:tgtEl>
                                          <p:spTgt spid="8"/>
                                        </p:tgtEl>
                                      </p:cBhvr>
                                      <p:to x="100000" y="100000"/>
                                    </p:animScale>
                                    <p:animScale>
                                      <p:cBhvr>
                                        <p:cTn id="29" dur="26">
                                          <p:stCondLst>
                                            <p:cond delay="1312"/>
                                          </p:stCondLst>
                                        </p:cTn>
                                        <p:tgtEl>
                                          <p:spTgt spid="8"/>
                                        </p:tgtEl>
                                      </p:cBhvr>
                                      <p:to x="100000" y="80000"/>
                                    </p:animScale>
                                    <p:animScale>
                                      <p:cBhvr>
                                        <p:cTn id="30" dur="166" decel="50000">
                                          <p:stCondLst>
                                            <p:cond delay="1338"/>
                                          </p:stCondLst>
                                        </p:cTn>
                                        <p:tgtEl>
                                          <p:spTgt spid="8"/>
                                        </p:tgtEl>
                                      </p:cBhvr>
                                      <p:to x="100000" y="100000"/>
                                    </p:animScale>
                                    <p:animScale>
                                      <p:cBhvr>
                                        <p:cTn id="31" dur="26">
                                          <p:stCondLst>
                                            <p:cond delay="1642"/>
                                          </p:stCondLst>
                                        </p:cTn>
                                        <p:tgtEl>
                                          <p:spTgt spid="8"/>
                                        </p:tgtEl>
                                      </p:cBhvr>
                                      <p:to x="100000" y="90000"/>
                                    </p:animScale>
                                    <p:animScale>
                                      <p:cBhvr>
                                        <p:cTn id="32" dur="166" decel="50000">
                                          <p:stCondLst>
                                            <p:cond delay="1668"/>
                                          </p:stCondLst>
                                        </p:cTn>
                                        <p:tgtEl>
                                          <p:spTgt spid="8"/>
                                        </p:tgtEl>
                                      </p:cBhvr>
                                      <p:to x="100000" y="100000"/>
                                    </p:animScale>
                                    <p:animScale>
                                      <p:cBhvr>
                                        <p:cTn id="33" dur="26">
                                          <p:stCondLst>
                                            <p:cond delay="1808"/>
                                          </p:stCondLst>
                                        </p:cTn>
                                        <p:tgtEl>
                                          <p:spTgt spid="8"/>
                                        </p:tgtEl>
                                      </p:cBhvr>
                                      <p:to x="100000" y="95000"/>
                                    </p:animScale>
                                    <p:animScale>
                                      <p:cBhvr>
                                        <p:cTn id="34"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72</a:t>
            </a:r>
          </a:p>
        </p:txBody>
      </p:sp>
      <p:pic>
        <p:nvPicPr>
          <p:cNvPr id="2" name="Online Media 1" title="Lift: The Power of Service">
            <a:hlinkClick r:id="" action="ppaction://media"/>
            <a:extLst>
              <a:ext uri="{FF2B5EF4-FFF2-40B4-BE49-F238E27FC236}">
                <a16:creationId xmlns:a16="http://schemas.microsoft.com/office/drawing/2014/main" id="{0162A987-1D82-4A11-80F9-1FD078541184}"/>
              </a:ext>
            </a:extLst>
          </p:cNvPr>
          <p:cNvPicPr>
            <a:picLocks noRot="1" noChangeAspect="1"/>
          </p:cNvPicPr>
          <p:nvPr>
            <a:videoFile r:link="rId1"/>
          </p:nvPr>
        </p:nvPicPr>
        <p:blipFill>
          <a:blip r:embed="rId3"/>
          <a:stretch>
            <a:fillRect/>
          </a:stretch>
        </p:blipFill>
        <p:spPr>
          <a:xfrm>
            <a:off x="1915886" y="1152939"/>
            <a:ext cx="8737600" cy="49149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074425622"/>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72</a:t>
            </a:r>
          </a:p>
        </p:txBody>
      </p:sp>
      <p:sp>
        <p:nvSpPr>
          <p:cNvPr id="2" name="Rectangle 1">
            <a:extLst>
              <a:ext uri="{FF2B5EF4-FFF2-40B4-BE49-F238E27FC236}">
                <a16:creationId xmlns:a16="http://schemas.microsoft.com/office/drawing/2014/main" id="{58BEA278-C16D-452F-913D-EE66C633D658}"/>
              </a:ext>
            </a:extLst>
          </p:cNvPr>
          <p:cNvSpPr/>
          <p:nvPr/>
        </p:nvSpPr>
        <p:spPr>
          <a:xfrm>
            <a:off x="2292715" y="2921168"/>
            <a:ext cx="7606570" cy="1015663"/>
          </a:xfrm>
          <a:prstGeom prst="rect">
            <a:avLst/>
          </a:prstGeom>
        </p:spPr>
        <p:txBody>
          <a:bodyPr wrap="none">
            <a:spAutoFit/>
          </a:bodyPr>
          <a:lstStyle/>
          <a:p>
            <a:pPr fontAlgn="base"/>
            <a:r>
              <a:rPr lang="en-US" sz="6000" dirty="0">
                <a:solidFill>
                  <a:schemeClr val="accent2">
                    <a:lumMod val="75000"/>
                  </a:schemeClr>
                </a:solidFill>
                <a:latin typeface="MV Boli" panose="02000500030200090000" pitchFamily="2" charset="0"/>
                <a:cs typeface="MV Boli" panose="02000500030200090000" pitchFamily="2" charset="0"/>
              </a:rPr>
              <a:t>Deuteronomy 14–26</a:t>
            </a:r>
            <a:endParaRPr lang="en-US" sz="6000" b="0" i="0" dirty="0">
              <a:solidFill>
                <a:schemeClr val="accent2">
                  <a:lumMod val="75000"/>
                </a:schemeClr>
              </a:solidFill>
              <a:effectLst/>
              <a:latin typeface="MV Boli" panose="02000500030200090000" pitchFamily="2" charset="0"/>
              <a:cs typeface="MV Boli" panose="02000500030200090000" pitchFamily="2" charset="0"/>
            </a:endParaRPr>
          </a:p>
        </p:txBody>
      </p:sp>
    </p:spTree>
    <p:extLst>
      <p:ext uri="{BB962C8B-B14F-4D97-AF65-F5344CB8AC3E}">
        <p14:creationId xmlns:p14="http://schemas.microsoft.com/office/powerpoint/2010/main" val="1973741164"/>
      </p:ext>
    </p:extLst>
  </p:cSld>
  <p:clrMapOvr>
    <a:masterClrMapping/>
  </p:clrMapOvr>
  <mc:AlternateContent xmlns:mc="http://schemas.openxmlformats.org/markup-compatibility/2006" xmlns:p14="http://schemas.microsoft.com/office/powerpoint/2010/main">
    <mc:Choice Requires="p14">
      <p:transition spd="slow" p14:dur="2000">
        <p:comb dir="vert"/>
      </p:transition>
    </mc:Choice>
    <mc:Fallback xmlns="">
      <p:transition spd="slow">
        <p:comb dir="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72</a:t>
            </a:r>
          </a:p>
        </p:txBody>
      </p:sp>
      <p:sp>
        <p:nvSpPr>
          <p:cNvPr id="2" name="Rectangle 1">
            <a:extLst>
              <a:ext uri="{FF2B5EF4-FFF2-40B4-BE49-F238E27FC236}">
                <a16:creationId xmlns:a16="http://schemas.microsoft.com/office/drawing/2014/main" id="{9BC5981D-CF0E-49B7-A22A-72DE23D81E38}"/>
              </a:ext>
            </a:extLst>
          </p:cNvPr>
          <p:cNvSpPr/>
          <p:nvPr/>
        </p:nvSpPr>
        <p:spPr>
          <a:xfrm>
            <a:off x="2590800" y="2028616"/>
            <a:ext cx="7010400" cy="2800767"/>
          </a:xfrm>
          <a:prstGeom prst="rect">
            <a:avLst/>
          </a:prstGeom>
        </p:spPr>
        <p:txBody>
          <a:bodyPr wrap="square">
            <a:spAutoFit/>
          </a:bodyPr>
          <a:lstStyle/>
          <a:p>
            <a:pPr algn="ctr" fontAlgn="base"/>
            <a:r>
              <a:rPr lang="en-US" sz="4400" b="1" dirty="0">
                <a:solidFill>
                  <a:schemeClr val="accent2">
                    <a:lumMod val="75000"/>
                  </a:schemeClr>
                </a:solidFill>
                <a:latin typeface="MV Boli" panose="02000500030200090000" pitchFamily="2" charset="0"/>
                <a:cs typeface="MV Boli" panose="02000500030200090000" pitchFamily="2" charset="0"/>
              </a:rPr>
              <a:t>“The Lord commands His people to be holy, to care for the poor, and to remember His blessings”</a:t>
            </a:r>
            <a:endParaRPr lang="en-US" sz="4400" b="1" dirty="0">
              <a:solidFill>
                <a:schemeClr val="accent2">
                  <a:lumMod val="75000"/>
                </a:schemeClr>
              </a:solidFill>
              <a:effectLst/>
              <a:latin typeface="MV Boli" panose="02000500030200090000" pitchFamily="2" charset="0"/>
              <a:cs typeface="MV Boli" panose="02000500030200090000" pitchFamily="2" charset="0"/>
            </a:endParaRPr>
          </a:p>
        </p:txBody>
      </p:sp>
      <p:sp>
        <p:nvSpPr>
          <p:cNvPr id="4" name="Rectangle 3">
            <a:extLst>
              <a:ext uri="{FF2B5EF4-FFF2-40B4-BE49-F238E27FC236}">
                <a16:creationId xmlns:a16="http://schemas.microsoft.com/office/drawing/2014/main" id="{F250A964-938F-4E88-ABAC-0E73F9ABF98B}"/>
              </a:ext>
            </a:extLst>
          </p:cNvPr>
          <p:cNvSpPr/>
          <p:nvPr/>
        </p:nvSpPr>
        <p:spPr>
          <a:xfrm>
            <a:off x="914400" y="783607"/>
            <a:ext cx="2377574"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Deuteronomy 14–15</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1686727"/>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9CC362F-B9F3-4ADE-8C45-4A7A9371E211}"/>
              </a:ext>
            </a:extLst>
          </p:cNvPr>
          <p:cNvSpPr/>
          <p:nvPr/>
        </p:nvSpPr>
        <p:spPr>
          <a:xfrm>
            <a:off x="4941677" y="1907579"/>
            <a:ext cx="2542689" cy="835621"/>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778303C5-17E7-4314-806B-632C89443EB0}"/>
              </a:ext>
            </a:extLst>
          </p:cNvPr>
          <p:cNvSpPr/>
          <p:nvPr/>
        </p:nvSpPr>
        <p:spPr>
          <a:xfrm>
            <a:off x="4941677" y="2263669"/>
            <a:ext cx="5746030" cy="2009375"/>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72</a:t>
            </a:r>
          </a:p>
        </p:txBody>
      </p:sp>
      <p:pic>
        <p:nvPicPr>
          <p:cNvPr id="1026" name="Picture 2" descr="âStand Outâ Mormonad">
            <a:extLst>
              <a:ext uri="{FF2B5EF4-FFF2-40B4-BE49-F238E27FC236}">
                <a16:creationId xmlns:a16="http://schemas.microsoft.com/office/drawing/2014/main" id="{27504AB6-1C97-4CF9-879F-9E33B020FD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152939"/>
            <a:ext cx="3793236" cy="494306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3E9A8B21-C36A-474C-B8C8-121B07F7115A}"/>
              </a:ext>
            </a:extLst>
          </p:cNvPr>
          <p:cNvSpPr/>
          <p:nvPr/>
        </p:nvSpPr>
        <p:spPr>
          <a:xfrm>
            <a:off x="4949371" y="1152939"/>
            <a:ext cx="5529943"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do you think it might be a good thing to stand out because of your beliefs?</a:t>
            </a:r>
          </a:p>
        </p:txBody>
      </p:sp>
      <p:sp>
        <p:nvSpPr>
          <p:cNvPr id="4" name="Rectangle 3">
            <a:extLst>
              <a:ext uri="{FF2B5EF4-FFF2-40B4-BE49-F238E27FC236}">
                <a16:creationId xmlns:a16="http://schemas.microsoft.com/office/drawing/2014/main" id="{88728717-47DD-4C29-9306-ED00A8084AA5}"/>
              </a:ext>
            </a:extLst>
          </p:cNvPr>
          <p:cNvSpPr/>
          <p:nvPr/>
        </p:nvSpPr>
        <p:spPr>
          <a:xfrm>
            <a:off x="4949371" y="2241719"/>
            <a:ext cx="5529943" cy="2031325"/>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1 </a:t>
            </a:r>
            <a:r>
              <a:rPr lang="en-US" dirty="0">
                <a:solidFill>
                  <a:schemeClr val="bg1"/>
                </a:solidFill>
                <a:latin typeface="Arial" panose="020B0604020202020204" pitchFamily="34" charset="0"/>
                <a:cs typeface="Arial" panose="020B0604020202020204" pitchFamily="34" charset="0"/>
              </a:rPr>
              <a:t>Ye are the children of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your God: ye shall not cut yourselves, nor make any baldness between your eyes for the dead.</a:t>
            </a:r>
          </a:p>
          <a:p>
            <a:pPr algn="just" fontAlgn="base"/>
            <a:r>
              <a:rPr lang="en-US" b="1" dirty="0">
                <a:solidFill>
                  <a:schemeClr val="bg1"/>
                </a:solidFill>
                <a:latin typeface="Arial" panose="020B0604020202020204" pitchFamily="34" charset="0"/>
                <a:cs typeface="Arial" panose="020B0604020202020204" pitchFamily="34" charset="0"/>
              </a:rPr>
              <a:t>2 </a:t>
            </a:r>
            <a:r>
              <a:rPr lang="en-US" dirty="0">
                <a:solidFill>
                  <a:schemeClr val="bg1"/>
                </a:solidFill>
                <a:latin typeface="Arial" panose="020B0604020202020204" pitchFamily="34" charset="0"/>
                <a:cs typeface="Arial" panose="020B0604020202020204" pitchFamily="34" charset="0"/>
              </a:rPr>
              <a:t>For thou art an holy people unto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thy God, and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hath chosen thee to be a peculiar people unto himself, above all the nations that are upon the earth.</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7128C82C-357B-4E51-9466-A7DF234D5EEB}"/>
              </a:ext>
            </a:extLst>
          </p:cNvPr>
          <p:cNvSpPr/>
          <p:nvPr/>
        </p:nvSpPr>
        <p:spPr>
          <a:xfrm>
            <a:off x="4975019" y="1937658"/>
            <a:ext cx="2403222"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Deuteronomy 14:1-2</a:t>
            </a:r>
          </a:p>
        </p:txBody>
      </p:sp>
      <p:sp>
        <p:nvSpPr>
          <p:cNvPr id="6" name="Rectangle 5">
            <a:extLst>
              <a:ext uri="{FF2B5EF4-FFF2-40B4-BE49-F238E27FC236}">
                <a16:creationId xmlns:a16="http://schemas.microsoft.com/office/drawing/2014/main" id="{AC16EB2B-AF99-4DE1-995E-43BEE575D1D1}"/>
              </a:ext>
            </a:extLst>
          </p:cNvPr>
          <p:cNvSpPr/>
          <p:nvPr/>
        </p:nvSpPr>
        <p:spPr>
          <a:xfrm>
            <a:off x="4949371" y="4530827"/>
            <a:ext cx="593406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words or phrases describe the Lord’s people? </a:t>
            </a:r>
          </a:p>
        </p:txBody>
      </p:sp>
      <p:sp>
        <p:nvSpPr>
          <p:cNvPr id="7" name="Rectangle 6">
            <a:extLst>
              <a:ext uri="{FF2B5EF4-FFF2-40B4-BE49-F238E27FC236}">
                <a16:creationId xmlns:a16="http://schemas.microsoft.com/office/drawing/2014/main" id="{961A4C09-A0BA-4592-82DD-FE4D7C326489}"/>
              </a:ext>
            </a:extLst>
          </p:cNvPr>
          <p:cNvSpPr/>
          <p:nvPr/>
        </p:nvSpPr>
        <p:spPr>
          <a:xfrm>
            <a:off x="4949371" y="5014442"/>
            <a:ext cx="5934060" cy="369332"/>
          </a:xfrm>
          <a:prstGeom prst="rect">
            <a:avLst/>
          </a:prstGeom>
        </p:spPr>
        <p:txBody>
          <a:bodyPr wrap="none">
            <a:spAutoFit/>
          </a:bodyPr>
          <a:lstStyle/>
          <a:p>
            <a:pPr algn="just"/>
            <a:r>
              <a:rPr lang="en-US" sz="1750" b="1" dirty="0">
                <a:solidFill>
                  <a:schemeClr val="bg1"/>
                </a:solidFill>
                <a:latin typeface="Arial" panose="020B0604020202020204" pitchFamily="34" charset="0"/>
                <a:cs typeface="Arial" panose="020B0604020202020204" pitchFamily="34" charset="0"/>
              </a:rPr>
              <a:t>What words or phrases describe the Lord’s people? </a:t>
            </a:r>
          </a:p>
        </p:txBody>
      </p:sp>
      <p:sp>
        <p:nvSpPr>
          <p:cNvPr id="8" name="Rectangle 7">
            <a:extLst>
              <a:ext uri="{FF2B5EF4-FFF2-40B4-BE49-F238E27FC236}">
                <a16:creationId xmlns:a16="http://schemas.microsoft.com/office/drawing/2014/main" id="{5FA53149-2D66-4FF6-B6E8-CA5A17707268}"/>
              </a:ext>
            </a:extLst>
          </p:cNvPr>
          <p:cNvSpPr/>
          <p:nvPr/>
        </p:nvSpPr>
        <p:spPr>
          <a:xfrm>
            <a:off x="4955471" y="5594935"/>
            <a:ext cx="5631543"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kind of attitude would the Israelites need to develop in order to live this commandment?</a:t>
            </a:r>
          </a:p>
        </p:txBody>
      </p:sp>
    </p:spTree>
    <p:extLst>
      <p:ext uri="{BB962C8B-B14F-4D97-AF65-F5344CB8AC3E}">
        <p14:creationId xmlns:p14="http://schemas.microsoft.com/office/powerpoint/2010/main" val="1418441259"/>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3"/>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strVal val="#ppt_w+.3"/>
                                          </p:val>
                                        </p:tav>
                                        <p:tav tm="100000">
                                          <p:val>
                                            <p:strVal val="#ppt_w"/>
                                          </p:val>
                                        </p:tav>
                                      </p:tavLst>
                                    </p:anim>
                                    <p:anim calcmode="lin" valueType="num">
                                      <p:cBhvr>
                                        <p:cTn id="13" dur="1000" fill="hold"/>
                                        <p:tgtEl>
                                          <p:spTgt spid="9"/>
                                        </p:tgtEl>
                                        <p:attrNameLst>
                                          <p:attrName>ppt_h</p:attrName>
                                        </p:attrNameLst>
                                      </p:cBhvr>
                                      <p:tavLst>
                                        <p:tav tm="0">
                                          <p:val>
                                            <p:strVal val="#ppt_h"/>
                                          </p:val>
                                        </p:tav>
                                        <p:tav tm="100000">
                                          <p:val>
                                            <p:strVal val="#ppt_h"/>
                                          </p:val>
                                        </p:tav>
                                      </p:tavLst>
                                    </p:anim>
                                    <p:animEffect transition="in" filter="fade">
                                      <p:cBhvr>
                                        <p:cTn id="14" dur="1000"/>
                                        <p:tgtEl>
                                          <p:spTgt spid="9"/>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strVal val="#ppt_w+.3"/>
                                          </p:val>
                                        </p:tav>
                                        <p:tav tm="100000">
                                          <p:val>
                                            <p:strVal val="#ppt_w"/>
                                          </p:val>
                                        </p:tav>
                                      </p:tavLst>
                                    </p:anim>
                                    <p:anim calcmode="lin" valueType="num">
                                      <p:cBhvr>
                                        <p:cTn id="18" dur="1000" fill="hold"/>
                                        <p:tgtEl>
                                          <p:spTgt spid="4"/>
                                        </p:tgtEl>
                                        <p:attrNameLst>
                                          <p:attrName>ppt_h</p:attrName>
                                        </p:attrNameLst>
                                      </p:cBhvr>
                                      <p:tavLst>
                                        <p:tav tm="0">
                                          <p:val>
                                            <p:strVal val="#ppt_h"/>
                                          </p:val>
                                        </p:tav>
                                        <p:tav tm="100000">
                                          <p:val>
                                            <p:strVal val="#ppt_h"/>
                                          </p:val>
                                        </p:tav>
                                      </p:tavLst>
                                    </p:anim>
                                    <p:animEffect transition="in" filter="fade">
                                      <p:cBhvr>
                                        <p:cTn id="19" dur="1000"/>
                                        <p:tgtEl>
                                          <p:spTgt spid="4"/>
                                        </p:tgtEl>
                                      </p:cBhvr>
                                    </p:animEffect>
                                  </p:childTnLst>
                                </p:cTn>
                              </p:par>
                              <p:par>
                                <p:cTn id="20" presetID="50" presetClass="entr" presetSubtype="0" decel="10000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1000" fill="hold"/>
                                        <p:tgtEl>
                                          <p:spTgt spid="5"/>
                                        </p:tgtEl>
                                        <p:attrNameLst>
                                          <p:attrName>ppt_w</p:attrName>
                                        </p:attrNameLst>
                                      </p:cBhvr>
                                      <p:tavLst>
                                        <p:tav tm="0">
                                          <p:val>
                                            <p:strVal val="#ppt_w+.3"/>
                                          </p:val>
                                        </p:tav>
                                        <p:tav tm="100000">
                                          <p:val>
                                            <p:strVal val="#ppt_w"/>
                                          </p:val>
                                        </p:tav>
                                      </p:tavLst>
                                    </p:anim>
                                    <p:anim calcmode="lin" valueType="num">
                                      <p:cBhvr>
                                        <p:cTn id="23" dur="1000" fill="hold"/>
                                        <p:tgtEl>
                                          <p:spTgt spid="5"/>
                                        </p:tgtEl>
                                        <p:attrNameLst>
                                          <p:attrName>ppt_h</p:attrName>
                                        </p:attrNameLst>
                                      </p:cBhvr>
                                      <p:tavLst>
                                        <p:tav tm="0">
                                          <p:val>
                                            <p:strVal val="#ppt_h"/>
                                          </p:val>
                                        </p:tav>
                                        <p:tav tm="100000">
                                          <p:val>
                                            <p:strVal val="#ppt_h"/>
                                          </p:val>
                                        </p:tav>
                                      </p:tavLst>
                                    </p:anim>
                                    <p:animEffect transition="in" filter="fade">
                                      <p:cBhvr>
                                        <p:cTn id="24" dur="10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1000" fill="hold"/>
                                        <p:tgtEl>
                                          <p:spTgt spid="6"/>
                                        </p:tgtEl>
                                        <p:attrNameLst>
                                          <p:attrName>ppt_w</p:attrName>
                                        </p:attrNameLst>
                                      </p:cBhvr>
                                      <p:tavLst>
                                        <p:tav tm="0">
                                          <p:val>
                                            <p:strVal val="#ppt_w*0.70"/>
                                          </p:val>
                                        </p:tav>
                                        <p:tav tm="100000">
                                          <p:val>
                                            <p:strVal val="#ppt_w"/>
                                          </p:val>
                                        </p:tav>
                                      </p:tavLst>
                                    </p:anim>
                                    <p:anim calcmode="lin" valueType="num">
                                      <p:cBhvr>
                                        <p:cTn id="30" dur="1000" fill="hold"/>
                                        <p:tgtEl>
                                          <p:spTgt spid="6"/>
                                        </p:tgtEl>
                                        <p:attrNameLst>
                                          <p:attrName>ppt_h</p:attrName>
                                        </p:attrNameLst>
                                      </p:cBhvr>
                                      <p:tavLst>
                                        <p:tav tm="0">
                                          <p:val>
                                            <p:strVal val="#ppt_h"/>
                                          </p:val>
                                        </p:tav>
                                        <p:tav tm="100000">
                                          <p:val>
                                            <p:strVal val="#ppt_h"/>
                                          </p:val>
                                        </p:tav>
                                      </p:tavLst>
                                    </p:anim>
                                    <p:animEffect transition="in" filter="fade">
                                      <p:cBhvr>
                                        <p:cTn id="31" dur="10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15"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1000" fill="hold"/>
                                        <p:tgtEl>
                                          <p:spTgt spid="7"/>
                                        </p:tgtEl>
                                        <p:attrNameLst>
                                          <p:attrName>ppt_w</p:attrName>
                                        </p:attrNameLst>
                                      </p:cBhvr>
                                      <p:tavLst>
                                        <p:tav tm="0">
                                          <p:val>
                                            <p:fltVal val="0"/>
                                          </p:val>
                                        </p:tav>
                                        <p:tav tm="100000">
                                          <p:val>
                                            <p:strVal val="#ppt_w"/>
                                          </p:val>
                                        </p:tav>
                                      </p:tavLst>
                                    </p:anim>
                                    <p:anim calcmode="lin" valueType="num">
                                      <p:cBhvr>
                                        <p:cTn id="37" dur="1000" fill="hold"/>
                                        <p:tgtEl>
                                          <p:spTgt spid="7"/>
                                        </p:tgtEl>
                                        <p:attrNameLst>
                                          <p:attrName>ppt_h</p:attrName>
                                        </p:attrNameLst>
                                      </p:cBhvr>
                                      <p:tavLst>
                                        <p:tav tm="0">
                                          <p:val>
                                            <p:fltVal val="0"/>
                                          </p:val>
                                        </p:tav>
                                        <p:tav tm="100000">
                                          <p:val>
                                            <p:strVal val="#ppt_h"/>
                                          </p:val>
                                        </p:tav>
                                      </p:tavLst>
                                    </p:anim>
                                    <p:anim calcmode="lin" valueType="num">
                                      <p:cBhvr>
                                        <p:cTn id="3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1000"/>
                                        <p:tgtEl>
                                          <p:spTgt spid="8"/>
                                        </p:tgtEl>
                                      </p:cBhvr>
                                    </p:animEffect>
                                    <p:anim calcmode="lin" valueType="num">
                                      <p:cBhvr>
                                        <p:cTn id="45" dur="1000" fill="hold"/>
                                        <p:tgtEl>
                                          <p:spTgt spid="8"/>
                                        </p:tgtEl>
                                        <p:attrNameLst>
                                          <p:attrName>ppt_x</p:attrName>
                                        </p:attrNameLst>
                                      </p:cBhvr>
                                      <p:tavLst>
                                        <p:tav tm="0">
                                          <p:val>
                                            <p:strVal val="#ppt_x"/>
                                          </p:val>
                                        </p:tav>
                                        <p:tav tm="100000">
                                          <p:val>
                                            <p:strVal val="#ppt_x"/>
                                          </p:val>
                                        </p:tav>
                                      </p:tavLst>
                                    </p:anim>
                                    <p:anim calcmode="lin" valueType="num">
                                      <p:cBhvr>
                                        <p:cTn id="4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4" grpId="0"/>
      <p:bldP spid="5" grpId="0"/>
      <p:bldP spid="6"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A4F13F6-22D7-4931-9EEB-59E903627015}"/>
              </a:ext>
            </a:extLst>
          </p:cNvPr>
          <p:cNvSpPr/>
          <p:nvPr/>
        </p:nvSpPr>
        <p:spPr>
          <a:xfrm>
            <a:off x="-7231494" y="-1968631"/>
            <a:ext cx="7347609"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can we learn from verse 9 about refusing to help the poor? </a:t>
            </a:r>
          </a:p>
        </p:txBody>
      </p:sp>
      <p:sp>
        <p:nvSpPr>
          <p:cNvPr id="11" name="Rectangle 10">
            <a:extLst>
              <a:ext uri="{FF2B5EF4-FFF2-40B4-BE49-F238E27FC236}">
                <a16:creationId xmlns:a16="http://schemas.microsoft.com/office/drawing/2014/main" id="{84DD52FC-9970-4893-92A9-16CDCED1559B}"/>
              </a:ext>
            </a:extLst>
          </p:cNvPr>
          <p:cNvSpPr/>
          <p:nvPr/>
        </p:nvSpPr>
        <p:spPr>
          <a:xfrm>
            <a:off x="754743" y="798121"/>
            <a:ext cx="2652734" cy="972623"/>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CB127201-4839-48D9-9617-A0E9AA636860}"/>
              </a:ext>
            </a:extLst>
          </p:cNvPr>
          <p:cNvSpPr/>
          <p:nvPr/>
        </p:nvSpPr>
        <p:spPr>
          <a:xfrm>
            <a:off x="754743" y="1152939"/>
            <a:ext cx="10000343" cy="2308324"/>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72</a:t>
            </a:r>
          </a:p>
        </p:txBody>
      </p:sp>
      <p:sp>
        <p:nvSpPr>
          <p:cNvPr id="2" name="Rectangle 1">
            <a:extLst>
              <a:ext uri="{FF2B5EF4-FFF2-40B4-BE49-F238E27FC236}">
                <a16:creationId xmlns:a16="http://schemas.microsoft.com/office/drawing/2014/main" id="{AA3083CB-C4B6-42A1-A9FC-3765781CDB02}"/>
              </a:ext>
            </a:extLst>
          </p:cNvPr>
          <p:cNvSpPr/>
          <p:nvPr/>
        </p:nvSpPr>
        <p:spPr>
          <a:xfrm>
            <a:off x="914400" y="1152939"/>
            <a:ext cx="9681028" cy="2308324"/>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7 </a:t>
            </a:r>
            <a:r>
              <a:rPr lang="en-US" dirty="0">
                <a:solidFill>
                  <a:schemeClr val="bg1"/>
                </a:solidFill>
                <a:latin typeface="Arial" panose="020B0604020202020204" pitchFamily="34" charset="0"/>
                <a:cs typeface="Arial" panose="020B0604020202020204" pitchFamily="34" charset="0"/>
              </a:rPr>
              <a:t>¶ If there be among you a poor man of one of thy brethren within any of thy gates in thy land which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thy God giveth thee, thou shalt not harden thine heart, nor shut thine hand from thy poor brother:</a:t>
            </a:r>
          </a:p>
          <a:p>
            <a:pPr algn="just" fontAlgn="base"/>
            <a:r>
              <a:rPr lang="en-US" b="1" dirty="0">
                <a:solidFill>
                  <a:schemeClr val="bg1"/>
                </a:solidFill>
                <a:latin typeface="Arial" panose="020B0604020202020204" pitchFamily="34" charset="0"/>
                <a:cs typeface="Arial" panose="020B0604020202020204" pitchFamily="34" charset="0"/>
              </a:rPr>
              <a:t>8 </a:t>
            </a:r>
            <a:r>
              <a:rPr lang="en-US" dirty="0">
                <a:solidFill>
                  <a:schemeClr val="bg1"/>
                </a:solidFill>
                <a:latin typeface="Arial" panose="020B0604020202020204" pitchFamily="34" charset="0"/>
                <a:cs typeface="Arial" panose="020B0604020202020204" pitchFamily="34" charset="0"/>
              </a:rPr>
              <a:t>But thou shalt open thine hand wide unto him, and shalt surely lend him sufficient for his need, in that which he wanteth.</a:t>
            </a:r>
          </a:p>
          <a:p>
            <a:pPr algn="just" fontAlgn="base"/>
            <a:r>
              <a:rPr lang="en-US" b="1" dirty="0">
                <a:solidFill>
                  <a:schemeClr val="bg1"/>
                </a:solidFill>
                <a:latin typeface="Arial" panose="020B0604020202020204" pitchFamily="34" charset="0"/>
                <a:cs typeface="Arial" panose="020B0604020202020204" pitchFamily="34" charset="0"/>
              </a:rPr>
              <a:t>9 </a:t>
            </a:r>
            <a:r>
              <a:rPr lang="en-US" dirty="0">
                <a:solidFill>
                  <a:schemeClr val="bg1"/>
                </a:solidFill>
                <a:latin typeface="Arial" panose="020B0604020202020204" pitchFamily="34" charset="0"/>
                <a:cs typeface="Arial" panose="020B0604020202020204" pitchFamily="34" charset="0"/>
              </a:rPr>
              <a:t>Beware that there be not a thought in thy wicked heart, saying, The seventh year, the year of release, is at hand; and thine eye be evil against thy poor brother, and thou givest him nought; and he cry unto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against thee, and it be sin unto thee.</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0B7A80F5-9EBE-4092-A0EB-7906343F3F6A}"/>
              </a:ext>
            </a:extLst>
          </p:cNvPr>
          <p:cNvSpPr/>
          <p:nvPr/>
        </p:nvSpPr>
        <p:spPr>
          <a:xfrm>
            <a:off x="940048" y="841663"/>
            <a:ext cx="2403222"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Deuteronomy 15:7-9</a:t>
            </a:r>
          </a:p>
        </p:txBody>
      </p:sp>
      <p:sp>
        <p:nvSpPr>
          <p:cNvPr id="5" name="Rectangle 4">
            <a:extLst>
              <a:ext uri="{FF2B5EF4-FFF2-40B4-BE49-F238E27FC236}">
                <a16:creationId xmlns:a16="http://schemas.microsoft.com/office/drawing/2014/main" id="{4C6320A4-167F-4714-8C2D-92908A44CE01}"/>
              </a:ext>
            </a:extLst>
          </p:cNvPr>
          <p:cNvSpPr/>
          <p:nvPr/>
        </p:nvSpPr>
        <p:spPr>
          <a:xfrm>
            <a:off x="940048" y="3544331"/>
            <a:ext cx="507485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was Moses’s warning in this situation?</a:t>
            </a:r>
          </a:p>
        </p:txBody>
      </p:sp>
      <p:sp>
        <p:nvSpPr>
          <p:cNvPr id="7" name="Rectangle 6">
            <a:extLst>
              <a:ext uri="{FF2B5EF4-FFF2-40B4-BE49-F238E27FC236}">
                <a16:creationId xmlns:a16="http://schemas.microsoft.com/office/drawing/2014/main" id="{17F43119-C0FC-4B33-83DC-226C0762108C}"/>
              </a:ext>
            </a:extLst>
          </p:cNvPr>
          <p:cNvSpPr/>
          <p:nvPr/>
        </p:nvSpPr>
        <p:spPr>
          <a:xfrm>
            <a:off x="940047" y="4516611"/>
            <a:ext cx="7129896" cy="369332"/>
          </a:xfrm>
          <a:prstGeom prst="rect">
            <a:avLst/>
          </a:prstGeom>
        </p:spPr>
        <p:txBody>
          <a:bodyPr wrap="square">
            <a:spAutoFit/>
          </a:bodyPr>
          <a:lstStyle/>
          <a:p>
            <a:pPr algn="just"/>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We sin by refusing to help others in need when we are able to give.</a:t>
            </a:r>
          </a:p>
        </p:txBody>
      </p:sp>
      <p:sp>
        <p:nvSpPr>
          <p:cNvPr id="8" name="Rectangle 7">
            <a:extLst>
              <a:ext uri="{FF2B5EF4-FFF2-40B4-BE49-F238E27FC236}">
                <a16:creationId xmlns:a16="http://schemas.microsoft.com/office/drawing/2014/main" id="{FA8703D3-9B58-4C18-9B46-D3B2E49BFBF8}"/>
              </a:ext>
            </a:extLst>
          </p:cNvPr>
          <p:cNvSpPr/>
          <p:nvPr/>
        </p:nvSpPr>
        <p:spPr>
          <a:xfrm>
            <a:off x="940047" y="5033825"/>
            <a:ext cx="527580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Why is it a sin to refuse to help those in need?</a:t>
            </a:r>
          </a:p>
        </p:txBody>
      </p:sp>
      <p:sp>
        <p:nvSpPr>
          <p:cNvPr id="9" name="Rectangle 8">
            <a:extLst>
              <a:ext uri="{FF2B5EF4-FFF2-40B4-BE49-F238E27FC236}">
                <a16:creationId xmlns:a16="http://schemas.microsoft.com/office/drawing/2014/main" id="{79C50D89-B69A-44E4-BEC6-23CE23F69C10}"/>
              </a:ext>
            </a:extLst>
          </p:cNvPr>
          <p:cNvSpPr/>
          <p:nvPr/>
        </p:nvSpPr>
        <p:spPr>
          <a:xfrm>
            <a:off x="914400" y="5551039"/>
            <a:ext cx="9681028"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can a person do if he or she does not have the resources or ability to help those in need?</a:t>
            </a:r>
          </a:p>
        </p:txBody>
      </p:sp>
      <p:sp>
        <p:nvSpPr>
          <p:cNvPr id="12" name="Rectangle 11">
            <a:extLst>
              <a:ext uri="{FF2B5EF4-FFF2-40B4-BE49-F238E27FC236}">
                <a16:creationId xmlns:a16="http://schemas.microsoft.com/office/drawing/2014/main" id="{543DE8CA-4BC2-4CF1-B89B-1D9F8CEFB12B}"/>
              </a:ext>
            </a:extLst>
          </p:cNvPr>
          <p:cNvSpPr/>
          <p:nvPr/>
        </p:nvSpPr>
        <p:spPr>
          <a:xfrm>
            <a:off x="12761935" y="-1592707"/>
            <a:ext cx="7347609"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can we learn from verse 9 about refusing to help the poor? </a:t>
            </a:r>
          </a:p>
        </p:txBody>
      </p:sp>
    </p:spTree>
    <p:extLst>
      <p:ext uri="{BB962C8B-B14F-4D97-AF65-F5344CB8AC3E}">
        <p14:creationId xmlns:p14="http://schemas.microsoft.com/office/powerpoint/2010/main" val="3222445145"/>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par>
                          <p:cTn id="9" fill="hold">
                            <p:stCondLst>
                              <p:cond delay="500"/>
                            </p:stCondLst>
                            <p:childTnLst>
                              <p:par>
                                <p:cTn id="10" presetID="49" presetClass="path" presetSubtype="0" accel="50000" decel="50000" fill="hold" grpId="0" nodeType="afterEffect">
                                  <p:stCondLst>
                                    <p:cond delay="0"/>
                                  </p:stCondLst>
                                  <p:childTnLst>
                                    <p:animMotion origin="layout" path="M -3.125E-6 3.7037E-6 L 1.27995 1.32662 " pathEditMode="relative" rAng="0" ptsTypes="AA">
                                      <p:cBhvr>
                                        <p:cTn id="11" dur="4250" fill="hold"/>
                                        <p:tgtEl>
                                          <p:spTgt spid="6"/>
                                        </p:tgtEl>
                                        <p:attrNameLst>
                                          <p:attrName>ppt_x</p:attrName>
                                          <p:attrName>ppt_y</p:attrName>
                                        </p:attrNameLst>
                                      </p:cBhvr>
                                      <p:rCtr x="63997" y="66319"/>
                                    </p:animMotion>
                                  </p:childTnLst>
                                </p:cTn>
                              </p:par>
                            </p:childTnLst>
                          </p:cTn>
                        </p:par>
                        <p:par>
                          <p:cTn id="12" fill="hold">
                            <p:stCondLst>
                              <p:cond delay="4750"/>
                            </p:stCondLst>
                            <p:childTnLst>
                              <p:par>
                                <p:cTn id="13" presetID="49" presetClass="path" presetSubtype="0" accel="50000" decel="50000" fill="hold" grpId="0" nodeType="afterEffect">
                                  <p:stCondLst>
                                    <p:cond delay="0"/>
                                  </p:stCondLst>
                                  <p:childTnLst>
                                    <p:animMotion origin="layout" path="M 3.125E-6 4.07407E-6 L -0.96823 0.81273 " pathEditMode="relative" rAng="0" ptsTypes="AA">
                                      <p:cBhvr>
                                        <p:cTn id="14" dur="3250" fill="hold"/>
                                        <p:tgtEl>
                                          <p:spTgt spid="12"/>
                                        </p:tgtEl>
                                        <p:attrNameLst>
                                          <p:attrName>ppt_x</p:attrName>
                                          <p:attrName>ppt_y</p:attrName>
                                        </p:attrNameLst>
                                      </p:cBhvr>
                                      <p:rCtr x="-48411" y="40625"/>
                                    </p:animMotion>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49" presetClass="entr" presetSubtype="0" decel="10000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 calcmode="lin" valueType="num">
                                      <p:cBhvr>
                                        <p:cTn id="26" dur="500" fill="hold"/>
                                        <p:tgtEl>
                                          <p:spTgt spid="8"/>
                                        </p:tgtEl>
                                        <p:attrNameLst>
                                          <p:attrName>style.rotation</p:attrName>
                                        </p:attrNameLst>
                                      </p:cBhvr>
                                      <p:tavLst>
                                        <p:tav tm="0">
                                          <p:val>
                                            <p:fltVal val="360"/>
                                          </p:val>
                                        </p:tav>
                                        <p:tav tm="100000">
                                          <p:val>
                                            <p:fltVal val="0"/>
                                          </p:val>
                                        </p:tav>
                                      </p:tavLst>
                                    </p:anim>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1000" fill="hold"/>
                                        <p:tgtEl>
                                          <p:spTgt spid="9"/>
                                        </p:tgtEl>
                                        <p:attrNameLst>
                                          <p:attrName>ppt_w</p:attrName>
                                        </p:attrNameLst>
                                      </p:cBhvr>
                                      <p:tavLst>
                                        <p:tav tm="0">
                                          <p:val>
                                            <p:fltVal val="0"/>
                                          </p:val>
                                        </p:tav>
                                        <p:tav tm="100000">
                                          <p:val>
                                            <p:strVal val="#ppt_w"/>
                                          </p:val>
                                        </p:tav>
                                      </p:tavLst>
                                    </p:anim>
                                    <p:anim calcmode="lin" valueType="num">
                                      <p:cBhvr>
                                        <p:cTn id="33" dur="1000" fill="hold"/>
                                        <p:tgtEl>
                                          <p:spTgt spid="9"/>
                                        </p:tgtEl>
                                        <p:attrNameLst>
                                          <p:attrName>ppt_h</p:attrName>
                                        </p:attrNameLst>
                                      </p:cBhvr>
                                      <p:tavLst>
                                        <p:tav tm="0">
                                          <p:val>
                                            <p:fltVal val="0"/>
                                          </p:val>
                                        </p:tav>
                                        <p:tav tm="100000">
                                          <p:val>
                                            <p:strVal val="#ppt_h"/>
                                          </p:val>
                                        </p:tav>
                                      </p:tavLst>
                                    </p:anim>
                                    <p:anim calcmode="lin" valueType="num">
                                      <p:cBhvr>
                                        <p:cTn id="34" dur="1000" fill="hold"/>
                                        <p:tgtEl>
                                          <p:spTgt spid="9"/>
                                        </p:tgtEl>
                                        <p:attrNameLst>
                                          <p:attrName>style.rotation</p:attrName>
                                        </p:attrNameLst>
                                      </p:cBhvr>
                                      <p:tavLst>
                                        <p:tav tm="0">
                                          <p:val>
                                            <p:fltVal val="90"/>
                                          </p:val>
                                        </p:tav>
                                        <p:tav tm="100000">
                                          <p:val>
                                            <p:fltVal val="0"/>
                                          </p:val>
                                        </p:tav>
                                      </p:tavLst>
                                    </p:anim>
                                    <p:animEffect transition="in" filter="fade">
                                      <p:cBhvr>
                                        <p:cTn id="3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7" grpId="0"/>
      <p:bldP spid="8" grpId="0"/>
      <p:bldP spid="9"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CA05F50-4503-45D1-A0D3-2061C65FB6FA}"/>
              </a:ext>
            </a:extLst>
          </p:cNvPr>
          <p:cNvSpPr/>
          <p:nvPr/>
        </p:nvSpPr>
        <p:spPr>
          <a:xfrm>
            <a:off x="914399" y="4294299"/>
            <a:ext cx="9521372"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kinds of opportunities has the Lord given us to help provide for those in need?</a:t>
            </a:r>
          </a:p>
        </p:txBody>
      </p:sp>
      <p:sp>
        <p:nvSpPr>
          <p:cNvPr id="10" name="Rectangle 9">
            <a:extLst>
              <a:ext uri="{FF2B5EF4-FFF2-40B4-BE49-F238E27FC236}">
                <a16:creationId xmlns:a16="http://schemas.microsoft.com/office/drawing/2014/main" id="{599B8605-4213-4B47-B809-AA06A3DDC8B6}"/>
              </a:ext>
            </a:extLst>
          </p:cNvPr>
          <p:cNvSpPr/>
          <p:nvPr/>
        </p:nvSpPr>
        <p:spPr>
          <a:xfrm>
            <a:off x="914399" y="766946"/>
            <a:ext cx="2720425" cy="91671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F1863788-329F-44D4-BEA7-BEED45017C00}"/>
              </a:ext>
            </a:extLst>
          </p:cNvPr>
          <p:cNvSpPr/>
          <p:nvPr/>
        </p:nvSpPr>
        <p:spPr>
          <a:xfrm>
            <a:off x="914399" y="1152939"/>
            <a:ext cx="9681030" cy="1522432"/>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72</a:t>
            </a:r>
          </a:p>
        </p:txBody>
      </p:sp>
      <p:sp>
        <p:nvSpPr>
          <p:cNvPr id="2" name="Rectangle 1">
            <a:extLst>
              <a:ext uri="{FF2B5EF4-FFF2-40B4-BE49-F238E27FC236}">
                <a16:creationId xmlns:a16="http://schemas.microsoft.com/office/drawing/2014/main" id="{46ABF6AA-882F-44D4-9F93-6C7D2F1D5587}"/>
              </a:ext>
            </a:extLst>
          </p:cNvPr>
          <p:cNvSpPr/>
          <p:nvPr/>
        </p:nvSpPr>
        <p:spPr>
          <a:xfrm>
            <a:off x="914399" y="1152939"/>
            <a:ext cx="9652000" cy="1477328"/>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10 </a:t>
            </a:r>
            <a:r>
              <a:rPr lang="en-US" dirty="0">
                <a:solidFill>
                  <a:schemeClr val="bg1"/>
                </a:solidFill>
                <a:latin typeface="Arial" panose="020B0604020202020204" pitchFamily="34" charset="0"/>
                <a:cs typeface="Arial" panose="020B0604020202020204" pitchFamily="34" charset="0"/>
              </a:rPr>
              <a:t>Thou shalt surely give him, and thine heart shall not be grieved when thou givest unto him: because that for this thing the </a:t>
            </a:r>
            <a:r>
              <a:rPr lang="en-US" cap="small" dirty="0">
                <a:solidFill>
                  <a:schemeClr val="bg1"/>
                </a:solidFill>
                <a:latin typeface="Arial" panose="020B0604020202020204" pitchFamily="34" charset="0"/>
                <a:cs typeface="Arial" panose="020B0604020202020204" pitchFamily="34" charset="0"/>
              </a:rPr>
              <a:t>Lord </a:t>
            </a:r>
            <a:r>
              <a:rPr lang="en-US" dirty="0">
                <a:solidFill>
                  <a:schemeClr val="bg1"/>
                </a:solidFill>
                <a:latin typeface="Arial" panose="020B0604020202020204" pitchFamily="34" charset="0"/>
                <a:cs typeface="Arial" panose="020B0604020202020204" pitchFamily="34" charset="0"/>
              </a:rPr>
              <a:t>thy God shall bless thee in all thy works, and in all that thou puttest thine hand unto.</a:t>
            </a:r>
          </a:p>
          <a:p>
            <a:pPr algn="just" fontAlgn="base"/>
            <a:r>
              <a:rPr lang="en-US" b="1" dirty="0">
                <a:solidFill>
                  <a:schemeClr val="bg1"/>
                </a:solidFill>
                <a:latin typeface="Arial" panose="020B0604020202020204" pitchFamily="34" charset="0"/>
                <a:cs typeface="Arial" panose="020B0604020202020204" pitchFamily="34" charset="0"/>
              </a:rPr>
              <a:t>11 </a:t>
            </a:r>
            <a:r>
              <a:rPr lang="en-US" dirty="0">
                <a:solidFill>
                  <a:schemeClr val="bg1"/>
                </a:solidFill>
                <a:latin typeface="Arial" panose="020B0604020202020204" pitchFamily="34" charset="0"/>
                <a:cs typeface="Arial" panose="020B0604020202020204" pitchFamily="34" charset="0"/>
              </a:rPr>
              <a:t>For the poor shall never cease out of the land: therefore I command thee, saying, Thou shalt open thine hand wide unto thy brother, to thy poor, and to thy needy, in thy land.</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E4201D13-9452-4BE1-AF6B-858A1D8864FB}"/>
              </a:ext>
            </a:extLst>
          </p:cNvPr>
          <p:cNvSpPr/>
          <p:nvPr/>
        </p:nvSpPr>
        <p:spPr>
          <a:xfrm>
            <a:off x="914400" y="2794310"/>
            <a:ext cx="6632137"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What will we experience if we willingly help those in need? </a:t>
            </a:r>
          </a:p>
        </p:txBody>
      </p:sp>
      <p:sp>
        <p:nvSpPr>
          <p:cNvPr id="5" name="Rectangle 4">
            <a:extLst>
              <a:ext uri="{FF2B5EF4-FFF2-40B4-BE49-F238E27FC236}">
                <a16:creationId xmlns:a16="http://schemas.microsoft.com/office/drawing/2014/main" id="{7AD79DF3-6280-41F2-8573-8AD18F1090B9}"/>
              </a:ext>
            </a:extLst>
          </p:cNvPr>
          <p:cNvSpPr/>
          <p:nvPr/>
        </p:nvSpPr>
        <p:spPr>
          <a:xfrm>
            <a:off x="914400" y="3203420"/>
            <a:ext cx="7620000" cy="369332"/>
          </a:xfrm>
          <a:prstGeom prst="rect">
            <a:avLst/>
          </a:prstGeom>
        </p:spPr>
        <p:txBody>
          <a:bodyPr wrap="square">
            <a:spAutoFit/>
          </a:bodyPr>
          <a:lstStyle/>
          <a:p>
            <a:pPr algn="just"/>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we willingly help those in need, then we will be blessed in all our works.</a:t>
            </a:r>
          </a:p>
        </p:txBody>
      </p:sp>
      <p:sp>
        <p:nvSpPr>
          <p:cNvPr id="6" name="Rectangle 5">
            <a:extLst>
              <a:ext uri="{FF2B5EF4-FFF2-40B4-BE49-F238E27FC236}">
                <a16:creationId xmlns:a16="http://schemas.microsoft.com/office/drawing/2014/main" id="{2E12A751-922D-43DF-857D-B62AB74D9B3E}"/>
              </a:ext>
            </a:extLst>
          </p:cNvPr>
          <p:cNvSpPr/>
          <p:nvPr/>
        </p:nvSpPr>
        <p:spPr>
          <a:xfrm>
            <a:off x="914399" y="3691691"/>
            <a:ext cx="9114971"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other needs might a person have besides the need for financial assistance?</a:t>
            </a:r>
          </a:p>
        </p:txBody>
      </p:sp>
      <p:sp>
        <p:nvSpPr>
          <p:cNvPr id="8" name="Rectangle 7">
            <a:extLst>
              <a:ext uri="{FF2B5EF4-FFF2-40B4-BE49-F238E27FC236}">
                <a16:creationId xmlns:a16="http://schemas.microsoft.com/office/drawing/2014/main" id="{A964A0A4-8E41-4E89-BE60-5E6C64FA051B}"/>
              </a:ext>
            </a:extLst>
          </p:cNvPr>
          <p:cNvSpPr/>
          <p:nvPr/>
        </p:nvSpPr>
        <p:spPr>
          <a:xfrm>
            <a:off x="914399" y="842343"/>
            <a:ext cx="272042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Deuteronomy 15:10–11</a:t>
            </a:r>
          </a:p>
        </p:txBody>
      </p:sp>
    </p:spTree>
    <p:extLst>
      <p:ext uri="{BB962C8B-B14F-4D97-AF65-F5344CB8AC3E}">
        <p14:creationId xmlns:p14="http://schemas.microsoft.com/office/powerpoint/2010/main" val="1216040327"/>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1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900" decel="100000" fill="hold"/>
                                        <p:tgtEl>
                                          <p:spTgt spid="6"/>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5"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72</a:t>
            </a:r>
          </a:p>
        </p:txBody>
      </p:sp>
      <p:sp>
        <p:nvSpPr>
          <p:cNvPr id="2" name="Rectangle 1">
            <a:extLst>
              <a:ext uri="{FF2B5EF4-FFF2-40B4-BE49-F238E27FC236}">
                <a16:creationId xmlns:a16="http://schemas.microsoft.com/office/drawing/2014/main" id="{EF7CA032-7C25-47A4-90A0-90D7C4A4F12D}"/>
              </a:ext>
            </a:extLst>
          </p:cNvPr>
          <p:cNvSpPr/>
          <p:nvPr/>
        </p:nvSpPr>
        <p:spPr>
          <a:xfrm>
            <a:off x="2039257" y="2151727"/>
            <a:ext cx="8113486" cy="2554545"/>
          </a:xfrm>
          <a:prstGeom prst="rect">
            <a:avLst/>
          </a:prstGeom>
        </p:spPr>
        <p:txBody>
          <a:bodyPr wrap="square">
            <a:spAutoFit/>
          </a:bodyPr>
          <a:lstStyle/>
          <a:p>
            <a:pPr algn="ctr" fontAlgn="base"/>
            <a:r>
              <a:rPr lang="en-US" sz="4000" b="1" dirty="0">
                <a:solidFill>
                  <a:srgbClr val="FF6600"/>
                </a:solidFill>
                <a:latin typeface="MV Boli" panose="02000500030200090000" pitchFamily="2" charset="0"/>
                <a:cs typeface="MV Boli" panose="02000500030200090000" pitchFamily="2" charset="0"/>
              </a:rPr>
              <a:t>“The Lord instructs His people regarding His commandments and explains the consequences for disobedience”</a:t>
            </a:r>
            <a:endParaRPr lang="en-US" sz="4000" b="1" dirty="0">
              <a:solidFill>
                <a:srgbClr val="FF6600"/>
              </a:solidFill>
              <a:effectLst/>
              <a:latin typeface="MV Boli" panose="02000500030200090000" pitchFamily="2" charset="0"/>
              <a:cs typeface="MV Boli" panose="02000500030200090000" pitchFamily="2" charset="0"/>
            </a:endParaRPr>
          </a:p>
        </p:txBody>
      </p:sp>
      <p:sp>
        <p:nvSpPr>
          <p:cNvPr id="4" name="Rectangle 3">
            <a:extLst>
              <a:ext uri="{FF2B5EF4-FFF2-40B4-BE49-F238E27FC236}">
                <a16:creationId xmlns:a16="http://schemas.microsoft.com/office/drawing/2014/main" id="{AFDBDD4D-2118-43A5-873B-B1FD86814F94}"/>
              </a:ext>
            </a:extLst>
          </p:cNvPr>
          <p:cNvSpPr/>
          <p:nvPr/>
        </p:nvSpPr>
        <p:spPr>
          <a:xfrm>
            <a:off x="1373124" y="968273"/>
            <a:ext cx="2391809"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Deuteronomy 16–19</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748043"/>
      </p:ext>
    </p:extLst>
  </p:cSld>
  <p:clrMapOvr>
    <a:masterClrMapping/>
  </p:clrMapOvr>
  <mc:AlternateContent xmlns:mc="http://schemas.openxmlformats.org/markup-compatibility/2006" xmlns:p14="http://schemas.microsoft.com/office/powerpoint/2010/main">
    <mc:Choice Requires="p14">
      <p:transition spd="slow" p14:dur="2000">
        <p:comb dir="vert"/>
      </p:transition>
    </mc:Choice>
    <mc:Fallback xmlns="">
      <p:transition spd="slow">
        <p:comb dir="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72</a:t>
            </a:r>
          </a:p>
        </p:txBody>
      </p:sp>
      <p:sp>
        <p:nvSpPr>
          <p:cNvPr id="2" name="Rectangle 1">
            <a:extLst>
              <a:ext uri="{FF2B5EF4-FFF2-40B4-BE49-F238E27FC236}">
                <a16:creationId xmlns:a16="http://schemas.microsoft.com/office/drawing/2014/main" id="{618FC017-3F99-419E-82F4-CFCC8AF8482B}"/>
              </a:ext>
            </a:extLst>
          </p:cNvPr>
          <p:cNvSpPr/>
          <p:nvPr/>
        </p:nvSpPr>
        <p:spPr>
          <a:xfrm>
            <a:off x="2056015" y="2767280"/>
            <a:ext cx="8079969" cy="1323439"/>
          </a:xfrm>
          <a:prstGeom prst="rect">
            <a:avLst/>
          </a:prstGeom>
        </p:spPr>
        <p:txBody>
          <a:bodyPr wrap="none">
            <a:spAutoFit/>
          </a:bodyPr>
          <a:lstStyle/>
          <a:p>
            <a:pPr algn="ctr" fontAlgn="base"/>
            <a:r>
              <a:rPr lang="en-US" sz="4000" b="1" dirty="0">
                <a:solidFill>
                  <a:srgbClr val="FF6600"/>
                </a:solidFill>
                <a:latin typeface="MV Boli" panose="02000500030200090000" pitchFamily="2" charset="0"/>
                <a:cs typeface="MV Boli" panose="02000500030200090000" pitchFamily="2" charset="0"/>
              </a:rPr>
              <a:t>“The Lord declares punishments </a:t>
            </a:r>
          </a:p>
          <a:p>
            <a:pPr algn="ctr" fontAlgn="base"/>
            <a:r>
              <a:rPr lang="en-US" sz="4000" b="1" dirty="0">
                <a:solidFill>
                  <a:srgbClr val="FF6600"/>
                </a:solidFill>
                <a:latin typeface="MV Boli" panose="02000500030200090000" pitchFamily="2" charset="0"/>
                <a:cs typeface="MV Boli" panose="02000500030200090000" pitchFamily="2" charset="0"/>
              </a:rPr>
              <a:t>on the wicked”</a:t>
            </a:r>
            <a:endParaRPr lang="en-US" sz="4000" b="1" dirty="0">
              <a:solidFill>
                <a:srgbClr val="FF6600"/>
              </a:solidFill>
              <a:effectLst/>
              <a:latin typeface="MV Boli" panose="02000500030200090000" pitchFamily="2" charset="0"/>
              <a:cs typeface="MV Boli" panose="02000500030200090000" pitchFamily="2" charset="0"/>
            </a:endParaRPr>
          </a:p>
        </p:txBody>
      </p:sp>
      <p:sp>
        <p:nvSpPr>
          <p:cNvPr id="4" name="Rectangle 3">
            <a:extLst>
              <a:ext uri="{FF2B5EF4-FFF2-40B4-BE49-F238E27FC236}">
                <a16:creationId xmlns:a16="http://schemas.microsoft.com/office/drawing/2014/main" id="{A1B59A28-E3A2-4FE1-9FFE-5EE8E25497C2}"/>
              </a:ext>
            </a:extLst>
          </p:cNvPr>
          <p:cNvSpPr/>
          <p:nvPr/>
        </p:nvSpPr>
        <p:spPr>
          <a:xfrm>
            <a:off x="1201025" y="968273"/>
            <a:ext cx="2010294" cy="369332"/>
          </a:xfrm>
          <a:prstGeom prst="rect">
            <a:avLst/>
          </a:prstGeom>
        </p:spPr>
        <p:txBody>
          <a:bodyPr wrap="none">
            <a:spAutoFit/>
          </a:bodyPr>
          <a:lstStyle/>
          <a:p>
            <a:pPr algn="just" fontAlgn="base"/>
            <a:r>
              <a:rPr lang="en-US" b="1" dirty="0">
                <a:solidFill>
                  <a:schemeClr val="bg1"/>
                </a:solidFill>
                <a:latin typeface="Arial" panose="020B0604020202020204" pitchFamily="34" charset="0"/>
                <a:cs typeface="Arial" panose="020B0604020202020204" pitchFamily="34" charset="0"/>
              </a:rPr>
              <a:t>Deuteronomy 20</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513382"/>
      </p:ext>
    </p:extLst>
  </p:cSld>
  <p:clrMapOvr>
    <a:masterClrMapping/>
  </p:clrMapOvr>
  <mc:AlternateContent xmlns:mc="http://schemas.openxmlformats.org/markup-compatibility/2006">
    <mc:Choice xmlns:p14="http://schemas.microsoft.com/office/powerpoint/2010/main" Requires="p14">
      <p:transition spd="slow" p14:dur="1600">
        <p14:prism dir="d" isInverted="1"/>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740C580-59B0-4366-8217-3D87CE8AF6BD}"/>
              </a:ext>
            </a:extLst>
          </p:cNvPr>
          <p:cNvSpPr/>
          <p:nvPr/>
        </p:nvSpPr>
        <p:spPr>
          <a:xfrm>
            <a:off x="-9826181" y="4653815"/>
            <a:ext cx="9768116" cy="353943"/>
          </a:xfrm>
          <a:prstGeom prst="rect">
            <a:avLst/>
          </a:prstGeom>
        </p:spPr>
        <p:txBody>
          <a:bodyPr wrap="square">
            <a:spAutoFit/>
          </a:bodyPr>
          <a:lstStyle/>
          <a:p>
            <a:pPr algn="just"/>
            <a:r>
              <a:rPr lang="en-US" sz="1700" b="1" dirty="0">
                <a:solidFill>
                  <a:schemeClr val="bg1"/>
                </a:solidFill>
                <a:latin typeface="Arial" panose="020B0604020202020204" pitchFamily="34" charset="0"/>
                <a:cs typeface="Arial" panose="020B0604020202020204" pitchFamily="34" charset="0"/>
              </a:rPr>
              <a:t>What were the armies to do with those nations who inhabited the heart of the promised land?</a:t>
            </a:r>
          </a:p>
        </p:txBody>
      </p:sp>
      <p:sp>
        <p:nvSpPr>
          <p:cNvPr id="13" name="Rectangle 12">
            <a:extLst>
              <a:ext uri="{FF2B5EF4-FFF2-40B4-BE49-F238E27FC236}">
                <a16:creationId xmlns:a16="http://schemas.microsoft.com/office/drawing/2014/main" id="{AC86EAC8-85E2-4F10-861B-3672E38B0AD7}"/>
              </a:ext>
            </a:extLst>
          </p:cNvPr>
          <p:cNvSpPr/>
          <p:nvPr/>
        </p:nvSpPr>
        <p:spPr>
          <a:xfrm>
            <a:off x="914398" y="2391847"/>
            <a:ext cx="2723823" cy="935917"/>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646C316D-E4F9-42B9-99A7-553AF36B17B2}"/>
              </a:ext>
            </a:extLst>
          </p:cNvPr>
          <p:cNvSpPr/>
          <p:nvPr/>
        </p:nvSpPr>
        <p:spPr>
          <a:xfrm>
            <a:off x="914398" y="2757326"/>
            <a:ext cx="9768116" cy="1777436"/>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bg2"/>
                </a:solidFill>
                <a:effectLst>
                  <a:outerShdw blurRad="38100" dist="38100" dir="2700000" algn="tl">
                    <a:srgbClr val="000000">
                      <a:alpha val="43137"/>
                    </a:srgbClr>
                  </a:outerShdw>
                </a:effectLst>
                <a:latin typeface="Calibri Light" panose="020F0302020204030204" pitchFamily="34" charset="0"/>
                <a:ea typeface="MS PMincho" panose="02020600040205080304" pitchFamily="18" charset="-128"/>
                <a:cs typeface="Calibri Light" panose="020F0302020204030204" pitchFamily="34" charset="0"/>
              </a:rPr>
              <a:t>LESSON 72</a:t>
            </a:r>
          </a:p>
        </p:txBody>
      </p:sp>
      <p:sp>
        <p:nvSpPr>
          <p:cNvPr id="2" name="Rectangle 1">
            <a:extLst>
              <a:ext uri="{FF2B5EF4-FFF2-40B4-BE49-F238E27FC236}">
                <a16:creationId xmlns:a16="http://schemas.microsoft.com/office/drawing/2014/main" id="{504B6F5D-EE99-4064-AFFD-02312FD63A0C}"/>
              </a:ext>
            </a:extLst>
          </p:cNvPr>
          <p:cNvSpPr/>
          <p:nvPr/>
        </p:nvSpPr>
        <p:spPr>
          <a:xfrm>
            <a:off x="914399" y="986749"/>
            <a:ext cx="7489371" cy="353943"/>
          </a:xfrm>
          <a:prstGeom prst="rect">
            <a:avLst/>
          </a:prstGeom>
        </p:spPr>
        <p:txBody>
          <a:bodyPr wrap="square">
            <a:spAutoFit/>
          </a:bodyPr>
          <a:lstStyle/>
          <a:p>
            <a:pPr algn="just"/>
            <a:r>
              <a:rPr lang="en-US" sz="1700" b="1" dirty="0">
                <a:solidFill>
                  <a:schemeClr val="bg1"/>
                </a:solidFill>
                <a:latin typeface="Arial" panose="020B0604020202020204" pitchFamily="34" charset="0"/>
                <a:cs typeface="Arial" panose="020B0604020202020204" pitchFamily="34" charset="0"/>
              </a:rPr>
              <a:t>What are some ways in which infectious diseases can be spread?</a:t>
            </a:r>
          </a:p>
        </p:txBody>
      </p:sp>
      <p:sp>
        <p:nvSpPr>
          <p:cNvPr id="4" name="Rectangle 3">
            <a:extLst>
              <a:ext uri="{FF2B5EF4-FFF2-40B4-BE49-F238E27FC236}">
                <a16:creationId xmlns:a16="http://schemas.microsoft.com/office/drawing/2014/main" id="{7FFBD03E-C3A0-4D7F-8150-C5D151BD9BBF}"/>
              </a:ext>
            </a:extLst>
          </p:cNvPr>
          <p:cNvSpPr/>
          <p:nvPr/>
        </p:nvSpPr>
        <p:spPr>
          <a:xfrm>
            <a:off x="914398" y="1467466"/>
            <a:ext cx="7489371" cy="353943"/>
          </a:xfrm>
          <a:prstGeom prst="rect">
            <a:avLst/>
          </a:prstGeom>
        </p:spPr>
        <p:txBody>
          <a:bodyPr wrap="square">
            <a:spAutoFit/>
          </a:bodyPr>
          <a:lstStyle/>
          <a:p>
            <a:pPr algn="just"/>
            <a:r>
              <a:rPr lang="en-US" sz="1700" b="1" dirty="0">
                <a:solidFill>
                  <a:schemeClr val="bg1"/>
                </a:solidFill>
                <a:latin typeface="Arial" panose="020B0604020202020204" pitchFamily="34" charset="0"/>
                <a:cs typeface="Arial" panose="020B0604020202020204" pitchFamily="34" charset="0"/>
              </a:rPr>
              <a:t>What are some ways to keep infectious diseases from spreading?</a:t>
            </a:r>
          </a:p>
        </p:txBody>
      </p:sp>
      <p:sp>
        <p:nvSpPr>
          <p:cNvPr id="5" name="Rectangle 4">
            <a:extLst>
              <a:ext uri="{FF2B5EF4-FFF2-40B4-BE49-F238E27FC236}">
                <a16:creationId xmlns:a16="http://schemas.microsoft.com/office/drawing/2014/main" id="{630F9993-79E7-45D2-BF60-0CDB8E488489}"/>
              </a:ext>
            </a:extLst>
          </p:cNvPr>
          <p:cNvSpPr/>
          <p:nvPr/>
        </p:nvSpPr>
        <p:spPr>
          <a:xfrm>
            <a:off x="914398" y="1907277"/>
            <a:ext cx="4142481" cy="353943"/>
          </a:xfrm>
          <a:prstGeom prst="rect">
            <a:avLst/>
          </a:prstGeom>
        </p:spPr>
        <p:txBody>
          <a:bodyPr wrap="none">
            <a:spAutoFit/>
          </a:bodyPr>
          <a:lstStyle/>
          <a:p>
            <a:r>
              <a:rPr lang="en-US" sz="1700" b="1" dirty="0">
                <a:solidFill>
                  <a:schemeClr val="bg1"/>
                </a:solidFill>
                <a:latin typeface="Arial" panose="020B0604020202020204" pitchFamily="34" charset="0"/>
                <a:cs typeface="Arial" panose="020B0604020202020204" pitchFamily="34" charset="0"/>
              </a:rPr>
              <a:t>How can sin be compared to disease?</a:t>
            </a:r>
          </a:p>
        </p:txBody>
      </p:sp>
      <p:sp>
        <p:nvSpPr>
          <p:cNvPr id="6" name="Rectangle 5">
            <a:extLst>
              <a:ext uri="{FF2B5EF4-FFF2-40B4-BE49-F238E27FC236}">
                <a16:creationId xmlns:a16="http://schemas.microsoft.com/office/drawing/2014/main" id="{FEF6E879-A84B-4454-BFEF-174918229F6F}"/>
              </a:ext>
            </a:extLst>
          </p:cNvPr>
          <p:cNvSpPr/>
          <p:nvPr/>
        </p:nvSpPr>
        <p:spPr>
          <a:xfrm>
            <a:off x="914398" y="2387994"/>
            <a:ext cx="272382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Deuteronomy 20:16-18 </a:t>
            </a:r>
          </a:p>
        </p:txBody>
      </p:sp>
      <p:sp>
        <p:nvSpPr>
          <p:cNvPr id="7" name="Rectangle 6">
            <a:extLst>
              <a:ext uri="{FF2B5EF4-FFF2-40B4-BE49-F238E27FC236}">
                <a16:creationId xmlns:a16="http://schemas.microsoft.com/office/drawing/2014/main" id="{B245C304-54D1-42E7-906D-11031522EEED}"/>
              </a:ext>
            </a:extLst>
          </p:cNvPr>
          <p:cNvSpPr/>
          <p:nvPr/>
        </p:nvSpPr>
        <p:spPr>
          <a:xfrm>
            <a:off x="914398" y="2757326"/>
            <a:ext cx="9768116" cy="1754326"/>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16 </a:t>
            </a:r>
            <a:r>
              <a:rPr lang="en-US" dirty="0">
                <a:solidFill>
                  <a:schemeClr val="bg1"/>
                </a:solidFill>
                <a:latin typeface="Arial" panose="020B0604020202020204" pitchFamily="34" charset="0"/>
                <a:cs typeface="Arial" panose="020B0604020202020204" pitchFamily="34" charset="0"/>
              </a:rPr>
              <a:t>But of the cities of these people, which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thy God doth give thee for an inheritance, thou shalt save alive nothing that breatheth:</a:t>
            </a:r>
          </a:p>
          <a:p>
            <a:pPr algn="just" fontAlgn="base"/>
            <a:r>
              <a:rPr lang="en-US" b="1" dirty="0">
                <a:solidFill>
                  <a:schemeClr val="bg1"/>
                </a:solidFill>
                <a:latin typeface="Arial" panose="020B0604020202020204" pitchFamily="34" charset="0"/>
                <a:cs typeface="Arial" panose="020B0604020202020204" pitchFamily="34" charset="0"/>
              </a:rPr>
              <a:t>17 </a:t>
            </a:r>
            <a:r>
              <a:rPr lang="en-US" dirty="0">
                <a:solidFill>
                  <a:schemeClr val="bg1"/>
                </a:solidFill>
                <a:latin typeface="Arial" panose="020B0604020202020204" pitchFamily="34" charset="0"/>
                <a:cs typeface="Arial" panose="020B0604020202020204" pitchFamily="34" charset="0"/>
              </a:rPr>
              <a:t>But thou shalt utterly destroy them; namely, the Hittites, and the Amorites, the Canaanites, and the Perizzites, the Hivites, and the Jebusites; as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thy God hath commanded thee:</a:t>
            </a:r>
          </a:p>
          <a:p>
            <a:pPr algn="just" fontAlgn="base"/>
            <a:r>
              <a:rPr lang="en-US" b="1" dirty="0">
                <a:solidFill>
                  <a:schemeClr val="bg1"/>
                </a:solidFill>
                <a:latin typeface="Arial" panose="020B0604020202020204" pitchFamily="34" charset="0"/>
                <a:cs typeface="Arial" panose="020B0604020202020204" pitchFamily="34" charset="0"/>
              </a:rPr>
              <a:t>18 </a:t>
            </a:r>
            <a:r>
              <a:rPr lang="en-US" dirty="0">
                <a:solidFill>
                  <a:schemeClr val="bg1"/>
                </a:solidFill>
                <a:latin typeface="Arial" panose="020B0604020202020204" pitchFamily="34" charset="0"/>
                <a:cs typeface="Arial" panose="020B0604020202020204" pitchFamily="34" charset="0"/>
              </a:rPr>
              <a:t>That they teach you not to do after all their abominations, which they have done unto their gods; so should ye sin against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your God.</a:t>
            </a:r>
            <a:endParaRPr lang="en-US" b="0" i="0" dirty="0">
              <a:solidFill>
                <a:schemeClr val="bg1"/>
              </a:solidFill>
              <a:effectLst/>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369BBB05-2EC4-4A88-8E4C-D124A5D68F6D}"/>
              </a:ext>
            </a:extLst>
          </p:cNvPr>
          <p:cNvSpPr/>
          <p:nvPr/>
        </p:nvSpPr>
        <p:spPr>
          <a:xfrm>
            <a:off x="914398" y="4981288"/>
            <a:ext cx="9768116" cy="615553"/>
          </a:xfrm>
          <a:prstGeom prst="rect">
            <a:avLst/>
          </a:prstGeom>
        </p:spPr>
        <p:txBody>
          <a:bodyPr wrap="square">
            <a:spAutoFit/>
          </a:bodyPr>
          <a:lstStyle/>
          <a:p>
            <a:pPr algn="just"/>
            <a:r>
              <a:rPr lang="en-US" sz="1700" b="1" dirty="0">
                <a:solidFill>
                  <a:schemeClr val="bg1"/>
                </a:solidFill>
                <a:latin typeface="Arial" panose="020B0604020202020204" pitchFamily="34" charset="0"/>
                <a:cs typeface="Arial" panose="020B0604020202020204" pitchFamily="34" charset="0"/>
              </a:rPr>
              <a:t>What word in verse 18 describes behavior that could be seen as a spiritual disease that could have spread among the Israelites?</a:t>
            </a:r>
          </a:p>
        </p:txBody>
      </p:sp>
      <p:sp>
        <p:nvSpPr>
          <p:cNvPr id="10" name="Rectangle 9">
            <a:extLst>
              <a:ext uri="{FF2B5EF4-FFF2-40B4-BE49-F238E27FC236}">
                <a16:creationId xmlns:a16="http://schemas.microsoft.com/office/drawing/2014/main" id="{E06D1CA8-E649-4425-AFE4-8A5A741B7004}"/>
              </a:ext>
            </a:extLst>
          </p:cNvPr>
          <p:cNvSpPr/>
          <p:nvPr/>
        </p:nvSpPr>
        <p:spPr>
          <a:xfrm>
            <a:off x="914398" y="5643043"/>
            <a:ext cx="9144002" cy="353943"/>
          </a:xfrm>
          <a:prstGeom prst="rect">
            <a:avLst/>
          </a:prstGeom>
        </p:spPr>
        <p:txBody>
          <a:bodyPr wrap="square">
            <a:spAutoFit/>
          </a:bodyPr>
          <a:lstStyle/>
          <a:p>
            <a:pPr algn="just"/>
            <a:r>
              <a:rPr lang="en-US" sz="1700" b="1" dirty="0">
                <a:solidFill>
                  <a:schemeClr val="bg1"/>
                </a:solidFill>
                <a:latin typeface="Arial" panose="020B0604020202020204" pitchFamily="34" charset="0"/>
                <a:cs typeface="Arial" panose="020B0604020202020204" pitchFamily="34" charset="0"/>
              </a:rPr>
              <a:t>What do we learn from verse 18 about why the wicked are sometimes destroyed?</a:t>
            </a:r>
          </a:p>
        </p:txBody>
      </p:sp>
      <p:sp>
        <p:nvSpPr>
          <p:cNvPr id="11" name="Rectangle 10">
            <a:extLst>
              <a:ext uri="{FF2B5EF4-FFF2-40B4-BE49-F238E27FC236}">
                <a16:creationId xmlns:a16="http://schemas.microsoft.com/office/drawing/2014/main" id="{64B0E586-3A18-458F-BF0D-634435099510}"/>
              </a:ext>
            </a:extLst>
          </p:cNvPr>
          <p:cNvSpPr/>
          <p:nvPr/>
        </p:nvSpPr>
        <p:spPr>
          <a:xfrm>
            <a:off x="1654627" y="6116039"/>
            <a:ext cx="8882745" cy="369332"/>
          </a:xfrm>
          <a:prstGeom prst="rect">
            <a:avLst/>
          </a:prstGeom>
        </p:spPr>
        <p:txBody>
          <a:bodyPr wrap="square">
            <a:spAutoFit/>
          </a:bodyPr>
          <a:lstStyle/>
          <a:p>
            <a:pPr algn="ctr"/>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God may destroy the wicked to prevent their sins from spreading to others.</a:t>
            </a:r>
          </a:p>
        </p:txBody>
      </p:sp>
    </p:spTree>
    <p:extLst>
      <p:ext uri="{BB962C8B-B14F-4D97-AF65-F5344CB8AC3E}">
        <p14:creationId xmlns:p14="http://schemas.microsoft.com/office/powerpoint/2010/main" val="1601378574"/>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 calcmode="lin" valueType="num">
                                      <p:cBhvr>
                                        <p:cTn id="14" dur="500" fill="hold"/>
                                        <p:tgtEl>
                                          <p:spTgt spid="5"/>
                                        </p:tgtEl>
                                        <p:attrNameLst>
                                          <p:attrName>style.rotation</p:attrName>
                                        </p:attrNameLst>
                                      </p:cBhvr>
                                      <p:tavLst>
                                        <p:tav tm="0">
                                          <p:val>
                                            <p:fltVal val="360"/>
                                          </p:val>
                                        </p:tav>
                                        <p:tav tm="100000">
                                          <p:val>
                                            <p:fltVal val="0"/>
                                          </p:val>
                                        </p:tav>
                                      </p:tavLst>
                                    </p:anim>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43"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100"/>
                                        <p:tgtEl>
                                          <p:spTgt spid="13"/>
                                        </p:tgtEl>
                                      </p:cBhvr>
                                    </p:animEffect>
                                    <p:anim calcmode="lin" valueType="num">
                                      <p:cBhvr>
                                        <p:cTn id="21" dur="400" fill="hold"/>
                                        <p:tgtEl>
                                          <p:spTgt spid="13"/>
                                        </p:tgtEl>
                                        <p:attrNameLst>
                                          <p:attrName>ppt_x</p:attrName>
                                        </p:attrNameLst>
                                      </p:cBhvr>
                                      <p:tavLst>
                                        <p:tav tm="0">
                                          <p:val>
                                            <p:strVal val="#ppt_x"/>
                                          </p:val>
                                        </p:tav>
                                        <p:tav tm="100000">
                                          <p:val>
                                            <p:strVal val="#ppt_x"/>
                                          </p:val>
                                        </p:tav>
                                      </p:tavLst>
                                    </p:anim>
                                    <p:anim calcmode="lin" valueType="num">
                                      <p:cBhvr>
                                        <p:cTn id="22" dur="400" fill="hold"/>
                                        <p:tgtEl>
                                          <p:spTgt spid="13"/>
                                        </p:tgtEl>
                                        <p:attrNameLst>
                                          <p:attrName>ppt_y</p:attrName>
                                        </p:attrNameLst>
                                      </p:cBhvr>
                                      <p:tavLst>
                                        <p:tav tm="0">
                                          <p:val>
                                            <p:strVal val="#ppt_y+0.31"/>
                                          </p:val>
                                        </p:tav>
                                        <p:tav tm="100000">
                                          <p:val>
                                            <p:strVal val="#ppt_y+0.31"/>
                                          </p:val>
                                        </p:tav>
                                      </p:tavLst>
                                    </p:anim>
                                    <p:anim calcmode="lin" valueType="num">
                                      <p:cBhvr>
                                        <p:cTn id="23" dur="600" decel="50000" fill="hold">
                                          <p:stCondLst>
                                            <p:cond delay="400"/>
                                          </p:stCondLst>
                                        </p:cTn>
                                        <p:tgtEl>
                                          <p:spTgt spid="1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4" dur="600" decel="50000" fill="hold">
                                          <p:stCondLst>
                                            <p:cond delay="400"/>
                                          </p:stCondLst>
                                        </p:cTn>
                                        <p:tgtEl>
                                          <p:spTgt spid="1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25" presetID="43"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
                                        <p:tgtEl>
                                          <p:spTgt spid="12"/>
                                        </p:tgtEl>
                                      </p:cBhvr>
                                    </p:animEffect>
                                    <p:anim calcmode="lin" valueType="num">
                                      <p:cBhvr>
                                        <p:cTn id="28" dur="400" fill="hold"/>
                                        <p:tgtEl>
                                          <p:spTgt spid="12"/>
                                        </p:tgtEl>
                                        <p:attrNameLst>
                                          <p:attrName>ppt_x</p:attrName>
                                        </p:attrNameLst>
                                      </p:cBhvr>
                                      <p:tavLst>
                                        <p:tav tm="0">
                                          <p:val>
                                            <p:strVal val="#ppt_x"/>
                                          </p:val>
                                        </p:tav>
                                        <p:tav tm="100000">
                                          <p:val>
                                            <p:strVal val="#ppt_x"/>
                                          </p:val>
                                        </p:tav>
                                      </p:tavLst>
                                    </p:anim>
                                    <p:anim calcmode="lin" valueType="num">
                                      <p:cBhvr>
                                        <p:cTn id="29" dur="400" fill="hold"/>
                                        <p:tgtEl>
                                          <p:spTgt spid="12"/>
                                        </p:tgtEl>
                                        <p:attrNameLst>
                                          <p:attrName>ppt_y</p:attrName>
                                        </p:attrNameLst>
                                      </p:cBhvr>
                                      <p:tavLst>
                                        <p:tav tm="0">
                                          <p:val>
                                            <p:strVal val="#ppt_y+0.31"/>
                                          </p:val>
                                        </p:tav>
                                        <p:tav tm="100000">
                                          <p:val>
                                            <p:strVal val="#ppt_y+0.31"/>
                                          </p:val>
                                        </p:tav>
                                      </p:tavLst>
                                    </p:anim>
                                    <p:anim calcmode="lin" valueType="num">
                                      <p:cBhvr>
                                        <p:cTn id="30" dur="600" decel="50000" fill="hold">
                                          <p:stCondLst>
                                            <p:cond delay="400"/>
                                          </p:stCondLst>
                                        </p:cTn>
                                        <p:tgtEl>
                                          <p:spTgt spid="1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1" dur="600" decel="50000" fill="hold">
                                          <p:stCondLst>
                                            <p:cond delay="400"/>
                                          </p:stCondLst>
                                        </p:cTn>
                                        <p:tgtEl>
                                          <p:spTgt spid="1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32" presetID="43" presetClass="entr" presetSubtype="0"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
                                        <p:tgtEl>
                                          <p:spTgt spid="6"/>
                                        </p:tgtEl>
                                      </p:cBhvr>
                                    </p:animEffect>
                                    <p:anim calcmode="lin" valueType="num">
                                      <p:cBhvr>
                                        <p:cTn id="35" dur="400" fill="hold"/>
                                        <p:tgtEl>
                                          <p:spTgt spid="6"/>
                                        </p:tgtEl>
                                        <p:attrNameLst>
                                          <p:attrName>ppt_x</p:attrName>
                                        </p:attrNameLst>
                                      </p:cBhvr>
                                      <p:tavLst>
                                        <p:tav tm="0">
                                          <p:val>
                                            <p:strVal val="#ppt_x"/>
                                          </p:val>
                                        </p:tav>
                                        <p:tav tm="100000">
                                          <p:val>
                                            <p:strVal val="#ppt_x"/>
                                          </p:val>
                                        </p:tav>
                                      </p:tavLst>
                                    </p:anim>
                                    <p:anim calcmode="lin" valueType="num">
                                      <p:cBhvr>
                                        <p:cTn id="36" dur="400" fill="hold"/>
                                        <p:tgtEl>
                                          <p:spTgt spid="6"/>
                                        </p:tgtEl>
                                        <p:attrNameLst>
                                          <p:attrName>ppt_y</p:attrName>
                                        </p:attrNameLst>
                                      </p:cBhvr>
                                      <p:tavLst>
                                        <p:tav tm="0">
                                          <p:val>
                                            <p:strVal val="#ppt_y+0.31"/>
                                          </p:val>
                                        </p:tav>
                                        <p:tav tm="100000">
                                          <p:val>
                                            <p:strVal val="#ppt_y+0.31"/>
                                          </p:val>
                                        </p:tav>
                                      </p:tavLst>
                                    </p:anim>
                                    <p:anim calcmode="lin" valueType="num">
                                      <p:cBhvr>
                                        <p:cTn id="37"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39" presetID="43" presetClass="entr" presetSubtype="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100"/>
                                        <p:tgtEl>
                                          <p:spTgt spid="7"/>
                                        </p:tgtEl>
                                      </p:cBhvr>
                                    </p:animEffect>
                                    <p:anim calcmode="lin" valueType="num">
                                      <p:cBhvr>
                                        <p:cTn id="42" dur="400" fill="hold"/>
                                        <p:tgtEl>
                                          <p:spTgt spid="7"/>
                                        </p:tgtEl>
                                        <p:attrNameLst>
                                          <p:attrName>ppt_x</p:attrName>
                                        </p:attrNameLst>
                                      </p:cBhvr>
                                      <p:tavLst>
                                        <p:tav tm="0">
                                          <p:val>
                                            <p:strVal val="#ppt_x"/>
                                          </p:val>
                                        </p:tav>
                                        <p:tav tm="100000">
                                          <p:val>
                                            <p:strVal val="#ppt_x"/>
                                          </p:val>
                                        </p:tav>
                                      </p:tavLst>
                                    </p:anim>
                                    <p:anim calcmode="lin" valueType="num">
                                      <p:cBhvr>
                                        <p:cTn id="43" dur="400" fill="hold"/>
                                        <p:tgtEl>
                                          <p:spTgt spid="7"/>
                                        </p:tgtEl>
                                        <p:attrNameLst>
                                          <p:attrName>ppt_y</p:attrName>
                                        </p:attrNameLst>
                                      </p:cBhvr>
                                      <p:tavLst>
                                        <p:tav tm="0">
                                          <p:val>
                                            <p:strVal val="#ppt_y+0.31"/>
                                          </p:val>
                                        </p:tav>
                                        <p:tav tm="100000">
                                          <p:val>
                                            <p:strVal val="#ppt_y+0.31"/>
                                          </p:val>
                                        </p:tav>
                                      </p:tavLst>
                                    </p:anim>
                                    <p:anim calcmode="lin" valueType="num">
                                      <p:cBhvr>
                                        <p:cTn id="44" dur="600" decel="50000" fill="hold">
                                          <p:stCondLst>
                                            <p:cond delay="4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5" dur="600" decel="50000" fill="hold">
                                          <p:stCondLst>
                                            <p:cond delay="4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39" presetClass="path" presetSubtype="0" accel="50000" decel="50000" fill="hold" grpId="0" nodeType="clickEffect">
                                  <p:stCondLst>
                                    <p:cond delay="0"/>
                                  </p:stCondLst>
                                  <p:childTnLst>
                                    <p:animMotion origin="layout" path="M -1.45833E-6 1.85185E-6 C -1.45833E-6 0.03495 0.09909 0.06204 0.21914 0.06204 C 0.34297 0.06204 0.44193 0.03495 0.44193 1.85185E-6 C 0.44193 -0.03496 0.54089 -0.06204 0.66472 -0.06204 C 0.78477 -0.06204 0.88386 -0.03496 0.88386 1.85185E-6 " pathEditMode="relative" rAng="0" ptsTypes="AAAAA">
                                      <p:cBhvr>
                                        <p:cTn id="49" dur="2000" fill="hold"/>
                                        <p:tgtEl>
                                          <p:spTgt spid="8"/>
                                        </p:tgtEl>
                                        <p:attrNameLst>
                                          <p:attrName>ppt_x</p:attrName>
                                          <p:attrName>ppt_y</p:attrName>
                                        </p:attrNameLst>
                                      </p:cBhvr>
                                      <p:rCtr x="44193" y="0"/>
                                    </p:animMotion>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additive="base">
                                        <p:cTn id="54" dur="500" fill="hold"/>
                                        <p:tgtEl>
                                          <p:spTgt spid="9"/>
                                        </p:tgtEl>
                                        <p:attrNameLst>
                                          <p:attrName>ppt_x</p:attrName>
                                        </p:attrNameLst>
                                      </p:cBhvr>
                                      <p:tavLst>
                                        <p:tav tm="0">
                                          <p:val>
                                            <p:strVal val="#ppt_x"/>
                                          </p:val>
                                        </p:tav>
                                        <p:tav tm="100000">
                                          <p:val>
                                            <p:strVal val="#ppt_x"/>
                                          </p:val>
                                        </p:tav>
                                      </p:tavLst>
                                    </p:anim>
                                    <p:anim calcmode="lin" valueType="num">
                                      <p:cBhvr additive="base">
                                        <p:cTn id="5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56" presetClass="entr" presetSubtype="0" fill="hold" grpId="0" nodeType="clickEffect">
                                  <p:stCondLst>
                                    <p:cond delay="0"/>
                                  </p:stCondLst>
                                  <p:iterate type="lt">
                                    <p:tmPct val="10000"/>
                                  </p:iterate>
                                  <p:childTnLst>
                                    <p:set>
                                      <p:cBhvr>
                                        <p:cTn id="59" dur="1" fill="hold">
                                          <p:stCondLst>
                                            <p:cond delay="0"/>
                                          </p:stCondLst>
                                        </p:cTn>
                                        <p:tgtEl>
                                          <p:spTgt spid="10">
                                            <p:txEl>
                                              <p:pRg st="0" end="0"/>
                                            </p:txEl>
                                          </p:spTgt>
                                        </p:tgtEl>
                                        <p:attrNameLst>
                                          <p:attrName>style.visibility</p:attrName>
                                        </p:attrNameLst>
                                      </p:cBhvr>
                                      <p:to>
                                        <p:strVal val="visible"/>
                                      </p:to>
                                    </p:set>
                                    <p:anim by="(-#ppt_w*2)" calcmode="lin" valueType="num">
                                      <p:cBhvr rctx="PPT">
                                        <p:cTn id="60" dur="125" autoRev="1" fill="hold">
                                          <p:stCondLst>
                                            <p:cond delay="0"/>
                                          </p:stCondLst>
                                        </p:cTn>
                                        <p:tgtEl>
                                          <p:spTgt spid="10">
                                            <p:txEl>
                                              <p:pRg st="0" end="0"/>
                                            </p:txEl>
                                          </p:spTgt>
                                        </p:tgtEl>
                                        <p:attrNameLst>
                                          <p:attrName>ppt_w</p:attrName>
                                        </p:attrNameLst>
                                      </p:cBhvr>
                                    </p:anim>
                                    <p:anim by="(#ppt_w*0.50)" calcmode="lin" valueType="num">
                                      <p:cBhvr>
                                        <p:cTn id="61" dur="125" decel="50000" autoRev="1" fill="hold">
                                          <p:stCondLst>
                                            <p:cond delay="0"/>
                                          </p:stCondLst>
                                        </p:cTn>
                                        <p:tgtEl>
                                          <p:spTgt spid="10">
                                            <p:txEl>
                                              <p:pRg st="0" end="0"/>
                                            </p:txEl>
                                          </p:spTgt>
                                        </p:tgtEl>
                                        <p:attrNameLst>
                                          <p:attrName>ppt_x</p:attrName>
                                        </p:attrNameLst>
                                      </p:cBhvr>
                                    </p:anim>
                                    <p:anim from="(-#ppt_h/2)" to="(#ppt_y)" calcmode="lin" valueType="num">
                                      <p:cBhvr>
                                        <p:cTn id="62" dur="250" fill="hold">
                                          <p:stCondLst>
                                            <p:cond delay="0"/>
                                          </p:stCondLst>
                                        </p:cTn>
                                        <p:tgtEl>
                                          <p:spTgt spid="10">
                                            <p:txEl>
                                              <p:pRg st="0" end="0"/>
                                            </p:txEl>
                                          </p:spTgt>
                                        </p:tgtEl>
                                        <p:attrNameLst>
                                          <p:attrName>ppt_y</p:attrName>
                                        </p:attrNameLst>
                                      </p:cBhvr>
                                    </p:anim>
                                    <p:animRot by="21600000">
                                      <p:cBhvr>
                                        <p:cTn id="63" dur="250" fill="hold">
                                          <p:stCondLst>
                                            <p:cond delay="0"/>
                                          </p:stCondLst>
                                        </p:cTn>
                                        <p:tgtEl>
                                          <p:spTgt spid="10">
                                            <p:txEl>
                                              <p:pRg st="0" end="0"/>
                                            </p:txEl>
                                          </p:spTgt>
                                        </p:tgtEl>
                                        <p:attrNameLst>
                                          <p:attrName>r</p:attrName>
                                        </p:attrNameLst>
                                      </p:cBhvr>
                                    </p:animRot>
                                  </p:childTnLst>
                                </p:cTn>
                              </p:par>
                            </p:childTnLst>
                          </p:cTn>
                        </p:par>
                      </p:childTnLst>
                    </p:cTn>
                  </p:par>
                  <p:par>
                    <p:cTn id="64" fill="hold">
                      <p:stCondLst>
                        <p:cond delay="indefinite"/>
                      </p:stCondLst>
                      <p:childTnLst>
                        <p:par>
                          <p:cTn id="65" fill="hold">
                            <p:stCondLst>
                              <p:cond delay="0"/>
                            </p:stCondLst>
                            <p:childTnLst>
                              <p:par>
                                <p:cTn id="66" presetID="18" presetClass="entr" presetSubtype="6" fill="hold" grpId="0" nodeType="click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strips(downRight)">
                                      <p:cBhvr>
                                        <p:cTn id="6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2" grpId="0" animBg="1"/>
      <p:bldP spid="4" grpId="0"/>
      <p:bldP spid="5" grpId="0"/>
      <p:bldP spid="6" grpId="0"/>
      <p:bldP spid="7" grpId="0"/>
      <p:bldP spid="9" grpId="0"/>
      <p:bldP spid="10" grpId="0" build="p"/>
      <p:bldP spid="11"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0</TotalTime>
  <Words>537</Words>
  <Application>Microsoft Office PowerPoint</Application>
  <PresentationFormat>Widescreen</PresentationFormat>
  <Paragraphs>80</Paragraphs>
  <Slides>14</Slides>
  <Notes>0</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Calibri Light</vt:lpstr>
      <vt:lpstr>Dubai</vt:lpstr>
      <vt:lpstr>MV Boli</vt:lpstr>
      <vt:lpstr>Tw Cen MT</vt:lpstr>
      <vt:lpstr>Wingdings 3</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4349</cp:revision>
  <dcterms:created xsi:type="dcterms:W3CDTF">2018-08-29T04:26:39Z</dcterms:created>
  <dcterms:modified xsi:type="dcterms:W3CDTF">2019-04-08T18:17:22Z</dcterms:modified>
</cp:coreProperties>
</file>