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80" r:id="rId3"/>
    <p:sldId id="381" r:id="rId4"/>
    <p:sldId id="382" r:id="rId5"/>
    <p:sldId id="383" r:id="rId6"/>
    <p:sldId id="384" r:id="rId7"/>
    <p:sldId id="385" r:id="rId8"/>
    <p:sldId id="386" r:id="rId9"/>
    <p:sldId id="387" r:id="rId10"/>
    <p:sldId id="388" r:id="rId11"/>
    <p:sldId id="39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6F7CBF"/>
    <a:srgbClr val="FFD757"/>
    <a:srgbClr val="FF6600"/>
    <a:srgbClr val="0BA2C5"/>
    <a:srgbClr val="D88028"/>
    <a:srgbClr val="E97159"/>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p:scale>
          <a:sx n="50" d="100"/>
          <a:sy n="50" d="100"/>
        </p:scale>
        <p:origin x="606" y="55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vozesmormons.com.br/2012/03/28/misticismo-e-ortodoxia"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ujCSyiZwQ9Q?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tx2">
                    <a:lumMod val="75000"/>
                  </a:schemeClr>
                </a:solidFill>
                <a:effectLst>
                  <a:outerShdw blurRad="38100" dist="38100" dir="2700000" algn="tl">
                    <a:srgbClr val="000000">
                      <a:alpha val="43137"/>
                    </a:srgbClr>
                  </a:outerShdw>
                </a:effectLst>
                <a:latin typeface="Bahnschrift SemiLight" panose="020B0502040204020203" pitchFamily="34" charset="0"/>
                <a:ea typeface="MingLiU_HKSCS-ExtB" panose="02020500000000000000" pitchFamily="18" charset="-12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70</a:t>
            </a:r>
          </a:p>
        </p:txBody>
      </p:sp>
      <p:sp>
        <p:nvSpPr>
          <p:cNvPr id="2" name="Rectangle 1">
            <a:extLst>
              <a:ext uri="{FF2B5EF4-FFF2-40B4-BE49-F238E27FC236}">
                <a16:creationId xmlns:a16="http://schemas.microsoft.com/office/drawing/2014/main" id="{B545ED90-5F99-4CF6-A4AD-EDDA12D80447}"/>
              </a:ext>
            </a:extLst>
          </p:cNvPr>
          <p:cNvSpPr/>
          <p:nvPr/>
        </p:nvSpPr>
        <p:spPr>
          <a:xfrm>
            <a:off x="956132" y="1742951"/>
            <a:ext cx="209384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 Proverbs 3:5–6</a:t>
            </a:r>
          </a:p>
        </p:txBody>
      </p:sp>
      <p:sp>
        <p:nvSpPr>
          <p:cNvPr id="4" name="Rectangle 3">
            <a:extLst>
              <a:ext uri="{FF2B5EF4-FFF2-40B4-BE49-F238E27FC236}">
                <a16:creationId xmlns:a16="http://schemas.microsoft.com/office/drawing/2014/main" id="{BC12B4B6-D99B-499E-BBE6-08305CEE73EE}"/>
              </a:ext>
            </a:extLst>
          </p:cNvPr>
          <p:cNvSpPr/>
          <p:nvPr/>
        </p:nvSpPr>
        <p:spPr>
          <a:xfrm>
            <a:off x="3172830" y="1742951"/>
            <a:ext cx="1494320"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Isaiah 5:20</a:t>
            </a:r>
          </a:p>
        </p:txBody>
      </p:sp>
      <p:sp>
        <p:nvSpPr>
          <p:cNvPr id="5" name="Rectangle 4">
            <a:extLst>
              <a:ext uri="{FF2B5EF4-FFF2-40B4-BE49-F238E27FC236}">
                <a16:creationId xmlns:a16="http://schemas.microsoft.com/office/drawing/2014/main" id="{8E5F8851-E02B-4FF4-B95F-F4A530E6B774}"/>
              </a:ext>
            </a:extLst>
          </p:cNvPr>
          <p:cNvSpPr/>
          <p:nvPr/>
        </p:nvSpPr>
        <p:spPr>
          <a:xfrm>
            <a:off x="7140870" y="4049550"/>
            <a:ext cx="1566454"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Moses 1:39</a:t>
            </a:r>
          </a:p>
        </p:txBody>
      </p:sp>
      <p:sp>
        <p:nvSpPr>
          <p:cNvPr id="6" name="Rectangle 5">
            <a:extLst>
              <a:ext uri="{FF2B5EF4-FFF2-40B4-BE49-F238E27FC236}">
                <a16:creationId xmlns:a16="http://schemas.microsoft.com/office/drawing/2014/main" id="{B995C414-35D0-49A3-B938-F125E76DADB5}"/>
              </a:ext>
            </a:extLst>
          </p:cNvPr>
          <p:cNvSpPr/>
          <p:nvPr/>
        </p:nvSpPr>
        <p:spPr>
          <a:xfrm>
            <a:off x="6807446" y="3214949"/>
            <a:ext cx="230864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Abraham 3:22–23</a:t>
            </a:r>
          </a:p>
        </p:txBody>
      </p:sp>
      <p:sp>
        <p:nvSpPr>
          <p:cNvPr id="7" name="Rectangle 6">
            <a:extLst>
              <a:ext uri="{FF2B5EF4-FFF2-40B4-BE49-F238E27FC236}">
                <a16:creationId xmlns:a16="http://schemas.microsoft.com/office/drawing/2014/main" id="{3A0D6239-2A4A-439C-B65F-334076817B33}"/>
              </a:ext>
            </a:extLst>
          </p:cNvPr>
          <p:cNvSpPr/>
          <p:nvPr/>
        </p:nvSpPr>
        <p:spPr>
          <a:xfrm>
            <a:off x="4952248" y="4049550"/>
            <a:ext cx="213552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1:26-27</a:t>
            </a:r>
          </a:p>
        </p:txBody>
      </p:sp>
      <p:sp>
        <p:nvSpPr>
          <p:cNvPr id="8" name="Rectangle 7">
            <a:extLst>
              <a:ext uri="{FF2B5EF4-FFF2-40B4-BE49-F238E27FC236}">
                <a16:creationId xmlns:a16="http://schemas.microsoft.com/office/drawing/2014/main" id="{BFFBCACB-8412-4809-A82C-2A0CED754CC2}"/>
              </a:ext>
            </a:extLst>
          </p:cNvPr>
          <p:cNvSpPr/>
          <p:nvPr/>
        </p:nvSpPr>
        <p:spPr>
          <a:xfrm>
            <a:off x="9199500" y="3216966"/>
            <a:ext cx="181011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Joshua 24:15</a:t>
            </a:r>
          </a:p>
        </p:txBody>
      </p:sp>
      <p:sp>
        <p:nvSpPr>
          <p:cNvPr id="9" name="Rectangle 8">
            <a:extLst>
              <a:ext uri="{FF2B5EF4-FFF2-40B4-BE49-F238E27FC236}">
                <a16:creationId xmlns:a16="http://schemas.microsoft.com/office/drawing/2014/main" id="{EB1F02AF-15B1-41F7-B683-D6D1423A2F46}"/>
              </a:ext>
            </a:extLst>
          </p:cNvPr>
          <p:cNvSpPr/>
          <p:nvPr/>
        </p:nvSpPr>
        <p:spPr>
          <a:xfrm>
            <a:off x="3172830" y="2462457"/>
            <a:ext cx="1579278"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Isaiah 1:18;</a:t>
            </a:r>
          </a:p>
        </p:txBody>
      </p:sp>
      <p:sp>
        <p:nvSpPr>
          <p:cNvPr id="10" name="Rectangle 9">
            <a:extLst>
              <a:ext uri="{FF2B5EF4-FFF2-40B4-BE49-F238E27FC236}">
                <a16:creationId xmlns:a16="http://schemas.microsoft.com/office/drawing/2014/main" id="{6B359A0C-B4B0-4228-8FF6-D6C2DD2DF7C3}"/>
              </a:ext>
            </a:extLst>
          </p:cNvPr>
          <p:cNvSpPr/>
          <p:nvPr/>
        </p:nvSpPr>
        <p:spPr>
          <a:xfrm>
            <a:off x="4938996" y="2462457"/>
            <a:ext cx="1779654"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Isaiah 53:3–5</a:t>
            </a:r>
          </a:p>
        </p:txBody>
      </p:sp>
      <p:sp>
        <p:nvSpPr>
          <p:cNvPr id="11" name="Rectangle 10">
            <a:extLst>
              <a:ext uri="{FF2B5EF4-FFF2-40B4-BE49-F238E27FC236}">
                <a16:creationId xmlns:a16="http://schemas.microsoft.com/office/drawing/2014/main" id="{D49A0DDE-F118-474A-A54C-CB386762E981}"/>
              </a:ext>
            </a:extLst>
          </p:cNvPr>
          <p:cNvSpPr/>
          <p:nvPr/>
        </p:nvSpPr>
        <p:spPr>
          <a:xfrm>
            <a:off x="6905538" y="2462457"/>
            <a:ext cx="1566454"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Moses 7:18</a:t>
            </a:r>
          </a:p>
        </p:txBody>
      </p:sp>
      <p:sp>
        <p:nvSpPr>
          <p:cNvPr id="12" name="Rectangle 11">
            <a:extLst>
              <a:ext uri="{FF2B5EF4-FFF2-40B4-BE49-F238E27FC236}">
                <a16:creationId xmlns:a16="http://schemas.microsoft.com/office/drawing/2014/main" id="{232D5EB5-E6DE-45B2-B0C4-BBE60FD017A3}"/>
              </a:ext>
            </a:extLst>
          </p:cNvPr>
          <p:cNvSpPr/>
          <p:nvPr/>
        </p:nvSpPr>
        <p:spPr>
          <a:xfrm>
            <a:off x="2860708" y="4049550"/>
            <a:ext cx="2064989"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Isaiah 29:13–14</a:t>
            </a:r>
          </a:p>
        </p:txBody>
      </p:sp>
      <p:sp>
        <p:nvSpPr>
          <p:cNvPr id="13" name="Rectangle 12">
            <a:extLst>
              <a:ext uri="{FF2B5EF4-FFF2-40B4-BE49-F238E27FC236}">
                <a16:creationId xmlns:a16="http://schemas.microsoft.com/office/drawing/2014/main" id="{E4DD80A8-67E8-4C76-A1C4-72213C003989}"/>
              </a:ext>
            </a:extLst>
          </p:cNvPr>
          <p:cNvSpPr/>
          <p:nvPr/>
        </p:nvSpPr>
        <p:spPr>
          <a:xfrm>
            <a:off x="3250083" y="5145231"/>
            <a:ext cx="2207656"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Ezekiel 37:15–17</a:t>
            </a:r>
          </a:p>
        </p:txBody>
      </p:sp>
      <p:sp>
        <p:nvSpPr>
          <p:cNvPr id="14" name="Rectangle 13">
            <a:extLst>
              <a:ext uri="{FF2B5EF4-FFF2-40B4-BE49-F238E27FC236}">
                <a16:creationId xmlns:a16="http://schemas.microsoft.com/office/drawing/2014/main" id="{CC44AD36-D22C-4C77-B9E8-36FA7D086AC0}"/>
              </a:ext>
            </a:extLst>
          </p:cNvPr>
          <p:cNvSpPr/>
          <p:nvPr/>
        </p:nvSpPr>
        <p:spPr>
          <a:xfrm>
            <a:off x="1234253" y="5145231"/>
            <a:ext cx="1537600"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Daniel 2:44</a:t>
            </a:r>
          </a:p>
        </p:txBody>
      </p:sp>
    </p:spTree>
    <p:extLst>
      <p:ext uri="{BB962C8B-B14F-4D97-AF65-F5344CB8AC3E}">
        <p14:creationId xmlns:p14="http://schemas.microsoft.com/office/powerpoint/2010/main" val="264930308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wipe(right)">
                                      <p:cBhvr>
                                        <p:cTn id="43" dur="500"/>
                                        <p:tgtEl>
                                          <p:spTgt spid="12">
                                            <p:txEl>
                                              <p:pRg st="0" end="0"/>
                                            </p:txEl>
                                          </p:spTgt>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70</a:t>
            </a:r>
          </a:p>
        </p:txBody>
      </p:sp>
      <p:pic>
        <p:nvPicPr>
          <p:cNvPr id="2" name="Online Media 1" title="Why Do I Need the Book of Mormon If I Already Have the Bible?">
            <a:hlinkClick r:id="" action="ppaction://media"/>
            <a:extLst>
              <a:ext uri="{FF2B5EF4-FFF2-40B4-BE49-F238E27FC236}">
                <a16:creationId xmlns:a16="http://schemas.microsoft.com/office/drawing/2014/main" id="{DF56B16F-33F2-44E5-A00B-2E20B8694288}"/>
              </a:ext>
            </a:extLst>
          </p:cNvPr>
          <p:cNvPicPr>
            <a:picLocks noRot="1" noChangeAspect="1"/>
          </p:cNvPicPr>
          <p:nvPr>
            <a:videoFile r:link="rId1"/>
          </p:nvPr>
        </p:nvPicPr>
        <p:blipFill>
          <a:blip r:embed="rId3"/>
          <a:stretch>
            <a:fillRect/>
          </a:stretch>
        </p:blipFill>
        <p:spPr>
          <a:xfrm>
            <a:off x="2047875" y="1352550"/>
            <a:ext cx="8096250" cy="4554141"/>
          </a:xfrm>
          <a:prstGeom prst="rect">
            <a:avLst/>
          </a:prstGeom>
        </p:spPr>
      </p:pic>
    </p:spTree>
    <p:extLst>
      <p:ext uri="{BB962C8B-B14F-4D97-AF65-F5344CB8AC3E}">
        <p14:creationId xmlns:p14="http://schemas.microsoft.com/office/powerpoint/2010/main" val="11421805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70</a:t>
            </a:r>
          </a:p>
        </p:txBody>
      </p:sp>
      <p:sp>
        <p:nvSpPr>
          <p:cNvPr id="4" name="Rectangle 3">
            <a:extLst>
              <a:ext uri="{FF2B5EF4-FFF2-40B4-BE49-F238E27FC236}">
                <a16:creationId xmlns:a16="http://schemas.microsoft.com/office/drawing/2014/main" id="{89E19A05-F3D9-4667-B7DD-A95C07C248DD}"/>
              </a:ext>
            </a:extLst>
          </p:cNvPr>
          <p:cNvSpPr/>
          <p:nvPr/>
        </p:nvSpPr>
        <p:spPr>
          <a:xfrm>
            <a:off x="3660878" y="2644170"/>
            <a:ext cx="4870244" cy="1569660"/>
          </a:xfrm>
          <a:prstGeom prst="rect">
            <a:avLst/>
          </a:prstGeom>
        </p:spPr>
        <p:txBody>
          <a:bodyPr wrap="none">
            <a:spAutoFit/>
          </a:bodyPr>
          <a:lstStyle/>
          <a:p>
            <a:pPr algn="ctr" fontAlgn="base"/>
            <a:r>
              <a:rPr lang="en-US" sz="4800" dirty="0">
                <a:solidFill>
                  <a:schemeClr val="tx2">
                    <a:lumMod val="75000"/>
                  </a:schemeClr>
                </a:solidFill>
                <a:latin typeface="MV Boli" panose="02000500030200090000" pitchFamily="2" charset="0"/>
                <a:cs typeface="MV Boli" panose="02000500030200090000" pitchFamily="2" charset="0"/>
              </a:rPr>
              <a:t>The Restoration</a:t>
            </a:r>
          </a:p>
          <a:p>
            <a:pPr algn="ctr" fontAlgn="base"/>
            <a:r>
              <a:rPr lang="en-US" sz="4800" dirty="0">
                <a:solidFill>
                  <a:schemeClr val="tx2">
                    <a:lumMod val="75000"/>
                  </a:schemeClr>
                </a:solidFill>
                <a:latin typeface="MV Boli" panose="02000500030200090000" pitchFamily="2" charset="0"/>
                <a:cs typeface="MV Boli" panose="02000500030200090000" pitchFamily="2" charset="0"/>
              </a:rPr>
              <a:t>(Part 4)</a:t>
            </a:r>
            <a:endParaRPr lang="en-US" sz="4800" b="0" i="0" dirty="0">
              <a:solidFill>
                <a:schemeClr val="tx2">
                  <a:lumMod val="75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66610075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70</a:t>
            </a:r>
          </a:p>
        </p:txBody>
      </p:sp>
      <p:sp>
        <p:nvSpPr>
          <p:cNvPr id="2" name="Rectangle 1">
            <a:extLst>
              <a:ext uri="{FF2B5EF4-FFF2-40B4-BE49-F238E27FC236}">
                <a16:creationId xmlns:a16="http://schemas.microsoft.com/office/drawing/2014/main" id="{0C6EE344-74D5-46D4-BFE9-89D834DAF38B}"/>
              </a:ext>
            </a:extLst>
          </p:cNvPr>
          <p:cNvSpPr/>
          <p:nvPr/>
        </p:nvSpPr>
        <p:spPr>
          <a:xfrm>
            <a:off x="3778699" y="3059668"/>
            <a:ext cx="4634602" cy="461665"/>
          </a:xfrm>
          <a:prstGeom prst="rect">
            <a:avLst/>
          </a:prstGeom>
        </p:spPr>
        <p:txBody>
          <a:bodyPr wrap="none">
            <a:spAutoFit/>
          </a:bodyPr>
          <a:lstStyle/>
          <a:p>
            <a:pPr algn="just" fontAlgn="base"/>
            <a:r>
              <a:rPr lang="en-US" sz="2400" b="1" dirty="0">
                <a:solidFill>
                  <a:schemeClr val="bg1"/>
                </a:solidFill>
                <a:latin typeface="Arial" panose="020B0604020202020204" pitchFamily="34" charset="0"/>
                <a:cs typeface="Arial" panose="020B0604020202020204" pitchFamily="34" charset="0"/>
              </a:rPr>
              <a:t>Practice Exercise (20 minutes)</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9191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ouble Wave 4">
            <a:extLst>
              <a:ext uri="{FF2B5EF4-FFF2-40B4-BE49-F238E27FC236}">
                <a16:creationId xmlns:a16="http://schemas.microsoft.com/office/drawing/2014/main" id="{51E96BFE-466D-4589-9EAF-4ED938AF7BB9}"/>
              </a:ext>
            </a:extLst>
          </p:cNvPr>
          <p:cNvSpPr/>
          <p:nvPr/>
        </p:nvSpPr>
        <p:spPr>
          <a:xfrm>
            <a:off x="3706263" y="3985592"/>
            <a:ext cx="7382766" cy="2872408"/>
          </a:xfrm>
          <a:prstGeom prst="doubleWav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70</a:t>
            </a:r>
          </a:p>
        </p:txBody>
      </p:sp>
      <p:sp>
        <p:nvSpPr>
          <p:cNvPr id="2" name="Rectangle 1">
            <a:extLst>
              <a:ext uri="{FF2B5EF4-FFF2-40B4-BE49-F238E27FC236}">
                <a16:creationId xmlns:a16="http://schemas.microsoft.com/office/drawing/2014/main" id="{1C237972-23B2-424E-AA29-E62F1AC512F2}"/>
              </a:ext>
            </a:extLst>
          </p:cNvPr>
          <p:cNvSpPr/>
          <p:nvPr/>
        </p:nvSpPr>
        <p:spPr>
          <a:xfrm>
            <a:off x="3706263" y="4406133"/>
            <a:ext cx="7382766" cy="2031325"/>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Megan is a member of The Church of Jesus Christ of Latter-day Saints. Rachel, a Christian of another faith, and Megan have been friends for a long time. They talk about a variety of topics, including religion. One day while they are riding on the bus, Rachel says to Megan, “Help me understand something. Like you, I believe the Bible to be the word of God. Why would we need the Book of Mormon if we already have the Bible?”</a:t>
            </a:r>
          </a:p>
        </p:txBody>
      </p:sp>
      <p:pic>
        <p:nvPicPr>
          <p:cNvPr id="1026" name="Picture 2" descr="Resultado de imagen para amigas y libros pintura">
            <a:extLst>
              <a:ext uri="{FF2B5EF4-FFF2-40B4-BE49-F238E27FC236}">
                <a16:creationId xmlns:a16="http://schemas.microsoft.com/office/drawing/2014/main" id="{CA8FF77F-172C-49F1-8F61-66A702457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08" y="901148"/>
            <a:ext cx="5274366" cy="308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24459"/>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9E0ABC-1294-487B-940E-5572ABCAEBEA}"/>
              </a:ext>
            </a:extLst>
          </p:cNvPr>
          <p:cNvSpPr/>
          <p:nvPr/>
        </p:nvSpPr>
        <p:spPr>
          <a:xfrm>
            <a:off x="1149940" y="702797"/>
            <a:ext cx="2069797" cy="84469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A9A77ED-9BF6-481B-9DBA-9A420E17DEEE}"/>
              </a:ext>
            </a:extLst>
          </p:cNvPr>
          <p:cNvSpPr/>
          <p:nvPr/>
        </p:nvSpPr>
        <p:spPr>
          <a:xfrm>
            <a:off x="1149940" y="1118196"/>
            <a:ext cx="9186754" cy="145066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70</a:t>
            </a:r>
          </a:p>
        </p:txBody>
      </p:sp>
      <p:sp>
        <p:nvSpPr>
          <p:cNvPr id="2" name="Rectangle 1">
            <a:extLst>
              <a:ext uri="{FF2B5EF4-FFF2-40B4-BE49-F238E27FC236}">
                <a16:creationId xmlns:a16="http://schemas.microsoft.com/office/drawing/2014/main" id="{65179024-6F34-44E8-B4B8-2A4D1A42B089}"/>
              </a:ext>
            </a:extLst>
          </p:cNvPr>
          <p:cNvSpPr/>
          <p:nvPr/>
        </p:nvSpPr>
        <p:spPr>
          <a:xfrm>
            <a:off x="1149942" y="783607"/>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37:15–17 </a:t>
            </a:r>
          </a:p>
        </p:txBody>
      </p:sp>
      <p:sp>
        <p:nvSpPr>
          <p:cNvPr id="4" name="Rectangle 3">
            <a:extLst>
              <a:ext uri="{FF2B5EF4-FFF2-40B4-BE49-F238E27FC236}">
                <a16:creationId xmlns:a16="http://schemas.microsoft.com/office/drawing/2014/main" id="{AAB4E87E-BC61-4018-B137-141AA366DE43}"/>
              </a:ext>
            </a:extLst>
          </p:cNvPr>
          <p:cNvSpPr/>
          <p:nvPr/>
        </p:nvSpPr>
        <p:spPr>
          <a:xfrm>
            <a:off x="1149942" y="1072129"/>
            <a:ext cx="918675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again unto me, saying,</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Moreover, thou son of man, take thee one stick, and write upon it, For Judah, and for the children of Israel his companions: then take another stick, and write upon it, For Joseph, the stick of Ephraim, and for all the house of Israel his companions:</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join them one to another into one stick; and they shall become one in thine hand.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954ED97-E2C3-4F76-BD86-CDEE96C3E923}"/>
              </a:ext>
            </a:extLst>
          </p:cNvPr>
          <p:cNvSpPr/>
          <p:nvPr/>
        </p:nvSpPr>
        <p:spPr>
          <a:xfrm>
            <a:off x="5336818" y="2646400"/>
            <a:ext cx="1518364" cy="369332"/>
          </a:xfrm>
          <a:prstGeom prst="rect">
            <a:avLst/>
          </a:prstGeom>
        </p:spPr>
        <p:txBody>
          <a:bodyPr wrap="none">
            <a:spAutoFit/>
          </a:bodyPr>
          <a:lstStyle/>
          <a:p>
            <a:r>
              <a:rPr lang="en-US" b="1" i="1" dirty="0">
                <a:solidFill>
                  <a:schemeClr val="bg2"/>
                </a:solidFill>
                <a:latin typeface="Arial" panose="020B0604020202020204" pitchFamily="34" charset="0"/>
                <a:cs typeface="Arial" panose="020B0604020202020204" pitchFamily="34" charset="0"/>
              </a:rPr>
              <a:t>Act in Faith:</a:t>
            </a:r>
            <a:endParaRPr lang="en-US" b="1" dirty="0">
              <a:solidFill>
                <a:schemeClr val="bg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823811A-D8E5-460C-A9BB-81C43B71DD29}"/>
              </a:ext>
            </a:extLst>
          </p:cNvPr>
          <p:cNvSpPr/>
          <p:nvPr/>
        </p:nvSpPr>
        <p:spPr>
          <a:xfrm>
            <a:off x="1149942" y="3015732"/>
            <a:ext cx="918675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having a testimony of the Book of Mormon help Megan to act in faith as she responds to Rachel’s concern?</a:t>
            </a:r>
          </a:p>
        </p:txBody>
      </p:sp>
      <p:sp>
        <p:nvSpPr>
          <p:cNvPr id="7" name="Rectangle 6">
            <a:extLst>
              <a:ext uri="{FF2B5EF4-FFF2-40B4-BE49-F238E27FC236}">
                <a16:creationId xmlns:a16="http://schemas.microsoft.com/office/drawing/2014/main" id="{3D2B0698-EFED-47DC-BBCF-B74D63D287A3}"/>
              </a:ext>
            </a:extLst>
          </p:cNvPr>
          <p:cNvSpPr/>
          <p:nvPr/>
        </p:nvSpPr>
        <p:spPr>
          <a:xfrm>
            <a:off x="1149942" y="3662063"/>
            <a:ext cx="824585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views or assumptions might have led Rachel to ask this question?</a:t>
            </a:r>
          </a:p>
        </p:txBody>
      </p:sp>
      <p:sp>
        <p:nvSpPr>
          <p:cNvPr id="8" name="Rectangle 7">
            <a:extLst>
              <a:ext uri="{FF2B5EF4-FFF2-40B4-BE49-F238E27FC236}">
                <a16:creationId xmlns:a16="http://schemas.microsoft.com/office/drawing/2014/main" id="{A56B95AB-B30B-42CF-8737-82A2967C5640}"/>
              </a:ext>
            </a:extLst>
          </p:cNvPr>
          <p:cNvSpPr/>
          <p:nvPr/>
        </p:nvSpPr>
        <p:spPr>
          <a:xfrm>
            <a:off x="1149942" y="4184697"/>
            <a:ext cx="91867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gospel teachings might Megan use that could relate to Rachel’s question?</a:t>
            </a:r>
          </a:p>
        </p:txBody>
      </p:sp>
      <p:sp>
        <p:nvSpPr>
          <p:cNvPr id="9" name="Rectangle 8">
            <a:extLst>
              <a:ext uri="{FF2B5EF4-FFF2-40B4-BE49-F238E27FC236}">
                <a16:creationId xmlns:a16="http://schemas.microsoft.com/office/drawing/2014/main" id="{1F81E796-3C59-405B-8539-A6699EEA6C42}"/>
              </a:ext>
            </a:extLst>
          </p:cNvPr>
          <p:cNvSpPr/>
          <p:nvPr/>
        </p:nvSpPr>
        <p:spPr>
          <a:xfrm>
            <a:off x="1149942" y="4664180"/>
            <a:ext cx="91867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doctrinal mastery passage in the Bible could Megan use to help answer Rachel’s question? </a:t>
            </a:r>
          </a:p>
        </p:txBody>
      </p:sp>
      <p:sp>
        <p:nvSpPr>
          <p:cNvPr id="10" name="Rectangle 9">
            <a:extLst>
              <a:ext uri="{FF2B5EF4-FFF2-40B4-BE49-F238E27FC236}">
                <a16:creationId xmlns:a16="http://schemas.microsoft.com/office/drawing/2014/main" id="{8761FCC6-73D7-4BAD-B242-F2BAEB49FE94}"/>
              </a:ext>
            </a:extLst>
          </p:cNvPr>
          <p:cNvSpPr/>
          <p:nvPr/>
        </p:nvSpPr>
        <p:spPr>
          <a:xfrm>
            <a:off x="1149942" y="5310511"/>
            <a:ext cx="6199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does Ezekiel 37:15-17 help answer this question?</a:t>
            </a:r>
          </a:p>
        </p:txBody>
      </p:sp>
      <p:sp>
        <p:nvSpPr>
          <p:cNvPr id="11" name="Rectangle 10">
            <a:extLst>
              <a:ext uri="{FF2B5EF4-FFF2-40B4-BE49-F238E27FC236}">
                <a16:creationId xmlns:a16="http://schemas.microsoft.com/office/drawing/2014/main" id="{0FBB5BFC-17DD-4F8F-95F6-AF2509509290}"/>
              </a:ext>
            </a:extLst>
          </p:cNvPr>
          <p:cNvSpPr/>
          <p:nvPr/>
        </p:nvSpPr>
        <p:spPr>
          <a:xfrm>
            <a:off x="1149942" y="5711245"/>
            <a:ext cx="91867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other divinely appointed sources Megan could use to help answer Rachel’s question?</a:t>
            </a:r>
          </a:p>
        </p:txBody>
      </p:sp>
    </p:spTree>
    <p:extLst>
      <p:ext uri="{BB962C8B-B14F-4D97-AF65-F5344CB8AC3E}">
        <p14:creationId xmlns:p14="http://schemas.microsoft.com/office/powerpoint/2010/main" val="91583470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right)">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p:cTn id="3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95C3BFE-C851-4AF1-9C79-C61D3D1590B5}"/>
              </a:ext>
            </a:extLst>
          </p:cNvPr>
          <p:cNvSpPr/>
          <p:nvPr/>
        </p:nvSpPr>
        <p:spPr>
          <a:xfrm>
            <a:off x="1094282" y="1245272"/>
            <a:ext cx="9473784" cy="3734134"/>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70</a:t>
            </a:r>
          </a:p>
        </p:txBody>
      </p:sp>
      <p:sp>
        <p:nvSpPr>
          <p:cNvPr id="2" name="Rectangle 1">
            <a:extLst>
              <a:ext uri="{FF2B5EF4-FFF2-40B4-BE49-F238E27FC236}">
                <a16:creationId xmlns:a16="http://schemas.microsoft.com/office/drawing/2014/main" id="{A81AEBCC-3F11-42EC-8457-6815DC64D202}"/>
              </a:ext>
            </a:extLst>
          </p:cNvPr>
          <p:cNvSpPr/>
          <p:nvPr/>
        </p:nvSpPr>
        <p:spPr>
          <a:xfrm>
            <a:off x="3615276" y="875940"/>
            <a:ext cx="448436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Why Is the Book of Mormon Essential?</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7C18217-FE2F-41FA-A250-87A127D420CB}"/>
              </a:ext>
            </a:extLst>
          </p:cNvPr>
          <p:cNvSpPr/>
          <p:nvPr/>
        </p:nvSpPr>
        <p:spPr>
          <a:xfrm>
            <a:off x="1297523" y="3319321"/>
            <a:ext cx="1544012" cy="577081"/>
          </a:xfrm>
          <a:prstGeom prst="rect">
            <a:avLst/>
          </a:prstGeom>
        </p:spPr>
        <p:txBody>
          <a:bodyPr wrap="none">
            <a:spAutoFit/>
          </a:bodyPr>
          <a:lstStyle/>
          <a:p>
            <a:pPr algn="ctr"/>
            <a:r>
              <a:rPr lang="en-US" sz="1050" b="1" dirty="0">
                <a:solidFill>
                  <a:schemeClr val="bg1"/>
                </a:solidFill>
                <a:latin typeface="Arial" panose="020B0604020202020204" pitchFamily="34" charset="0"/>
                <a:cs typeface="Arial" panose="020B0604020202020204" pitchFamily="34" charset="0"/>
              </a:rPr>
              <a:t>Elder Tad R. Callister</a:t>
            </a:r>
          </a:p>
          <a:p>
            <a:pPr algn="ctr"/>
            <a:r>
              <a:rPr lang="en-US" sz="1050" b="1" dirty="0">
                <a:solidFill>
                  <a:schemeClr val="bg1"/>
                </a:solidFill>
                <a:latin typeface="Arial" panose="020B0604020202020204" pitchFamily="34" charset="0"/>
                <a:cs typeface="Arial" panose="020B0604020202020204" pitchFamily="34" charset="0"/>
              </a:rPr>
              <a:t> of the Presidency of </a:t>
            </a:r>
          </a:p>
          <a:p>
            <a:pPr algn="ctr"/>
            <a:r>
              <a:rPr lang="en-US" sz="1050" b="1" dirty="0">
                <a:solidFill>
                  <a:schemeClr val="bg1"/>
                </a:solidFill>
                <a:latin typeface="Arial" panose="020B0604020202020204" pitchFamily="34" charset="0"/>
                <a:cs typeface="Arial" panose="020B0604020202020204" pitchFamily="34" charset="0"/>
              </a:rPr>
              <a:t>the Seventy</a:t>
            </a:r>
          </a:p>
        </p:txBody>
      </p:sp>
      <p:sp>
        <p:nvSpPr>
          <p:cNvPr id="6" name="Rectangle 5">
            <a:extLst>
              <a:ext uri="{FF2B5EF4-FFF2-40B4-BE49-F238E27FC236}">
                <a16:creationId xmlns:a16="http://schemas.microsoft.com/office/drawing/2014/main" id="{2C10EBCF-0993-4DB1-B118-3148DA57D6BD}"/>
              </a:ext>
            </a:extLst>
          </p:cNvPr>
          <p:cNvSpPr/>
          <p:nvPr/>
        </p:nvSpPr>
        <p:spPr>
          <a:xfrm>
            <a:off x="2809462" y="1245272"/>
            <a:ext cx="7522854" cy="2708434"/>
          </a:xfrm>
          <a:prstGeom prst="rect">
            <a:avLst/>
          </a:prstGeom>
        </p:spPr>
        <p:txBody>
          <a:bodyPr wrap="square">
            <a:spAutoFit/>
          </a:bodyPr>
          <a:lstStyle/>
          <a:p>
            <a:pPr algn="just" fontAlgn="base"/>
            <a:r>
              <a:rPr lang="en-US" sz="1700" dirty="0">
                <a:solidFill>
                  <a:schemeClr val="bg1"/>
                </a:solidFill>
                <a:latin typeface="Arial" panose="020B0604020202020204" pitchFamily="34" charset="0"/>
                <a:cs typeface="Arial" panose="020B0604020202020204" pitchFamily="34" charset="0"/>
              </a:rPr>
              <a:t>“Why is the Book of Mormon so essential if we already have the Bible to teach us about Jesus Christ? Have you ever wondered why there are so many Christian churches in the world today when they obtain their doctrines from essentially the same Bible? It is because they interpret the Bible differently. If they interpreted it the same, they would be the same church. This is not a condition the Lord desires, for the Apostle Paul declared that there is ‘one Lord, one faith, one baptism’ (Ephesians 4:5). To help bring this oneness about, the Lord established a divine law of witnesses. Paul taught, ‘In the mouth of two or three witnesses shall every word be established’ (2 Corinthians 13:1).</a:t>
            </a:r>
          </a:p>
        </p:txBody>
      </p:sp>
      <p:pic>
        <p:nvPicPr>
          <p:cNvPr id="2050" name="Picture 2" descr="Tad R. Callister">
            <a:extLst>
              <a:ext uri="{FF2B5EF4-FFF2-40B4-BE49-F238E27FC236}">
                <a16:creationId xmlns:a16="http://schemas.microsoft.com/office/drawing/2014/main" id="{FFB66335-9D79-4331-93FD-2EE3676A8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597" y="1351101"/>
            <a:ext cx="1479865" cy="19682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FABADA3-1F1B-4FE1-A2E3-E8A0B15E714B}"/>
              </a:ext>
            </a:extLst>
          </p:cNvPr>
          <p:cNvSpPr/>
          <p:nvPr/>
        </p:nvSpPr>
        <p:spPr>
          <a:xfrm>
            <a:off x="1297522" y="3779077"/>
            <a:ext cx="9034793" cy="1200329"/>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“The Bible is one witness of Jesus Christ; the Book of Mormon is another. Why is this second witness so crucial? The following illustration may help: How many straight lines can you draw through a single point on a piece of paper?” (Tad R. Callister, “The Book of Mormon—A Book from God,”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2011, 75).</a:t>
            </a:r>
          </a:p>
        </p:txBody>
      </p:sp>
    </p:spTree>
    <p:extLst>
      <p:ext uri="{BB962C8B-B14F-4D97-AF65-F5344CB8AC3E}">
        <p14:creationId xmlns:p14="http://schemas.microsoft.com/office/powerpoint/2010/main" val="14015778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70</a:t>
            </a:r>
          </a:p>
        </p:txBody>
      </p:sp>
      <p:sp>
        <p:nvSpPr>
          <p:cNvPr id="2" name="Oval 1">
            <a:extLst>
              <a:ext uri="{FF2B5EF4-FFF2-40B4-BE49-F238E27FC236}">
                <a16:creationId xmlns:a16="http://schemas.microsoft.com/office/drawing/2014/main" id="{C3E7E789-E620-4353-AFA8-62126A4F8BCE}"/>
              </a:ext>
            </a:extLst>
          </p:cNvPr>
          <p:cNvSpPr/>
          <p:nvPr/>
        </p:nvSpPr>
        <p:spPr>
          <a:xfrm>
            <a:off x="2782957" y="2517913"/>
            <a:ext cx="927652" cy="8746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71E9C6D-5D4B-4224-8AFC-1B423BE31A0B}"/>
              </a:ext>
            </a:extLst>
          </p:cNvPr>
          <p:cNvCxnSpPr>
            <a:cxnSpLocks/>
          </p:cNvCxnSpPr>
          <p:nvPr/>
        </p:nvCxnSpPr>
        <p:spPr>
          <a:xfrm>
            <a:off x="1408596" y="3034748"/>
            <a:ext cx="366395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9D40953-6B60-43F7-BC48-141798AEF048}"/>
              </a:ext>
            </a:extLst>
          </p:cNvPr>
          <p:cNvCxnSpPr>
            <a:cxnSpLocks/>
          </p:cNvCxnSpPr>
          <p:nvPr/>
        </p:nvCxnSpPr>
        <p:spPr>
          <a:xfrm flipH="1">
            <a:off x="1408596" y="2708258"/>
            <a:ext cx="3663950" cy="150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D780E18-EA3D-4643-8420-A8C77A6A1605}"/>
              </a:ext>
            </a:extLst>
          </p:cNvPr>
          <p:cNvCxnSpPr>
            <a:cxnSpLocks/>
          </p:cNvCxnSpPr>
          <p:nvPr/>
        </p:nvCxnSpPr>
        <p:spPr>
          <a:xfrm>
            <a:off x="1408596" y="2922104"/>
            <a:ext cx="36639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880CC1-F58C-4043-828F-F32D5FE443F6}"/>
              </a:ext>
            </a:extLst>
          </p:cNvPr>
          <p:cNvCxnSpPr>
            <a:cxnSpLocks/>
          </p:cNvCxnSpPr>
          <p:nvPr/>
        </p:nvCxnSpPr>
        <p:spPr>
          <a:xfrm>
            <a:off x="1408596" y="2822713"/>
            <a:ext cx="366395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5FFB6A-4607-448D-BB04-7CD6529667F3}"/>
              </a:ext>
            </a:extLst>
          </p:cNvPr>
          <p:cNvCxnSpPr>
            <a:cxnSpLocks/>
          </p:cNvCxnSpPr>
          <p:nvPr/>
        </p:nvCxnSpPr>
        <p:spPr>
          <a:xfrm>
            <a:off x="1408596" y="3160644"/>
            <a:ext cx="366395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1DB9FC-8CD1-4C91-B010-044FF07A64F1}"/>
              </a:ext>
            </a:extLst>
          </p:cNvPr>
          <p:cNvCxnSpPr>
            <a:cxnSpLocks/>
          </p:cNvCxnSpPr>
          <p:nvPr/>
        </p:nvCxnSpPr>
        <p:spPr>
          <a:xfrm>
            <a:off x="1408596" y="3286540"/>
            <a:ext cx="366395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27D99D-C80B-4F82-98EF-879CF943ECDF}"/>
              </a:ext>
            </a:extLst>
          </p:cNvPr>
          <p:cNvCxnSpPr>
            <a:cxnSpLocks/>
          </p:cNvCxnSpPr>
          <p:nvPr/>
        </p:nvCxnSpPr>
        <p:spPr>
          <a:xfrm flipV="1">
            <a:off x="2938671" y="1653208"/>
            <a:ext cx="0" cy="26472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008432B-8FA1-4068-BAA0-F78B11535D6A}"/>
              </a:ext>
            </a:extLst>
          </p:cNvPr>
          <p:cNvCxnSpPr>
            <a:cxnSpLocks/>
          </p:cNvCxnSpPr>
          <p:nvPr/>
        </p:nvCxnSpPr>
        <p:spPr>
          <a:xfrm flipV="1">
            <a:off x="1827967" y="1733446"/>
            <a:ext cx="2282279" cy="214975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3CE52F-57BD-466C-B4F8-D4EEDC8639AF}"/>
              </a:ext>
            </a:extLst>
          </p:cNvPr>
          <p:cNvCxnSpPr>
            <a:cxnSpLocks/>
          </p:cNvCxnSpPr>
          <p:nvPr/>
        </p:nvCxnSpPr>
        <p:spPr>
          <a:xfrm>
            <a:off x="2349777" y="1768234"/>
            <a:ext cx="2407754" cy="190551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37DBDD-6416-401C-8547-BD6F1029D1ED}"/>
              </a:ext>
            </a:extLst>
          </p:cNvPr>
          <p:cNvCxnSpPr>
            <a:cxnSpLocks/>
          </p:cNvCxnSpPr>
          <p:nvPr/>
        </p:nvCxnSpPr>
        <p:spPr>
          <a:xfrm flipV="1">
            <a:off x="3167271" y="1649068"/>
            <a:ext cx="0" cy="26513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840822-336F-48F0-AC77-0F76F07C52CC}"/>
              </a:ext>
            </a:extLst>
          </p:cNvPr>
          <p:cNvCxnSpPr>
            <a:cxnSpLocks/>
          </p:cNvCxnSpPr>
          <p:nvPr/>
        </p:nvCxnSpPr>
        <p:spPr>
          <a:xfrm flipV="1">
            <a:off x="3279915" y="1653208"/>
            <a:ext cx="0" cy="26472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1471-BF7E-4761-9CBA-6AABA8E95ADC}"/>
              </a:ext>
            </a:extLst>
          </p:cNvPr>
          <p:cNvCxnSpPr>
            <a:cxnSpLocks/>
          </p:cNvCxnSpPr>
          <p:nvPr/>
        </p:nvCxnSpPr>
        <p:spPr>
          <a:xfrm flipV="1">
            <a:off x="3405810" y="1652171"/>
            <a:ext cx="0" cy="264826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9BCB057-CEDD-405D-B2C1-76F08F1FD38A}"/>
              </a:ext>
            </a:extLst>
          </p:cNvPr>
          <p:cNvCxnSpPr>
            <a:cxnSpLocks/>
          </p:cNvCxnSpPr>
          <p:nvPr/>
        </p:nvCxnSpPr>
        <p:spPr>
          <a:xfrm flipV="1">
            <a:off x="3505202" y="1653208"/>
            <a:ext cx="0" cy="2647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789F58-0A91-4714-BE50-155417AE0729}"/>
              </a:ext>
            </a:extLst>
          </p:cNvPr>
          <p:cNvCxnSpPr>
            <a:cxnSpLocks/>
          </p:cNvCxnSpPr>
          <p:nvPr/>
        </p:nvCxnSpPr>
        <p:spPr>
          <a:xfrm flipV="1">
            <a:off x="3604592" y="1653208"/>
            <a:ext cx="0" cy="264722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75C91F-0780-4B3B-B666-AD3CE9960FAB}"/>
              </a:ext>
            </a:extLst>
          </p:cNvPr>
          <p:cNvCxnSpPr>
            <a:cxnSpLocks/>
          </p:cNvCxnSpPr>
          <p:nvPr/>
        </p:nvCxnSpPr>
        <p:spPr>
          <a:xfrm flipV="1">
            <a:off x="3041375" y="1648031"/>
            <a:ext cx="0" cy="2652403"/>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F7004C-CA19-49A7-A250-ADC4FAC9A85D}"/>
              </a:ext>
            </a:extLst>
          </p:cNvPr>
          <p:cNvCxnSpPr>
            <a:cxnSpLocks/>
          </p:cNvCxnSpPr>
          <p:nvPr/>
        </p:nvCxnSpPr>
        <p:spPr>
          <a:xfrm flipV="1">
            <a:off x="1976022" y="1885846"/>
            <a:ext cx="2286624" cy="214374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E55B5E-1572-46CD-9520-C07832491F29}"/>
              </a:ext>
            </a:extLst>
          </p:cNvPr>
          <p:cNvCxnSpPr>
            <a:cxnSpLocks/>
          </p:cNvCxnSpPr>
          <p:nvPr/>
        </p:nvCxnSpPr>
        <p:spPr>
          <a:xfrm flipV="1">
            <a:off x="2100472" y="2038246"/>
            <a:ext cx="2314574" cy="214799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635DE2-CC73-4E6D-86A4-87AEB292D641}"/>
              </a:ext>
            </a:extLst>
          </p:cNvPr>
          <p:cNvCxnSpPr>
            <a:cxnSpLocks/>
          </p:cNvCxnSpPr>
          <p:nvPr/>
        </p:nvCxnSpPr>
        <p:spPr>
          <a:xfrm flipV="1">
            <a:off x="2252873" y="2190646"/>
            <a:ext cx="2314573" cy="21622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C429ECE-B3CC-406B-AF20-C346877EBDAC}"/>
              </a:ext>
            </a:extLst>
          </p:cNvPr>
          <p:cNvCxnSpPr>
            <a:cxnSpLocks/>
          </p:cNvCxnSpPr>
          <p:nvPr/>
        </p:nvCxnSpPr>
        <p:spPr>
          <a:xfrm flipV="1">
            <a:off x="2190961" y="2121900"/>
            <a:ext cx="2300285" cy="21554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DEEA106-04FE-4D49-84DB-029FA32E8C75}"/>
              </a:ext>
            </a:extLst>
          </p:cNvPr>
          <p:cNvCxnSpPr>
            <a:cxnSpLocks/>
          </p:cNvCxnSpPr>
          <p:nvPr/>
        </p:nvCxnSpPr>
        <p:spPr>
          <a:xfrm flipV="1">
            <a:off x="2038560" y="1954592"/>
            <a:ext cx="2303186" cy="215068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9A19290-C335-480C-9E4B-0EF22CBBCB3B}"/>
              </a:ext>
            </a:extLst>
          </p:cNvPr>
          <p:cNvCxnSpPr>
            <a:cxnSpLocks/>
          </p:cNvCxnSpPr>
          <p:nvPr/>
        </p:nvCxnSpPr>
        <p:spPr>
          <a:xfrm flipV="1">
            <a:off x="1907067" y="1809646"/>
            <a:ext cx="2279379" cy="2137122"/>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D96AFB3-5D0A-42B7-BE47-47762D8A8FFF}"/>
              </a:ext>
            </a:extLst>
          </p:cNvPr>
          <p:cNvCxnSpPr>
            <a:cxnSpLocks/>
          </p:cNvCxnSpPr>
          <p:nvPr/>
        </p:nvCxnSpPr>
        <p:spPr>
          <a:xfrm>
            <a:off x="2301325" y="1833408"/>
            <a:ext cx="2407754" cy="19055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25EB96-3108-46EE-9424-55B47A012BF0}"/>
              </a:ext>
            </a:extLst>
          </p:cNvPr>
          <p:cNvCxnSpPr>
            <a:cxnSpLocks/>
          </p:cNvCxnSpPr>
          <p:nvPr/>
        </p:nvCxnSpPr>
        <p:spPr>
          <a:xfrm>
            <a:off x="2224296" y="1901482"/>
            <a:ext cx="2407754" cy="190551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2AE59A-951F-4C4A-AF9D-8159FC796CAE}"/>
              </a:ext>
            </a:extLst>
          </p:cNvPr>
          <p:cNvCxnSpPr>
            <a:cxnSpLocks/>
          </p:cNvCxnSpPr>
          <p:nvPr/>
        </p:nvCxnSpPr>
        <p:spPr>
          <a:xfrm>
            <a:off x="2162384" y="1977682"/>
            <a:ext cx="2407754" cy="19055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CA88876-F9CA-4BFE-A109-D8FBBD74C9DA}"/>
              </a:ext>
            </a:extLst>
          </p:cNvPr>
          <p:cNvCxnSpPr>
            <a:cxnSpLocks/>
          </p:cNvCxnSpPr>
          <p:nvPr/>
        </p:nvCxnSpPr>
        <p:spPr>
          <a:xfrm>
            <a:off x="2113932" y="2045700"/>
            <a:ext cx="2407754" cy="19055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EE3B736-3042-4420-9A34-EA14B48FC7A2}"/>
              </a:ext>
            </a:extLst>
          </p:cNvPr>
          <p:cNvCxnSpPr>
            <a:cxnSpLocks/>
          </p:cNvCxnSpPr>
          <p:nvPr/>
        </p:nvCxnSpPr>
        <p:spPr>
          <a:xfrm>
            <a:off x="2044977" y="2112431"/>
            <a:ext cx="2407754" cy="19055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A01AD8-1464-4CB1-942A-C87D5EAC76AF}"/>
              </a:ext>
            </a:extLst>
          </p:cNvPr>
          <p:cNvCxnSpPr>
            <a:cxnSpLocks/>
          </p:cNvCxnSpPr>
          <p:nvPr/>
        </p:nvCxnSpPr>
        <p:spPr>
          <a:xfrm>
            <a:off x="1988035" y="2177341"/>
            <a:ext cx="2407754" cy="1905519"/>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1693DF0-ACB3-4E6B-8DCE-04BF08BC6FBC}"/>
              </a:ext>
            </a:extLst>
          </p:cNvPr>
          <p:cNvCxnSpPr>
            <a:cxnSpLocks/>
          </p:cNvCxnSpPr>
          <p:nvPr/>
        </p:nvCxnSpPr>
        <p:spPr>
          <a:xfrm>
            <a:off x="1930679" y="2252198"/>
            <a:ext cx="2407754" cy="190551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B07496FA-1863-4C2E-BEBB-14A5AD8385C2}"/>
              </a:ext>
            </a:extLst>
          </p:cNvPr>
          <p:cNvSpPr/>
          <p:nvPr/>
        </p:nvSpPr>
        <p:spPr>
          <a:xfrm>
            <a:off x="5727147" y="2111544"/>
            <a:ext cx="5056257" cy="2308324"/>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“How many straight lines can you draw through a single point on a piece of paper? The answer is infinite. For a moment, suppose that single point represents the Bible and that hundreds of those straight lines drawn through that point represent different interpretations of the Bible and that each of those interpretations represents a different church.</a:t>
            </a:r>
          </a:p>
        </p:txBody>
      </p:sp>
      <p:sp>
        <p:nvSpPr>
          <p:cNvPr id="86" name="Rectangle 85">
            <a:extLst>
              <a:ext uri="{FF2B5EF4-FFF2-40B4-BE49-F238E27FC236}">
                <a16:creationId xmlns:a16="http://schemas.microsoft.com/office/drawing/2014/main" id="{4DF5312D-5F69-48BA-AE64-C59D524D0E6E}"/>
              </a:ext>
            </a:extLst>
          </p:cNvPr>
          <p:cNvSpPr/>
          <p:nvPr/>
        </p:nvSpPr>
        <p:spPr>
          <a:xfrm>
            <a:off x="2508802" y="4797447"/>
            <a:ext cx="1794016" cy="400110"/>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The Bible</a:t>
            </a:r>
          </a:p>
        </p:txBody>
      </p:sp>
    </p:spTree>
    <p:extLst>
      <p:ext uri="{BB962C8B-B14F-4D97-AF65-F5344CB8AC3E}">
        <p14:creationId xmlns:p14="http://schemas.microsoft.com/office/powerpoint/2010/main" val="2526966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par>
                          <p:cTn id="31" fill="hold">
                            <p:stCondLst>
                              <p:cond delay="3000"/>
                            </p:stCondLst>
                            <p:childTnLst>
                              <p:par>
                                <p:cTn id="32" presetID="14" presetClass="entr" presetSubtype="1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par>
                          <p:cTn id="35" fill="hold">
                            <p:stCondLst>
                              <p:cond delay="3500"/>
                            </p:stCondLst>
                            <p:childTnLst>
                              <p:par>
                                <p:cTn id="36" presetID="14" presetClass="entr" presetSubtype="1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par>
                          <p:cTn id="39" fill="hold">
                            <p:stCondLst>
                              <p:cond delay="4000"/>
                            </p:stCondLst>
                            <p:childTnLst>
                              <p:par>
                                <p:cTn id="40" presetID="14" presetClass="entr" presetSubtype="1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par>
                          <p:cTn id="43" fill="hold">
                            <p:stCondLst>
                              <p:cond delay="4500"/>
                            </p:stCondLst>
                            <p:childTnLst>
                              <p:par>
                                <p:cTn id="44" presetID="14" presetClass="entr" presetSubtype="1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childTnLst>
                          </p:cTn>
                        </p:par>
                        <p:par>
                          <p:cTn id="47" fill="hold">
                            <p:stCondLst>
                              <p:cond delay="5000"/>
                            </p:stCondLst>
                            <p:childTnLst>
                              <p:par>
                                <p:cTn id="48" presetID="14" presetClass="entr" presetSubtype="1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childTnLst>
                          </p:cTn>
                        </p:par>
                        <p:par>
                          <p:cTn id="51" fill="hold">
                            <p:stCondLst>
                              <p:cond delay="5500"/>
                            </p:stCondLst>
                            <p:childTnLst>
                              <p:par>
                                <p:cTn id="52" presetID="14" presetClass="entr" presetSubtype="1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randombar(horizontal)">
                                      <p:cBhvr>
                                        <p:cTn id="54" dur="500"/>
                                        <p:tgtEl>
                                          <p:spTgt spid="21"/>
                                        </p:tgtEl>
                                      </p:cBhvr>
                                    </p:animEffect>
                                  </p:childTnLst>
                                </p:cTn>
                              </p:par>
                            </p:childTnLst>
                          </p:cTn>
                        </p:par>
                        <p:par>
                          <p:cTn id="55" fill="hold">
                            <p:stCondLst>
                              <p:cond delay="6000"/>
                            </p:stCondLst>
                            <p:childTnLst>
                              <p:par>
                                <p:cTn id="56" presetID="14" presetClass="entr" presetSubtype="1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randombar(horizontal)">
                                      <p:cBhvr>
                                        <p:cTn id="58" dur="500"/>
                                        <p:tgtEl>
                                          <p:spTgt spid="22"/>
                                        </p:tgtEl>
                                      </p:cBhvr>
                                    </p:animEffect>
                                  </p:childTnLst>
                                </p:cTn>
                              </p:par>
                            </p:childTnLst>
                          </p:cTn>
                        </p:par>
                        <p:par>
                          <p:cTn id="59" fill="hold">
                            <p:stCondLst>
                              <p:cond delay="6500"/>
                            </p:stCondLst>
                            <p:childTnLst>
                              <p:par>
                                <p:cTn id="60" presetID="14" presetClass="entr" presetSubtype="1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childTnLst>
                          </p:cTn>
                        </p:par>
                        <p:par>
                          <p:cTn id="63" fill="hold">
                            <p:stCondLst>
                              <p:cond delay="7000"/>
                            </p:stCondLst>
                            <p:childTnLst>
                              <p:par>
                                <p:cTn id="64" presetID="14" presetClass="entr" presetSubtype="10"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randombar(horizontal)">
                                      <p:cBhvr>
                                        <p:cTn id="66" dur="500"/>
                                        <p:tgtEl>
                                          <p:spTgt spid="24"/>
                                        </p:tgtEl>
                                      </p:cBhvr>
                                    </p:animEffect>
                                  </p:childTnLst>
                                </p:cTn>
                              </p:par>
                            </p:childTnLst>
                          </p:cTn>
                        </p:par>
                        <p:par>
                          <p:cTn id="67" fill="hold">
                            <p:stCondLst>
                              <p:cond delay="7500"/>
                            </p:stCondLst>
                            <p:childTnLst>
                              <p:par>
                                <p:cTn id="68" presetID="14" presetClass="entr" presetSubtype="10"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randombar(horizontal)">
                                      <p:cBhvr>
                                        <p:cTn id="70" dur="500"/>
                                        <p:tgtEl>
                                          <p:spTgt spid="26"/>
                                        </p:tgtEl>
                                      </p:cBhvr>
                                    </p:animEffect>
                                  </p:childTnLst>
                                </p:cTn>
                              </p:par>
                            </p:childTnLst>
                          </p:cTn>
                        </p:par>
                        <p:par>
                          <p:cTn id="71" fill="hold">
                            <p:stCondLst>
                              <p:cond delay="8000"/>
                            </p:stCondLst>
                            <p:childTnLst>
                              <p:par>
                                <p:cTn id="72" presetID="14" presetClass="entr" presetSubtype="10" fill="hold"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randombar(horizontal)">
                                      <p:cBhvr>
                                        <p:cTn id="74" dur="500"/>
                                        <p:tgtEl>
                                          <p:spTgt spid="27"/>
                                        </p:tgtEl>
                                      </p:cBhvr>
                                    </p:animEffect>
                                  </p:childTnLst>
                                </p:cTn>
                              </p:par>
                            </p:childTnLst>
                          </p:cTn>
                        </p:par>
                        <p:par>
                          <p:cTn id="75" fill="hold">
                            <p:stCondLst>
                              <p:cond delay="8500"/>
                            </p:stCondLst>
                            <p:childTnLst>
                              <p:par>
                                <p:cTn id="76" presetID="14" presetClass="entr" presetSubtype="10"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randombar(horizontal)">
                                      <p:cBhvr>
                                        <p:cTn id="78" dur="500"/>
                                        <p:tgtEl>
                                          <p:spTgt spid="28"/>
                                        </p:tgtEl>
                                      </p:cBhvr>
                                    </p:animEffect>
                                  </p:childTnLst>
                                </p:cTn>
                              </p:par>
                            </p:childTnLst>
                          </p:cTn>
                        </p:par>
                        <p:par>
                          <p:cTn id="79" fill="hold">
                            <p:stCondLst>
                              <p:cond delay="9000"/>
                            </p:stCondLst>
                            <p:childTnLst>
                              <p:par>
                                <p:cTn id="80" presetID="14" presetClass="entr" presetSubtype="10"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randombar(horizontal)">
                                      <p:cBhvr>
                                        <p:cTn id="82" dur="500"/>
                                        <p:tgtEl>
                                          <p:spTgt spid="30"/>
                                        </p:tgtEl>
                                      </p:cBhvr>
                                    </p:animEffect>
                                  </p:childTnLst>
                                </p:cTn>
                              </p:par>
                            </p:childTnLst>
                          </p:cTn>
                        </p:par>
                        <p:par>
                          <p:cTn id="83" fill="hold">
                            <p:stCondLst>
                              <p:cond delay="9500"/>
                            </p:stCondLst>
                            <p:childTnLst>
                              <p:par>
                                <p:cTn id="84" presetID="14" presetClass="entr" presetSubtype="10" fill="hold"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randombar(horizontal)">
                                      <p:cBhvr>
                                        <p:cTn id="86" dur="500"/>
                                        <p:tgtEl>
                                          <p:spTgt spid="31"/>
                                        </p:tgtEl>
                                      </p:cBhvr>
                                    </p:animEffect>
                                  </p:childTnLst>
                                </p:cTn>
                              </p:par>
                            </p:childTnLst>
                          </p:cTn>
                        </p:par>
                        <p:par>
                          <p:cTn id="87" fill="hold">
                            <p:stCondLst>
                              <p:cond delay="10000"/>
                            </p:stCondLst>
                            <p:childTnLst>
                              <p:par>
                                <p:cTn id="88" presetID="14" presetClass="entr" presetSubtype="10" fill="hold"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randombar(horizontal)">
                                      <p:cBhvr>
                                        <p:cTn id="90" dur="500"/>
                                        <p:tgtEl>
                                          <p:spTgt spid="37"/>
                                        </p:tgtEl>
                                      </p:cBhvr>
                                    </p:animEffect>
                                  </p:childTnLst>
                                </p:cTn>
                              </p:par>
                            </p:childTnLst>
                          </p:cTn>
                        </p:par>
                        <p:par>
                          <p:cTn id="91" fill="hold">
                            <p:stCondLst>
                              <p:cond delay="10500"/>
                            </p:stCondLst>
                            <p:childTnLst>
                              <p:par>
                                <p:cTn id="92" presetID="14" presetClass="entr" presetSubtype="10" fill="hold"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randombar(horizontal)">
                                      <p:cBhvr>
                                        <p:cTn id="94" dur="500"/>
                                        <p:tgtEl>
                                          <p:spTgt spid="38"/>
                                        </p:tgtEl>
                                      </p:cBhvr>
                                    </p:animEffect>
                                  </p:childTnLst>
                                </p:cTn>
                              </p:par>
                            </p:childTnLst>
                          </p:cTn>
                        </p:par>
                        <p:par>
                          <p:cTn id="95" fill="hold">
                            <p:stCondLst>
                              <p:cond delay="11000"/>
                            </p:stCondLst>
                            <p:childTnLst>
                              <p:par>
                                <p:cTn id="96" presetID="14" presetClass="entr" presetSubtype="10" fill="hold" nodeType="after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randombar(horizontal)">
                                      <p:cBhvr>
                                        <p:cTn id="98" dur="500"/>
                                        <p:tgtEl>
                                          <p:spTgt spid="39"/>
                                        </p:tgtEl>
                                      </p:cBhvr>
                                    </p:animEffect>
                                  </p:childTnLst>
                                </p:cTn>
                              </p:par>
                            </p:childTnLst>
                          </p:cTn>
                        </p:par>
                        <p:par>
                          <p:cTn id="99" fill="hold">
                            <p:stCondLst>
                              <p:cond delay="11500"/>
                            </p:stCondLst>
                            <p:childTnLst>
                              <p:par>
                                <p:cTn id="100" presetID="14" presetClass="entr" presetSubtype="1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randombar(horizontal)">
                                      <p:cBhvr>
                                        <p:cTn id="102" dur="500"/>
                                        <p:tgtEl>
                                          <p:spTgt spid="40"/>
                                        </p:tgtEl>
                                      </p:cBhvr>
                                    </p:animEffect>
                                  </p:childTnLst>
                                </p:cTn>
                              </p:par>
                            </p:childTnLst>
                          </p:cTn>
                        </p:par>
                        <p:par>
                          <p:cTn id="103" fill="hold">
                            <p:stCondLst>
                              <p:cond delay="12000"/>
                            </p:stCondLst>
                            <p:childTnLst>
                              <p:par>
                                <p:cTn id="104" presetID="14" presetClass="entr" presetSubtype="10" fill="hold"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randombar(horizontal)">
                                      <p:cBhvr>
                                        <p:cTn id="106" dur="500"/>
                                        <p:tgtEl>
                                          <p:spTgt spid="41"/>
                                        </p:tgtEl>
                                      </p:cBhvr>
                                    </p:animEffect>
                                  </p:childTnLst>
                                </p:cTn>
                              </p:par>
                            </p:childTnLst>
                          </p:cTn>
                        </p:par>
                        <p:par>
                          <p:cTn id="107" fill="hold">
                            <p:stCondLst>
                              <p:cond delay="12500"/>
                            </p:stCondLst>
                            <p:childTnLst>
                              <p:par>
                                <p:cTn id="108" presetID="14" presetClass="entr" presetSubtype="10" fill="hold" nodeType="after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randombar(horizontal)">
                                      <p:cBhvr>
                                        <p:cTn id="110" dur="500"/>
                                        <p:tgtEl>
                                          <p:spTgt spid="42"/>
                                        </p:tgtEl>
                                      </p:cBhvr>
                                    </p:animEffect>
                                  </p:childTnLst>
                                </p:cTn>
                              </p:par>
                            </p:childTnLst>
                          </p:cTn>
                        </p:par>
                        <p:par>
                          <p:cTn id="111" fill="hold">
                            <p:stCondLst>
                              <p:cond delay="13000"/>
                            </p:stCondLst>
                            <p:childTnLst>
                              <p:par>
                                <p:cTn id="112" presetID="14" presetClass="entr" presetSubtype="10" fill="hold" nodeType="after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randombar(horizontal)">
                                      <p:cBhvr>
                                        <p:cTn id="1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70</a:t>
            </a:r>
          </a:p>
        </p:txBody>
      </p:sp>
      <p:sp>
        <p:nvSpPr>
          <p:cNvPr id="2" name="Rectangle 1">
            <a:extLst>
              <a:ext uri="{FF2B5EF4-FFF2-40B4-BE49-F238E27FC236}">
                <a16:creationId xmlns:a16="http://schemas.microsoft.com/office/drawing/2014/main" id="{30C14F50-6D6E-40C9-87A1-2C9E43B27E47}"/>
              </a:ext>
            </a:extLst>
          </p:cNvPr>
          <p:cNvSpPr/>
          <p:nvPr/>
        </p:nvSpPr>
        <p:spPr>
          <a:xfrm>
            <a:off x="1338469" y="953729"/>
            <a:ext cx="9223513"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“What happens, however, if on that piece of paper there is a second point representing the Book of Mormon? How many straight lines could you draw between these two reference points: the Bible and the Book of Mormon?” (Tad R. Callister, “The Book of Mormon—A Book from God,” 75).</a:t>
            </a:r>
          </a:p>
        </p:txBody>
      </p:sp>
      <p:sp>
        <p:nvSpPr>
          <p:cNvPr id="4" name="Oval 3">
            <a:extLst>
              <a:ext uri="{FF2B5EF4-FFF2-40B4-BE49-F238E27FC236}">
                <a16:creationId xmlns:a16="http://schemas.microsoft.com/office/drawing/2014/main" id="{AB304E0B-98DB-455E-ACF3-F0A5C6901977}"/>
              </a:ext>
            </a:extLst>
          </p:cNvPr>
          <p:cNvSpPr/>
          <p:nvPr/>
        </p:nvSpPr>
        <p:spPr>
          <a:xfrm>
            <a:off x="3527151" y="2730437"/>
            <a:ext cx="927652" cy="8746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656101F-F329-4879-94D4-CF4EB949380F}"/>
              </a:ext>
            </a:extLst>
          </p:cNvPr>
          <p:cNvSpPr/>
          <p:nvPr/>
        </p:nvSpPr>
        <p:spPr>
          <a:xfrm>
            <a:off x="7301949" y="2730437"/>
            <a:ext cx="927652" cy="8746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89D2217-4F5B-4C19-BCD3-B988F6AAC41F}"/>
              </a:ext>
            </a:extLst>
          </p:cNvPr>
          <p:cNvSpPr/>
          <p:nvPr/>
        </p:nvSpPr>
        <p:spPr>
          <a:xfrm>
            <a:off x="1338469" y="4355506"/>
            <a:ext cx="9223513" cy="1754326"/>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“How many straight lines could you draw between these two reference points: the Bible and the Book of Mormon? Only one. Only one interpretation of Christ’s doctrines survives the testimony of these two witnesses.</a:t>
            </a:r>
          </a:p>
          <a:p>
            <a:pPr algn="just" fontAlgn="base"/>
            <a:r>
              <a:rPr lang="en-US" dirty="0">
                <a:solidFill>
                  <a:schemeClr val="bg1"/>
                </a:solidFill>
                <a:latin typeface="Arial" panose="020B0604020202020204" pitchFamily="34" charset="0"/>
                <a:cs typeface="Arial" panose="020B0604020202020204" pitchFamily="34" charset="0"/>
              </a:rPr>
              <a:t>“Again and again the Book of Mormon acts as a confirming, clarifying, unifying witness of the doctrines taught in the Bible so that there is only ‘one Lord, one faith, one baptism’ [Ephesians 4:5]” (Tad R. Callister, “The Book of Mormon—A Book from God,” 75).</a:t>
            </a:r>
            <a:endParaRPr lang="en-US" b="0" i="0" dirty="0">
              <a:solidFill>
                <a:schemeClr val="bg1"/>
              </a:solidFill>
              <a:effectLst/>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F4DA4CA0-334E-4566-BE18-7176E1E767AF}"/>
              </a:ext>
            </a:extLst>
          </p:cNvPr>
          <p:cNvCxnSpPr>
            <a:cxnSpLocks/>
          </p:cNvCxnSpPr>
          <p:nvPr/>
        </p:nvCxnSpPr>
        <p:spPr>
          <a:xfrm flipH="1">
            <a:off x="4030734" y="3167759"/>
            <a:ext cx="37747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82E54C8-E2A4-48BE-BD14-DE985F2EFEF0}"/>
              </a:ext>
            </a:extLst>
          </p:cNvPr>
          <p:cNvSpPr/>
          <p:nvPr/>
        </p:nvSpPr>
        <p:spPr>
          <a:xfrm>
            <a:off x="3308902" y="3842347"/>
            <a:ext cx="1358348" cy="400110"/>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The Bible</a:t>
            </a:r>
          </a:p>
        </p:txBody>
      </p:sp>
      <p:sp>
        <p:nvSpPr>
          <p:cNvPr id="10" name="Rectangle 9">
            <a:extLst>
              <a:ext uri="{FF2B5EF4-FFF2-40B4-BE49-F238E27FC236}">
                <a16:creationId xmlns:a16="http://schemas.microsoft.com/office/drawing/2014/main" id="{A4B60012-9FD0-455C-AD0C-C32C6AD2B047}"/>
              </a:ext>
            </a:extLst>
          </p:cNvPr>
          <p:cNvSpPr/>
          <p:nvPr/>
        </p:nvSpPr>
        <p:spPr>
          <a:xfrm>
            <a:off x="6921364" y="3688459"/>
            <a:ext cx="1688822" cy="707886"/>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The Book of Mormon</a:t>
            </a:r>
          </a:p>
        </p:txBody>
      </p:sp>
    </p:spTree>
    <p:extLst>
      <p:ext uri="{BB962C8B-B14F-4D97-AF65-F5344CB8AC3E}">
        <p14:creationId xmlns:p14="http://schemas.microsoft.com/office/powerpoint/2010/main" val="73365613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70</a:t>
            </a:r>
          </a:p>
        </p:txBody>
      </p:sp>
      <p:sp>
        <p:nvSpPr>
          <p:cNvPr id="2" name="Rectangle 1">
            <a:extLst>
              <a:ext uri="{FF2B5EF4-FFF2-40B4-BE49-F238E27FC236}">
                <a16:creationId xmlns:a16="http://schemas.microsoft.com/office/drawing/2014/main" id="{55EEEFE4-0830-4C62-A711-5DA099F2D7D6}"/>
              </a:ext>
            </a:extLst>
          </p:cNvPr>
          <p:cNvSpPr/>
          <p:nvPr/>
        </p:nvSpPr>
        <p:spPr>
          <a:xfrm>
            <a:off x="2756784" y="2951946"/>
            <a:ext cx="6678431" cy="954107"/>
          </a:xfrm>
          <a:prstGeom prst="rect">
            <a:avLst/>
          </a:prstGeom>
        </p:spPr>
        <p:txBody>
          <a:bodyPr wrap="none">
            <a:spAutoFit/>
          </a:bodyPr>
          <a:lstStyle/>
          <a:p>
            <a:pPr algn="ctr" fontAlgn="base"/>
            <a:r>
              <a:rPr lang="en-US" sz="2800" b="1" dirty="0">
                <a:solidFill>
                  <a:schemeClr val="bg1"/>
                </a:solidFill>
                <a:latin typeface="Arial" panose="020B0604020202020204" pitchFamily="34" charset="0"/>
                <a:cs typeface="Arial" panose="020B0604020202020204" pitchFamily="34" charset="0"/>
              </a:rPr>
              <a:t>Doctrinal Mastery Cumulative Review </a:t>
            </a:r>
          </a:p>
          <a:p>
            <a:pPr algn="ctr" fontAlgn="base"/>
            <a:r>
              <a:rPr lang="en-US" sz="2800" b="1" dirty="0">
                <a:solidFill>
                  <a:schemeClr val="bg1"/>
                </a:solidFill>
                <a:latin typeface="Arial" panose="020B0604020202020204" pitchFamily="34" charset="0"/>
                <a:cs typeface="Arial" panose="020B0604020202020204" pitchFamily="34" charset="0"/>
              </a:rPr>
              <a:t>(20 minutes)</a:t>
            </a:r>
            <a:endParaRPr lang="en-US" sz="28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348066"/>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590</Words>
  <Application>Microsoft Office PowerPoint</Application>
  <PresentationFormat>Widescreen</PresentationFormat>
  <Paragraphs>54</Paragraphs>
  <Slides>11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Bahnschrift SemiLight</vt:lpstr>
      <vt:lpstr>Calibri</vt:lpstr>
      <vt:lpstr>MV Boli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4423</cp:revision>
  <dcterms:created xsi:type="dcterms:W3CDTF">2018-08-29T04:26:39Z</dcterms:created>
  <dcterms:modified xsi:type="dcterms:W3CDTF">2019-04-06T01:59:11Z</dcterms:modified>
</cp:coreProperties>
</file>