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4"/>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C7E9"/>
    <a:srgbClr val="D88028"/>
    <a:srgbClr val="6F7CBF"/>
    <a:srgbClr val="FFD757"/>
    <a:srgbClr val="0BA2C5"/>
    <a:srgbClr val="FF6600"/>
    <a:srgbClr val="B9DF63"/>
    <a:srgbClr val="E97159"/>
    <a:srgbClr val="801A12"/>
    <a:srgbClr val="D6E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S Gothic" panose="020B0609070205080204" pitchFamily="49" charset="-128"/>
                <a:cs typeface="Calibri" panose="020F050202020403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69</a:t>
            </a:r>
          </a:p>
        </p:txBody>
      </p:sp>
      <p:sp>
        <p:nvSpPr>
          <p:cNvPr id="2" name="Rectangle 1">
            <a:extLst>
              <a:ext uri="{FF2B5EF4-FFF2-40B4-BE49-F238E27FC236}">
                <a16:creationId xmlns:a16="http://schemas.microsoft.com/office/drawing/2014/main" id="{7F0508DA-972D-4667-A655-724340E90640}"/>
              </a:ext>
            </a:extLst>
          </p:cNvPr>
          <p:cNvSpPr/>
          <p:nvPr/>
        </p:nvSpPr>
        <p:spPr>
          <a:xfrm>
            <a:off x="2363247" y="2767280"/>
            <a:ext cx="7465505" cy="1323439"/>
          </a:xfrm>
          <a:prstGeom prst="rect">
            <a:avLst/>
          </a:prstGeom>
        </p:spPr>
        <p:txBody>
          <a:bodyPr wrap="none">
            <a:spAutoFit/>
          </a:bodyPr>
          <a:lstStyle/>
          <a:p>
            <a:pPr algn="ctr" fontAlgn="base"/>
            <a:r>
              <a:rPr lang="en-US" sz="4000" b="1" dirty="0">
                <a:solidFill>
                  <a:schemeClr val="tx2">
                    <a:lumMod val="75000"/>
                  </a:schemeClr>
                </a:solidFill>
                <a:latin typeface="MV Boli" panose="02000500030200090000" pitchFamily="2" charset="0"/>
                <a:cs typeface="MV Boli" panose="02000500030200090000" pitchFamily="2" charset="0"/>
              </a:rPr>
              <a:t>“Israelites who commit serious</a:t>
            </a:r>
          </a:p>
          <a:p>
            <a:pPr algn="ctr" fontAlgn="base"/>
            <a:r>
              <a:rPr lang="en-US" sz="4000" b="1" dirty="0">
                <a:solidFill>
                  <a:schemeClr val="tx2">
                    <a:lumMod val="75000"/>
                  </a:schemeClr>
                </a:solidFill>
                <a:latin typeface="MV Boli" panose="02000500030200090000" pitchFamily="2" charset="0"/>
                <a:cs typeface="MV Boli" panose="02000500030200090000" pitchFamily="2" charset="0"/>
              </a:rPr>
              <a:t> sins are slain”</a:t>
            </a:r>
            <a:endParaRPr lang="en-US" sz="4000" b="1" dirty="0">
              <a:solidFill>
                <a:schemeClr val="tx2">
                  <a:lumMod val="75000"/>
                </a:schemeClr>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74248358-2348-4D69-AEAB-EFEC28D8CFB5}"/>
              </a:ext>
            </a:extLst>
          </p:cNvPr>
          <p:cNvSpPr/>
          <p:nvPr/>
        </p:nvSpPr>
        <p:spPr>
          <a:xfrm>
            <a:off x="1608200" y="968273"/>
            <a:ext cx="1653017"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Numbers 25</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624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34321D-DB07-487A-A97E-5B59C7284CC1}"/>
              </a:ext>
            </a:extLst>
          </p:cNvPr>
          <p:cNvSpPr/>
          <p:nvPr/>
        </p:nvSpPr>
        <p:spPr>
          <a:xfrm>
            <a:off x="1134787" y="3077496"/>
            <a:ext cx="68697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some of the Israelites do when they came to Moab?</a:t>
            </a:r>
          </a:p>
        </p:txBody>
      </p:sp>
      <p:sp>
        <p:nvSpPr>
          <p:cNvPr id="12" name="Rectangle 11">
            <a:extLst>
              <a:ext uri="{FF2B5EF4-FFF2-40B4-BE49-F238E27FC236}">
                <a16:creationId xmlns:a16="http://schemas.microsoft.com/office/drawing/2014/main" id="{5DE875AA-C55E-4D09-849F-E805089FB1A8}"/>
              </a:ext>
            </a:extLst>
          </p:cNvPr>
          <p:cNvSpPr/>
          <p:nvPr/>
        </p:nvSpPr>
        <p:spPr>
          <a:xfrm>
            <a:off x="1140758" y="779683"/>
            <a:ext cx="1881808" cy="74651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A0D3DE-BF3A-4F76-A282-99BFDFB27C22}"/>
              </a:ext>
            </a:extLst>
          </p:cNvPr>
          <p:cNvSpPr/>
          <p:nvPr/>
        </p:nvSpPr>
        <p:spPr>
          <a:xfrm>
            <a:off x="1134788" y="3532127"/>
            <a:ext cx="2005676" cy="74651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F02B267-76CF-4A59-B250-898CB562E435}"/>
              </a:ext>
            </a:extLst>
          </p:cNvPr>
          <p:cNvSpPr/>
          <p:nvPr/>
        </p:nvSpPr>
        <p:spPr>
          <a:xfrm>
            <a:off x="1134790" y="3883347"/>
            <a:ext cx="9458179" cy="95506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A955F26-FCA6-4CC4-BB50-83F9A0D8E87C}"/>
              </a:ext>
            </a:extLst>
          </p:cNvPr>
          <p:cNvSpPr/>
          <p:nvPr/>
        </p:nvSpPr>
        <p:spPr>
          <a:xfrm>
            <a:off x="1134790" y="1149015"/>
            <a:ext cx="9458179" cy="178998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69</a:t>
            </a:r>
          </a:p>
        </p:txBody>
      </p:sp>
      <p:sp>
        <p:nvSpPr>
          <p:cNvPr id="4" name="Rectangle 3">
            <a:extLst>
              <a:ext uri="{FF2B5EF4-FFF2-40B4-BE49-F238E27FC236}">
                <a16:creationId xmlns:a16="http://schemas.microsoft.com/office/drawing/2014/main" id="{17A3635C-2464-4FC6-9EA5-4A14F5AA9C83}"/>
              </a:ext>
            </a:extLst>
          </p:cNvPr>
          <p:cNvSpPr/>
          <p:nvPr/>
        </p:nvSpPr>
        <p:spPr>
          <a:xfrm>
            <a:off x="1134793" y="779683"/>
            <a:ext cx="19159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25:1-3</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17C18F7-D555-4F40-BC14-6B58ED9F765C}"/>
              </a:ext>
            </a:extLst>
          </p:cNvPr>
          <p:cNvSpPr/>
          <p:nvPr/>
        </p:nvSpPr>
        <p:spPr>
          <a:xfrm>
            <a:off x="1134792" y="1149015"/>
            <a:ext cx="9458179"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Israel abode in Shittim, and the people began to commit whoredom with the daughters of Moab.</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they called the people unto the sacrifices of their gods: and the people did eat, and bowed down to their gods.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Israel joined himself unto Baal-</a:t>
            </a:r>
            <a:r>
              <a:rPr lang="en-US" dirty="0" err="1">
                <a:solidFill>
                  <a:schemeClr val="bg1"/>
                </a:solidFill>
                <a:latin typeface="Arial" panose="020B0604020202020204" pitchFamily="34" charset="0"/>
                <a:cs typeface="Arial" panose="020B0604020202020204" pitchFamily="34" charset="0"/>
              </a:rPr>
              <a:t>peor</a:t>
            </a:r>
            <a:r>
              <a:rPr lang="en-US" dirty="0">
                <a:solidFill>
                  <a:schemeClr val="bg1"/>
                </a:solidFill>
                <a:latin typeface="Arial" panose="020B0604020202020204" pitchFamily="34" charset="0"/>
                <a:cs typeface="Arial" panose="020B0604020202020204" pitchFamily="34" charset="0"/>
              </a:rPr>
              <a:t>: and the anger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kindled against Israel.</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88371C-E046-4E3F-9EA8-F99588D1CEF8}"/>
              </a:ext>
            </a:extLst>
          </p:cNvPr>
          <p:cNvSpPr/>
          <p:nvPr/>
        </p:nvSpPr>
        <p:spPr>
          <a:xfrm>
            <a:off x="1134792" y="3919003"/>
            <a:ext cx="945817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I have a few things against thee, because thou hast there them that hold the doctrine of Balaam, who taught Balac to cast a stumbling block before the children of Israel, to eat things sacrificed unto idols, and to commit fornication.</a:t>
            </a:r>
          </a:p>
        </p:txBody>
      </p:sp>
      <p:sp>
        <p:nvSpPr>
          <p:cNvPr id="7" name="Rectangle 6">
            <a:extLst>
              <a:ext uri="{FF2B5EF4-FFF2-40B4-BE49-F238E27FC236}">
                <a16:creationId xmlns:a16="http://schemas.microsoft.com/office/drawing/2014/main" id="{6F108C86-F5DF-4DAE-A081-5C75A4EDBF7D}"/>
              </a:ext>
            </a:extLst>
          </p:cNvPr>
          <p:cNvSpPr/>
          <p:nvPr/>
        </p:nvSpPr>
        <p:spPr>
          <a:xfrm>
            <a:off x="1134787" y="3535864"/>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Revelations 2:14</a:t>
            </a:r>
            <a:endParaRPr lang="en-US"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3FD16E8-896B-4B7A-8C1E-A96933729F27}"/>
              </a:ext>
            </a:extLst>
          </p:cNvPr>
          <p:cNvSpPr/>
          <p:nvPr/>
        </p:nvSpPr>
        <p:spPr>
          <a:xfrm>
            <a:off x="1134790" y="5079749"/>
            <a:ext cx="945817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Balaam teach Balak to do? Is this how you expected this account to end? Why or why not?</a:t>
            </a:r>
          </a:p>
        </p:txBody>
      </p:sp>
      <p:sp>
        <p:nvSpPr>
          <p:cNvPr id="9" name="Rectangle 8">
            <a:extLst>
              <a:ext uri="{FF2B5EF4-FFF2-40B4-BE49-F238E27FC236}">
                <a16:creationId xmlns:a16="http://schemas.microsoft.com/office/drawing/2014/main" id="{A1F3D9DB-CC5F-4DDE-A7FD-2DCF22E81089}"/>
              </a:ext>
            </a:extLst>
          </p:cNvPr>
          <p:cNvSpPr/>
          <p:nvPr/>
        </p:nvSpPr>
        <p:spPr>
          <a:xfrm>
            <a:off x="1134790" y="5818413"/>
            <a:ext cx="668644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is the term </a:t>
            </a:r>
            <a:r>
              <a:rPr lang="en-US" b="1" i="1" dirty="0">
                <a:solidFill>
                  <a:schemeClr val="bg1"/>
                </a:solidFill>
                <a:latin typeface="Arial" panose="020B0604020202020204" pitchFamily="34" charset="0"/>
                <a:cs typeface="Arial" panose="020B0604020202020204" pitchFamily="34" charset="0"/>
              </a:rPr>
              <a:t>stumbling block</a:t>
            </a:r>
            <a:r>
              <a:rPr lang="en-US" b="1" dirty="0">
                <a:solidFill>
                  <a:schemeClr val="bg1"/>
                </a:solidFill>
                <a:latin typeface="Arial" panose="020B0604020202020204" pitchFamily="34" charset="0"/>
                <a:cs typeface="Arial" panose="020B0604020202020204" pitchFamily="34" charset="0"/>
              </a:rPr>
              <a:t> a good description of sin?</a:t>
            </a:r>
          </a:p>
        </p:txBody>
      </p:sp>
    </p:spTree>
    <p:extLst>
      <p:ext uri="{BB962C8B-B14F-4D97-AF65-F5344CB8AC3E}">
        <p14:creationId xmlns:p14="http://schemas.microsoft.com/office/powerpoint/2010/main" val="287660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1" grpId="0" animBg="1"/>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69</a:t>
            </a:r>
          </a:p>
        </p:txBody>
      </p:sp>
      <p:sp>
        <p:nvSpPr>
          <p:cNvPr id="2" name="Rectangle 1">
            <a:extLst>
              <a:ext uri="{FF2B5EF4-FFF2-40B4-BE49-F238E27FC236}">
                <a16:creationId xmlns:a16="http://schemas.microsoft.com/office/drawing/2014/main" id="{B028CEBA-4476-4953-A633-36342A35F437}"/>
              </a:ext>
            </a:extLst>
          </p:cNvPr>
          <p:cNvSpPr/>
          <p:nvPr/>
        </p:nvSpPr>
        <p:spPr>
          <a:xfrm>
            <a:off x="2128911" y="1997839"/>
            <a:ext cx="7934178" cy="2862322"/>
          </a:xfrm>
          <a:prstGeom prst="rect">
            <a:avLst/>
          </a:prstGeom>
        </p:spPr>
        <p:txBody>
          <a:bodyPr wrap="square">
            <a:spAutoFit/>
          </a:bodyPr>
          <a:lstStyle/>
          <a:p>
            <a:pPr algn="ctr" fontAlgn="base"/>
            <a:r>
              <a:rPr lang="en-US" sz="3600" b="1" dirty="0">
                <a:solidFill>
                  <a:schemeClr val="tx2">
                    <a:lumMod val="75000"/>
                  </a:schemeClr>
                </a:solidFill>
                <a:latin typeface="MV Boli" panose="02000500030200090000" pitchFamily="2" charset="0"/>
                <a:cs typeface="MV Boli" panose="02000500030200090000" pitchFamily="2" charset="0"/>
              </a:rPr>
              <a:t>“The children of Israel are numbered again, and Moses sets Joshua apart to lead Israel and gives instructions before they enter the promised land”</a:t>
            </a:r>
            <a:endParaRPr lang="en-US" sz="3600" b="1" dirty="0">
              <a:solidFill>
                <a:schemeClr val="tx2">
                  <a:lumMod val="75000"/>
                </a:schemeClr>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EA0DC723-5C43-4E94-9698-D3CF6F7C9C8E}"/>
              </a:ext>
            </a:extLst>
          </p:cNvPr>
          <p:cNvSpPr/>
          <p:nvPr/>
        </p:nvSpPr>
        <p:spPr>
          <a:xfrm>
            <a:off x="1608200" y="968273"/>
            <a:ext cx="202331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Numbers 26-36</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6021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69</a:t>
            </a:r>
          </a:p>
        </p:txBody>
      </p:sp>
      <p:sp>
        <p:nvSpPr>
          <p:cNvPr id="2" name="Rectangle 1">
            <a:extLst>
              <a:ext uri="{FF2B5EF4-FFF2-40B4-BE49-F238E27FC236}">
                <a16:creationId xmlns:a16="http://schemas.microsoft.com/office/drawing/2014/main" id="{417422D8-F6A3-4616-A441-3907B0EC78D5}"/>
              </a:ext>
            </a:extLst>
          </p:cNvPr>
          <p:cNvSpPr/>
          <p:nvPr/>
        </p:nvSpPr>
        <p:spPr>
          <a:xfrm>
            <a:off x="3582363" y="2967335"/>
            <a:ext cx="5109091" cy="923330"/>
          </a:xfrm>
          <a:prstGeom prst="rect">
            <a:avLst/>
          </a:prstGeom>
        </p:spPr>
        <p:txBody>
          <a:bodyPr wrap="none">
            <a:spAutoFit/>
          </a:bodyPr>
          <a:lstStyle/>
          <a:p>
            <a:pPr fontAlgn="base"/>
            <a:r>
              <a:rPr lang="en-US" sz="5400" dirty="0">
                <a:solidFill>
                  <a:schemeClr val="bg1"/>
                </a:solidFill>
                <a:latin typeface="Arial" panose="020B0604020202020204" pitchFamily="34" charset="0"/>
                <a:cs typeface="Arial" panose="020B0604020202020204" pitchFamily="34" charset="0"/>
              </a:rPr>
              <a:t>Numbers 22–36</a:t>
            </a:r>
            <a:endParaRPr lang="en-US" sz="54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110813"/>
      </p:ext>
    </p:extLst>
  </p:cSld>
  <p:clrMapOvr>
    <a:masterClrMapping/>
  </p:clrMapOvr>
  <p:transition spd="slow">
    <p:randomBa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69</a:t>
            </a:r>
          </a:p>
        </p:txBody>
      </p:sp>
      <p:sp>
        <p:nvSpPr>
          <p:cNvPr id="2" name="Rectangle 1">
            <a:extLst>
              <a:ext uri="{FF2B5EF4-FFF2-40B4-BE49-F238E27FC236}">
                <a16:creationId xmlns:a16="http://schemas.microsoft.com/office/drawing/2014/main" id="{921B05F3-2DB4-4989-9E61-EAD5D39C6C2C}"/>
              </a:ext>
            </a:extLst>
          </p:cNvPr>
          <p:cNvSpPr/>
          <p:nvPr/>
        </p:nvSpPr>
        <p:spPr>
          <a:xfrm>
            <a:off x="2403231" y="2151727"/>
            <a:ext cx="7385538" cy="2554545"/>
          </a:xfrm>
          <a:prstGeom prst="rect">
            <a:avLst/>
          </a:prstGeom>
        </p:spPr>
        <p:txBody>
          <a:bodyPr wrap="square">
            <a:spAutoFit/>
          </a:bodyPr>
          <a:lstStyle/>
          <a:p>
            <a:pPr algn="ctr" fontAlgn="base"/>
            <a:r>
              <a:rPr lang="en-US" sz="4000" b="1" dirty="0">
                <a:solidFill>
                  <a:schemeClr val="accent2">
                    <a:lumMod val="75000"/>
                  </a:schemeClr>
                </a:solidFill>
                <a:latin typeface="MV Boli" panose="02000500030200090000" pitchFamily="2" charset="0"/>
                <a:cs typeface="MV Boli" panose="02000500030200090000" pitchFamily="2" charset="0"/>
              </a:rPr>
              <a:t>“Balak offers riches and honor to Balaam if he will curse the Israelites, but Balaam blesses Israel”</a:t>
            </a:r>
            <a:endParaRPr lang="en-US" sz="4000" b="1" dirty="0">
              <a:solidFill>
                <a:schemeClr val="accent2">
                  <a:lumMod val="75000"/>
                </a:schemeClr>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644B7D40-32AE-4298-8BBC-E4CED6C81FFD}"/>
              </a:ext>
            </a:extLst>
          </p:cNvPr>
          <p:cNvSpPr/>
          <p:nvPr/>
        </p:nvSpPr>
        <p:spPr>
          <a:xfrm>
            <a:off x="1337852" y="968273"/>
            <a:ext cx="189160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22–24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854FD-F91D-4C77-815C-87C02E3EA6C8}"/>
              </a:ext>
            </a:extLst>
          </p:cNvPr>
          <p:cNvSpPr/>
          <p:nvPr/>
        </p:nvSpPr>
        <p:spPr>
          <a:xfrm>
            <a:off x="1134793" y="2135164"/>
            <a:ext cx="2031325" cy="1114473"/>
          </a:xfrm>
          <a:prstGeom prst="rect">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6CDE9B1-DD57-4724-87F9-9CCE12044C7D}"/>
              </a:ext>
            </a:extLst>
          </p:cNvPr>
          <p:cNvSpPr/>
          <p:nvPr/>
        </p:nvSpPr>
        <p:spPr>
          <a:xfrm>
            <a:off x="839371" y="2486464"/>
            <a:ext cx="9739534" cy="408814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69</a:t>
            </a:r>
          </a:p>
        </p:txBody>
      </p:sp>
      <p:sp>
        <p:nvSpPr>
          <p:cNvPr id="2" name="Rectangle 1">
            <a:extLst>
              <a:ext uri="{FF2B5EF4-FFF2-40B4-BE49-F238E27FC236}">
                <a16:creationId xmlns:a16="http://schemas.microsoft.com/office/drawing/2014/main" id="{6FA82594-5424-46B9-BFB3-4FEC520C7B7C}"/>
              </a:ext>
            </a:extLst>
          </p:cNvPr>
          <p:cNvSpPr/>
          <p:nvPr/>
        </p:nvSpPr>
        <p:spPr>
          <a:xfrm>
            <a:off x="1134794" y="1037884"/>
            <a:ext cx="92893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tactics does Satan use to entice us to </a:t>
            </a:r>
            <a:r>
              <a:rPr lang="en-US" b="1" i="1" dirty="0">
                <a:solidFill>
                  <a:schemeClr val="bg1"/>
                </a:solidFill>
                <a:latin typeface="Arial" panose="020B0604020202020204" pitchFamily="34" charset="0"/>
                <a:cs typeface="Arial" panose="020B0604020202020204" pitchFamily="34" charset="0"/>
              </a:rPr>
              <a:t>get off</a:t>
            </a:r>
            <a:r>
              <a:rPr lang="en-US" b="1" dirty="0">
                <a:solidFill>
                  <a:schemeClr val="bg1"/>
                </a:solidFill>
                <a:latin typeface="Arial" panose="020B0604020202020204" pitchFamily="34" charset="0"/>
                <a:cs typeface="Arial" panose="020B0604020202020204" pitchFamily="34" charset="0"/>
              </a:rPr>
              <a:t> the path that leads back to God?</a:t>
            </a:r>
          </a:p>
        </p:txBody>
      </p:sp>
      <p:sp>
        <p:nvSpPr>
          <p:cNvPr id="4" name="Rectangle 3">
            <a:extLst>
              <a:ext uri="{FF2B5EF4-FFF2-40B4-BE49-F238E27FC236}">
                <a16:creationId xmlns:a16="http://schemas.microsoft.com/office/drawing/2014/main" id="{BB59D13E-8846-4ADF-B62C-744963B25ED8}"/>
              </a:ext>
            </a:extLst>
          </p:cNvPr>
          <p:cNvSpPr/>
          <p:nvPr/>
        </p:nvSpPr>
        <p:spPr>
          <a:xfrm>
            <a:off x="1134793" y="1586524"/>
            <a:ext cx="84031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practices that would help us </a:t>
            </a:r>
            <a:r>
              <a:rPr lang="en-US" b="1" i="1" dirty="0">
                <a:solidFill>
                  <a:schemeClr val="bg1"/>
                </a:solidFill>
                <a:latin typeface="Arial" panose="020B0604020202020204" pitchFamily="34" charset="0"/>
                <a:cs typeface="Arial" panose="020B0604020202020204" pitchFamily="34" charset="0"/>
              </a:rPr>
              <a:t>stay on</a:t>
            </a:r>
            <a:r>
              <a:rPr lang="en-US" b="1" dirty="0">
                <a:solidFill>
                  <a:schemeClr val="bg1"/>
                </a:solidFill>
                <a:latin typeface="Arial" panose="020B0604020202020204" pitchFamily="34" charset="0"/>
                <a:cs typeface="Arial" panose="020B0604020202020204" pitchFamily="34" charset="0"/>
              </a:rPr>
              <a:t> the path back to God?</a:t>
            </a:r>
          </a:p>
        </p:txBody>
      </p:sp>
      <p:sp>
        <p:nvSpPr>
          <p:cNvPr id="5" name="Rectangle 4">
            <a:extLst>
              <a:ext uri="{FF2B5EF4-FFF2-40B4-BE49-F238E27FC236}">
                <a16:creationId xmlns:a16="http://schemas.microsoft.com/office/drawing/2014/main" id="{45AF0B4C-7917-4685-8333-6358131CC6B0}"/>
              </a:ext>
            </a:extLst>
          </p:cNvPr>
          <p:cNvSpPr/>
          <p:nvPr/>
        </p:nvSpPr>
        <p:spPr>
          <a:xfrm>
            <a:off x="1134793" y="2135164"/>
            <a:ext cx="20313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22:1–6.</a:t>
            </a:r>
          </a:p>
        </p:txBody>
      </p:sp>
      <p:sp>
        <p:nvSpPr>
          <p:cNvPr id="6" name="Rectangle 5">
            <a:extLst>
              <a:ext uri="{FF2B5EF4-FFF2-40B4-BE49-F238E27FC236}">
                <a16:creationId xmlns:a16="http://schemas.microsoft.com/office/drawing/2014/main" id="{60CBC7EB-4505-41DD-9C49-1915ED60550E}"/>
              </a:ext>
            </a:extLst>
          </p:cNvPr>
          <p:cNvSpPr/>
          <p:nvPr/>
        </p:nvSpPr>
        <p:spPr>
          <a:xfrm>
            <a:off x="1134793" y="2486464"/>
            <a:ext cx="9144000" cy="375487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And the children of Israel set forward, and pitched in the plains of Moab on this side Jordan by Jericho.</a:t>
            </a:r>
          </a:p>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 And Balak the son of Zippor saw all that Israel had done to the Amorites.</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And Moab was sore afraid of the people, because they were many: and Moab was distressed because of the children of Israel.</a:t>
            </a:r>
          </a:p>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And Moab said unto the elders of Midian, Now shall this company lick up all that are round about us, as the ox licketh up the grass of the field. And Balak the son of Zippor was king of the Moabites at that time.</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He sent messengers therefore unto Balaam the son of Beor to Pethor, which is by the river of the land of the children of his people, to call him, saying, Behold, there is a people come out from Egypt: behold, they cover the face of the earth, and they abide over against me:</a:t>
            </a:r>
          </a:p>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Come now therefore, I pray thee, curse me this people; for they are too mighty for me: peradventure I shall prevail, that we may smite them, and that I may drive them out of the land: for I wot that he whom thou blessest is blessed, and he whom thou cursest is cursed.</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945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vertical)">
                                      <p:cBhvr>
                                        <p:cTn id="14" dur="500"/>
                                        <p:tgtEl>
                                          <p:spTgt spid="8"/>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vertical)">
                                      <p:cBhvr>
                                        <p:cTn id="17" dur="500"/>
                                        <p:tgtEl>
                                          <p:spTgt spid="7"/>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vertical)">
                                      <p:cBhvr>
                                        <p:cTn id="20" dur="500"/>
                                        <p:tgtEl>
                                          <p:spTgt spid="5"/>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D02655-363D-4BD2-A66A-EB2B8C72AB17}"/>
              </a:ext>
            </a:extLst>
          </p:cNvPr>
          <p:cNvSpPr/>
          <p:nvPr/>
        </p:nvSpPr>
        <p:spPr>
          <a:xfrm>
            <a:off x="1036316" y="2173012"/>
            <a:ext cx="2172392" cy="739000"/>
          </a:xfrm>
          <a:prstGeom prst="rect">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906C406-51AA-44D6-B055-6B51669B8C15}"/>
              </a:ext>
            </a:extLst>
          </p:cNvPr>
          <p:cNvSpPr/>
          <p:nvPr/>
        </p:nvSpPr>
        <p:spPr>
          <a:xfrm>
            <a:off x="1036318" y="2568749"/>
            <a:ext cx="9598854" cy="147732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69</a:t>
            </a:r>
          </a:p>
        </p:txBody>
      </p:sp>
      <p:sp>
        <p:nvSpPr>
          <p:cNvPr id="2" name="Rectangle 1">
            <a:extLst>
              <a:ext uri="{FF2B5EF4-FFF2-40B4-BE49-F238E27FC236}">
                <a16:creationId xmlns:a16="http://schemas.microsoft.com/office/drawing/2014/main" id="{61F17250-0FF8-4E6C-98B5-1F115EEB0074}"/>
              </a:ext>
            </a:extLst>
          </p:cNvPr>
          <p:cNvSpPr/>
          <p:nvPr/>
        </p:nvSpPr>
        <p:spPr>
          <a:xfrm>
            <a:off x="1036320" y="939410"/>
            <a:ext cx="75309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Balak feel about the Israelites? Why did he feel this way?</a:t>
            </a:r>
          </a:p>
        </p:txBody>
      </p:sp>
      <p:sp>
        <p:nvSpPr>
          <p:cNvPr id="4" name="Rectangle 3">
            <a:extLst>
              <a:ext uri="{FF2B5EF4-FFF2-40B4-BE49-F238E27FC236}">
                <a16:creationId xmlns:a16="http://schemas.microsoft.com/office/drawing/2014/main" id="{FC55365E-3BB3-46D7-8B79-E7E7AA9B16B2}"/>
              </a:ext>
            </a:extLst>
          </p:cNvPr>
          <p:cNvSpPr/>
          <p:nvPr/>
        </p:nvSpPr>
        <p:spPr>
          <a:xfrm>
            <a:off x="1036320" y="1556211"/>
            <a:ext cx="40446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Balak request of Balaam?</a:t>
            </a:r>
          </a:p>
        </p:txBody>
      </p:sp>
      <p:sp>
        <p:nvSpPr>
          <p:cNvPr id="5" name="Rectangle 4">
            <a:extLst>
              <a:ext uri="{FF2B5EF4-FFF2-40B4-BE49-F238E27FC236}">
                <a16:creationId xmlns:a16="http://schemas.microsoft.com/office/drawing/2014/main" id="{72EB367D-D7A6-419E-8537-C65F56BD7B6A}"/>
              </a:ext>
            </a:extLst>
          </p:cNvPr>
          <p:cNvSpPr/>
          <p:nvPr/>
        </p:nvSpPr>
        <p:spPr>
          <a:xfrm>
            <a:off x="1036320" y="2199417"/>
            <a:ext cx="21723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22:15-17</a:t>
            </a:r>
          </a:p>
        </p:txBody>
      </p:sp>
      <p:sp>
        <p:nvSpPr>
          <p:cNvPr id="6" name="Rectangle 5">
            <a:extLst>
              <a:ext uri="{FF2B5EF4-FFF2-40B4-BE49-F238E27FC236}">
                <a16:creationId xmlns:a16="http://schemas.microsoft.com/office/drawing/2014/main" id="{3DFC5EB4-5B2C-42E0-89E0-A8BFB89F6DE8}"/>
              </a:ext>
            </a:extLst>
          </p:cNvPr>
          <p:cNvSpPr/>
          <p:nvPr/>
        </p:nvSpPr>
        <p:spPr>
          <a:xfrm>
            <a:off x="1036319" y="2568749"/>
            <a:ext cx="9598855"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Balak sent yet again princes, more, and more honourable than they.</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they came to Balaam, and said to him, Thus saith Balak the son of Zippor, Let nothing, I pray thee, hinder thee from coming unto me:</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For I will promote thee unto very great honour, and I will do whatsoever thou sayest unto me: come therefore, I pray thee, curse me this people.</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37D066B-C568-4FA0-B8AA-4ED3999D685E}"/>
              </a:ext>
            </a:extLst>
          </p:cNvPr>
          <p:cNvSpPr/>
          <p:nvPr/>
        </p:nvSpPr>
        <p:spPr>
          <a:xfrm>
            <a:off x="1036318" y="4203115"/>
            <a:ext cx="70807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Whom did King Balak send to deliver his message to Balaam?</a:t>
            </a:r>
          </a:p>
        </p:txBody>
      </p:sp>
      <p:sp>
        <p:nvSpPr>
          <p:cNvPr id="8" name="Rectangle 7">
            <a:extLst>
              <a:ext uri="{FF2B5EF4-FFF2-40B4-BE49-F238E27FC236}">
                <a16:creationId xmlns:a16="http://schemas.microsoft.com/office/drawing/2014/main" id="{5AD5FC42-AFD6-4B66-8EBE-BB7670CB77E6}"/>
              </a:ext>
            </a:extLst>
          </p:cNvPr>
          <p:cNvSpPr/>
          <p:nvPr/>
        </p:nvSpPr>
        <p:spPr>
          <a:xfrm>
            <a:off x="1036318" y="4729485"/>
            <a:ext cx="40190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King Balak offer Balaam?</a:t>
            </a:r>
          </a:p>
        </p:txBody>
      </p:sp>
      <p:sp>
        <p:nvSpPr>
          <p:cNvPr id="9" name="Rectangle 8">
            <a:extLst>
              <a:ext uri="{FF2B5EF4-FFF2-40B4-BE49-F238E27FC236}">
                <a16:creationId xmlns:a16="http://schemas.microsoft.com/office/drawing/2014/main" id="{38AEBE40-0E19-45CF-949D-FC01485045A3}"/>
              </a:ext>
            </a:extLst>
          </p:cNvPr>
          <p:cNvSpPr/>
          <p:nvPr/>
        </p:nvSpPr>
        <p:spPr>
          <a:xfrm>
            <a:off x="1036316" y="5255855"/>
            <a:ext cx="95988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Balak’s methods about how the adversary entices us to sin? </a:t>
            </a:r>
          </a:p>
        </p:txBody>
      </p:sp>
      <p:sp>
        <p:nvSpPr>
          <p:cNvPr id="10" name="Rectangle 9">
            <a:extLst>
              <a:ext uri="{FF2B5EF4-FFF2-40B4-BE49-F238E27FC236}">
                <a16:creationId xmlns:a16="http://schemas.microsoft.com/office/drawing/2014/main" id="{5CABDECB-1AD4-436D-AFF8-9082F6469AD0}"/>
              </a:ext>
            </a:extLst>
          </p:cNvPr>
          <p:cNvSpPr/>
          <p:nvPr/>
        </p:nvSpPr>
        <p:spPr>
          <a:xfrm>
            <a:off x="1331738" y="5790203"/>
            <a:ext cx="9008014"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adversary sometimes uses promises of riches, popularity, and worldly status to entice us to commit sin.</a:t>
            </a:r>
          </a:p>
        </p:txBody>
      </p:sp>
    </p:spTree>
    <p:extLst>
      <p:ext uri="{BB962C8B-B14F-4D97-AF65-F5344CB8AC3E}">
        <p14:creationId xmlns:p14="http://schemas.microsoft.com/office/powerpoint/2010/main" val="1105294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2000"/>
                                        <p:tgtEl>
                                          <p:spTgt spid="12"/>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edge">
                                      <p:cBhvr>
                                        <p:cTn id="15" dur="2000"/>
                                        <p:tgtEl>
                                          <p:spTgt spid="11"/>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edg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19FA6C-C009-4CF4-B989-5CB960995901}"/>
              </a:ext>
            </a:extLst>
          </p:cNvPr>
          <p:cNvSpPr/>
          <p:nvPr/>
        </p:nvSpPr>
        <p:spPr>
          <a:xfrm>
            <a:off x="1120725" y="3973732"/>
            <a:ext cx="30828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Balaam respond?</a:t>
            </a:r>
          </a:p>
        </p:txBody>
      </p:sp>
      <p:sp>
        <p:nvSpPr>
          <p:cNvPr id="8" name="Rectangle 7">
            <a:extLst>
              <a:ext uri="{FF2B5EF4-FFF2-40B4-BE49-F238E27FC236}">
                <a16:creationId xmlns:a16="http://schemas.microsoft.com/office/drawing/2014/main" id="{CD4904E8-F42F-46BC-BCDF-1F444D4EC82A}"/>
              </a:ext>
            </a:extLst>
          </p:cNvPr>
          <p:cNvSpPr/>
          <p:nvPr/>
        </p:nvSpPr>
        <p:spPr>
          <a:xfrm>
            <a:off x="942535" y="886265"/>
            <a:ext cx="2419643" cy="998806"/>
          </a:xfrm>
          <a:prstGeom prst="rect">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7DDA04F-6EF4-4D9C-A52E-88740153406F}"/>
              </a:ext>
            </a:extLst>
          </p:cNvPr>
          <p:cNvSpPr/>
          <p:nvPr/>
        </p:nvSpPr>
        <p:spPr>
          <a:xfrm>
            <a:off x="942535" y="1270674"/>
            <a:ext cx="9636369" cy="25853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69</a:t>
            </a:r>
          </a:p>
        </p:txBody>
      </p:sp>
      <p:sp>
        <p:nvSpPr>
          <p:cNvPr id="2" name="Rectangle 1">
            <a:extLst>
              <a:ext uri="{FF2B5EF4-FFF2-40B4-BE49-F238E27FC236}">
                <a16:creationId xmlns:a16="http://schemas.microsoft.com/office/drawing/2014/main" id="{FD73439E-DD65-43C4-92B4-2945410F0C7C}"/>
              </a:ext>
            </a:extLst>
          </p:cNvPr>
          <p:cNvSpPr/>
          <p:nvPr/>
        </p:nvSpPr>
        <p:spPr>
          <a:xfrm>
            <a:off x="1120725" y="1270674"/>
            <a:ext cx="9458179"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Balaam answered and said unto the servants of Balak, If Balak would give me his house full of silver and gold, I cannot go beyond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my God, to do less or more.</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Now therefore, I pray you, tarry ye also here this night, that I may know what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say unto me more.</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God came unto Balaam at night, and said unto him, If the men come to call thee, rise up, and go with them; but yet the word which I shall say unto thee, that shalt thou do.</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Balaam rose up in the morning, and saddled his ass, and went with the princes of Moab.</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06A6416-47E5-4699-B690-553F9BB035E4}"/>
              </a:ext>
            </a:extLst>
          </p:cNvPr>
          <p:cNvSpPr/>
          <p:nvPr/>
        </p:nvSpPr>
        <p:spPr>
          <a:xfrm>
            <a:off x="1120725" y="918479"/>
            <a:ext cx="21723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22:18-21</a:t>
            </a:r>
          </a:p>
        </p:txBody>
      </p:sp>
      <p:sp>
        <p:nvSpPr>
          <p:cNvPr id="6" name="Rectangle 5">
            <a:extLst>
              <a:ext uri="{FF2B5EF4-FFF2-40B4-BE49-F238E27FC236}">
                <a16:creationId xmlns:a16="http://schemas.microsoft.com/office/drawing/2014/main" id="{B789128D-D9E3-4078-BB9D-A8EBA9BB2D03}"/>
              </a:ext>
            </a:extLst>
          </p:cNvPr>
          <p:cNvSpPr/>
          <p:nvPr/>
        </p:nvSpPr>
        <p:spPr>
          <a:xfrm>
            <a:off x="1155620" y="4578534"/>
            <a:ext cx="942328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Balaam sought the Lord’s counsel a second time after having already received instruction to not go with Balak’s men?</a:t>
            </a:r>
          </a:p>
        </p:txBody>
      </p:sp>
    </p:spTree>
    <p:extLst>
      <p:ext uri="{BB962C8B-B14F-4D97-AF65-F5344CB8AC3E}">
        <p14:creationId xmlns:p14="http://schemas.microsoft.com/office/powerpoint/2010/main" val="74418262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5E42BE-1615-45D8-8985-17824071B530}"/>
              </a:ext>
            </a:extLst>
          </p:cNvPr>
          <p:cNvSpPr/>
          <p:nvPr/>
        </p:nvSpPr>
        <p:spPr>
          <a:xfrm>
            <a:off x="1134792" y="1036826"/>
            <a:ext cx="1881808" cy="746511"/>
          </a:xfrm>
          <a:prstGeom prst="rect">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F986A09-F2E7-4C1A-AB4B-216DBFD9B3A9}"/>
              </a:ext>
            </a:extLst>
          </p:cNvPr>
          <p:cNvSpPr/>
          <p:nvPr/>
        </p:nvSpPr>
        <p:spPr>
          <a:xfrm>
            <a:off x="1134792" y="1406158"/>
            <a:ext cx="9472247" cy="96949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69</a:t>
            </a:r>
          </a:p>
        </p:txBody>
      </p:sp>
      <p:sp>
        <p:nvSpPr>
          <p:cNvPr id="2" name="Rectangle 1">
            <a:extLst>
              <a:ext uri="{FF2B5EF4-FFF2-40B4-BE49-F238E27FC236}">
                <a16:creationId xmlns:a16="http://schemas.microsoft.com/office/drawing/2014/main" id="{03E394FD-50EA-4BF0-9D12-28134EF2FD94}"/>
              </a:ext>
            </a:extLst>
          </p:cNvPr>
          <p:cNvSpPr/>
          <p:nvPr/>
        </p:nvSpPr>
        <p:spPr>
          <a:xfrm>
            <a:off x="1134793" y="1406158"/>
            <a:ext cx="9472246"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God’s anger was kindled because he went: and the angel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stood in the way for an adversary against him. Now he was riding upon his ass, and his two servants were with him.</a:t>
            </a:r>
          </a:p>
        </p:txBody>
      </p:sp>
      <p:sp>
        <p:nvSpPr>
          <p:cNvPr id="4" name="Rectangle 3">
            <a:extLst>
              <a:ext uri="{FF2B5EF4-FFF2-40B4-BE49-F238E27FC236}">
                <a16:creationId xmlns:a16="http://schemas.microsoft.com/office/drawing/2014/main" id="{0226A1A0-58A4-4B2A-A264-7427DCB4903A}"/>
              </a:ext>
            </a:extLst>
          </p:cNvPr>
          <p:cNvSpPr/>
          <p:nvPr/>
        </p:nvSpPr>
        <p:spPr>
          <a:xfrm>
            <a:off x="1134793" y="1036826"/>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22:22</a:t>
            </a:r>
          </a:p>
        </p:txBody>
      </p:sp>
      <p:sp>
        <p:nvSpPr>
          <p:cNvPr id="5" name="Rectangle 4">
            <a:extLst>
              <a:ext uri="{FF2B5EF4-FFF2-40B4-BE49-F238E27FC236}">
                <a16:creationId xmlns:a16="http://schemas.microsoft.com/office/drawing/2014/main" id="{4A07DD9F-431F-4EB2-B477-E5A40D9C73DE}"/>
              </a:ext>
            </a:extLst>
          </p:cNvPr>
          <p:cNvSpPr/>
          <p:nvPr/>
        </p:nvSpPr>
        <p:spPr>
          <a:xfrm>
            <a:off x="1134791" y="2690501"/>
            <a:ext cx="90080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God was angry when Balaam went with the princes of Moab?</a:t>
            </a:r>
          </a:p>
        </p:txBody>
      </p:sp>
    </p:spTree>
    <p:extLst>
      <p:ext uri="{BB962C8B-B14F-4D97-AF65-F5344CB8AC3E}">
        <p14:creationId xmlns:p14="http://schemas.microsoft.com/office/powerpoint/2010/main" val="13769656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3C1EE-6472-4393-B082-F490AC4A82B0}"/>
              </a:ext>
            </a:extLst>
          </p:cNvPr>
          <p:cNvSpPr/>
          <p:nvPr/>
        </p:nvSpPr>
        <p:spPr>
          <a:xfrm>
            <a:off x="4542830" y="707771"/>
            <a:ext cx="2287806"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4CB534-CF87-4F4F-B763-24BD16D5298F}"/>
              </a:ext>
            </a:extLst>
          </p:cNvPr>
          <p:cNvSpPr/>
          <p:nvPr/>
        </p:nvSpPr>
        <p:spPr>
          <a:xfrm>
            <a:off x="637735" y="1077103"/>
            <a:ext cx="10109982" cy="5509200"/>
          </a:xfrm>
          <a:prstGeom prst="rect">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69</a:t>
            </a:r>
          </a:p>
        </p:txBody>
      </p:sp>
      <p:sp>
        <p:nvSpPr>
          <p:cNvPr id="2" name="Rectangle 1">
            <a:extLst>
              <a:ext uri="{FF2B5EF4-FFF2-40B4-BE49-F238E27FC236}">
                <a16:creationId xmlns:a16="http://schemas.microsoft.com/office/drawing/2014/main" id="{09052949-CF6E-4BBB-81E8-2EEEB6533E50}"/>
              </a:ext>
            </a:extLst>
          </p:cNvPr>
          <p:cNvSpPr/>
          <p:nvPr/>
        </p:nvSpPr>
        <p:spPr>
          <a:xfrm>
            <a:off x="637735" y="1077103"/>
            <a:ext cx="4914314" cy="526297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And the ass saw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standing in the way, and his sword drawn in his hand: and the ass turned aside out of the way, and went into the field: and Balaam smote the ass, to turn her into the way.</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But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stood in a path of the vineyards, a wall being on this side, and a wall on that side.</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And when the ass saw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she thrust herself unto the wall, and crushed Balaam’s foot against the wall: and he smote her again.</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And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went further, and stood in a narrow place, where was no way to turn either to the right hand or to the left.</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And when the ass saw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she fell down under Balaam: and Balaam’s anger was kindled, and he smote the ass with a staff.</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opened the mouth of the ass, and she said unto Balaam, What have I done unto thee, that thou hast smitten me these three times?</a:t>
            </a:r>
          </a:p>
        </p:txBody>
      </p:sp>
      <p:sp>
        <p:nvSpPr>
          <p:cNvPr id="4" name="Rectangle 3">
            <a:extLst>
              <a:ext uri="{FF2B5EF4-FFF2-40B4-BE49-F238E27FC236}">
                <a16:creationId xmlns:a16="http://schemas.microsoft.com/office/drawing/2014/main" id="{D8216420-6BAC-43D2-A4FA-2EA4B3682EA6}"/>
              </a:ext>
            </a:extLst>
          </p:cNvPr>
          <p:cNvSpPr/>
          <p:nvPr/>
        </p:nvSpPr>
        <p:spPr>
          <a:xfrm>
            <a:off x="5552049" y="1077103"/>
            <a:ext cx="5195668" cy="550920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And Balaam said unto the ass, Because thou hast mocked me: I would there were a sword in mine hand, for now would I killthee.</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And the ass said unto Balaam, Am not I thine ass, upon which thou hast ridden ever since I was thine unto this day? was I ever wont to do so unto thee? And he said, Nay.</a:t>
            </a:r>
          </a:p>
          <a:p>
            <a:pPr algn="just" fontAlgn="base"/>
            <a:r>
              <a:rPr lang="en-US" sz="1600" b="1" dirty="0">
                <a:solidFill>
                  <a:schemeClr val="bg1"/>
                </a:solidFill>
                <a:latin typeface="Arial" panose="020B0604020202020204" pitchFamily="34" charset="0"/>
                <a:cs typeface="Arial" panose="020B0604020202020204" pitchFamily="34" charset="0"/>
              </a:rPr>
              <a:t>31 </a:t>
            </a:r>
            <a:r>
              <a:rPr lang="en-US" sz="1600" dirty="0">
                <a:solidFill>
                  <a:schemeClr val="bg1"/>
                </a:solidFill>
                <a:latin typeface="Arial" panose="020B0604020202020204" pitchFamily="34" charset="0"/>
                <a:cs typeface="Arial" panose="020B0604020202020204" pitchFamily="34" charset="0"/>
              </a:rPr>
              <a:t>Then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opened the eyes of Balaam, and he saw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standing in the way, and his sword drawn in his hand: and he bowed down his head, and fell flat on his face.</a:t>
            </a:r>
          </a:p>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And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him, Wherefore hast thou smitten thine ass these three times? behold, I went out to withstand thee, because thy way is perverse before me:</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And the ass saw me, and turned from me these three times: unless she had turned from me, surely now also I had slain thee, and saved her alive.</a:t>
            </a:r>
          </a:p>
          <a:p>
            <a:pPr algn="just" fontAlgn="base"/>
            <a:r>
              <a:rPr lang="en-US" sz="1600" b="1" dirty="0">
                <a:solidFill>
                  <a:schemeClr val="bg1"/>
                </a:solidFill>
                <a:latin typeface="Arial" panose="020B0604020202020204" pitchFamily="34" charset="0"/>
                <a:cs typeface="Arial" panose="020B0604020202020204" pitchFamily="34" charset="0"/>
              </a:rPr>
              <a:t>34 </a:t>
            </a:r>
            <a:r>
              <a:rPr lang="en-US" sz="1600" dirty="0">
                <a:solidFill>
                  <a:schemeClr val="bg1"/>
                </a:solidFill>
                <a:latin typeface="Arial" panose="020B0604020202020204" pitchFamily="34" charset="0"/>
                <a:cs typeface="Arial" panose="020B0604020202020204" pitchFamily="34" charset="0"/>
              </a:rPr>
              <a:t>And Balaam said unto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I have sinned; for I knew not that thou stoodest in the way against me: now therefore, if it displease thee, I will get me back again.</a:t>
            </a:r>
          </a:p>
        </p:txBody>
      </p:sp>
      <p:sp>
        <p:nvSpPr>
          <p:cNvPr id="5" name="Rectangle 4">
            <a:extLst>
              <a:ext uri="{FF2B5EF4-FFF2-40B4-BE49-F238E27FC236}">
                <a16:creationId xmlns:a16="http://schemas.microsoft.com/office/drawing/2014/main" id="{3EE198BC-B416-4965-A4EA-FF483AE9D8D8}"/>
              </a:ext>
            </a:extLst>
          </p:cNvPr>
          <p:cNvSpPr/>
          <p:nvPr/>
        </p:nvSpPr>
        <p:spPr>
          <a:xfrm>
            <a:off x="4542830" y="707771"/>
            <a:ext cx="22878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22:23–34 </a:t>
            </a:r>
          </a:p>
        </p:txBody>
      </p:sp>
    </p:spTree>
    <p:extLst>
      <p:ext uri="{BB962C8B-B14F-4D97-AF65-F5344CB8AC3E}">
        <p14:creationId xmlns:p14="http://schemas.microsoft.com/office/powerpoint/2010/main" val="3395478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69</a:t>
            </a:r>
          </a:p>
        </p:txBody>
      </p:sp>
      <p:sp>
        <p:nvSpPr>
          <p:cNvPr id="2" name="Rectangle 1">
            <a:extLst>
              <a:ext uri="{FF2B5EF4-FFF2-40B4-BE49-F238E27FC236}">
                <a16:creationId xmlns:a16="http://schemas.microsoft.com/office/drawing/2014/main" id="{C8AE405E-DC5C-4738-8594-AADA5E7F4CDF}"/>
              </a:ext>
            </a:extLst>
          </p:cNvPr>
          <p:cNvSpPr/>
          <p:nvPr/>
        </p:nvSpPr>
        <p:spPr>
          <a:xfrm>
            <a:off x="1147583" y="1291830"/>
            <a:ext cx="5254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from Balaam’s experience?</a:t>
            </a:r>
          </a:p>
        </p:txBody>
      </p:sp>
      <p:sp>
        <p:nvSpPr>
          <p:cNvPr id="4" name="Rectangle 3">
            <a:extLst>
              <a:ext uri="{FF2B5EF4-FFF2-40B4-BE49-F238E27FC236}">
                <a16:creationId xmlns:a16="http://schemas.microsoft.com/office/drawing/2014/main" id="{93BBF7C2-5E1F-4663-B31F-3AFD3276FFC9}"/>
              </a:ext>
            </a:extLst>
          </p:cNvPr>
          <p:cNvSpPr/>
          <p:nvPr/>
        </p:nvSpPr>
        <p:spPr>
          <a:xfrm>
            <a:off x="1147583" y="1946143"/>
            <a:ext cx="9078350" cy="369332"/>
          </a:xfrm>
          <a:prstGeom prst="rect">
            <a:avLst/>
          </a:prstGeom>
        </p:spPr>
        <p:txBody>
          <a:bodyPr wrap="squar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should not allow the enticements of the world to influence our devotion to the Lord.</a:t>
            </a:r>
          </a:p>
        </p:txBody>
      </p:sp>
      <p:sp>
        <p:nvSpPr>
          <p:cNvPr id="5" name="Rectangle 4">
            <a:extLst>
              <a:ext uri="{FF2B5EF4-FFF2-40B4-BE49-F238E27FC236}">
                <a16:creationId xmlns:a16="http://schemas.microsoft.com/office/drawing/2014/main" id="{ADB19B2B-CB63-4745-885E-2528D4822899}"/>
              </a:ext>
            </a:extLst>
          </p:cNvPr>
          <p:cNvSpPr/>
          <p:nvPr/>
        </p:nvSpPr>
        <p:spPr>
          <a:xfrm>
            <a:off x="1147583" y="2600456"/>
            <a:ext cx="70820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problems could understanding this truth help you avoid?</a:t>
            </a:r>
          </a:p>
        </p:txBody>
      </p:sp>
      <p:sp>
        <p:nvSpPr>
          <p:cNvPr id="6" name="Rectangle 5">
            <a:extLst>
              <a:ext uri="{FF2B5EF4-FFF2-40B4-BE49-F238E27FC236}">
                <a16:creationId xmlns:a16="http://schemas.microsoft.com/office/drawing/2014/main" id="{51E174E3-3273-4C2E-957F-B8FE36DAD1A4}"/>
              </a:ext>
            </a:extLst>
          </p:cNvPr>
          <p:cNvSpPr/>
          <p:nvPr/>
        </p:nvSpPr>
        <p:spPr>
          <a:xfrm>
            <a:off x="1147583" y="3122080"/>
            <a:ext cx="907835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have you or someone you know experienced by not allowing the enticements of the world to influence your devotion to God?</a:t>
            </a:r>
          </a:p>
        </p:txBody>
      </p:sp>
    </p:spTree>
    <p:extLst>
      <p:ext uri="{BB962C8B-B14F-4D97-AF65-F5344CB8AC3E}">
        <p14:creationId xmlns:p14="http://schemas.microsoft.com/office/powerpoint/2010/main" val="1451957051"/>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366</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MV Boli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4316</cp:revision>
  <dcterms:created xsi:type="dcterms:W3CDTF">2018-08-29T04:26:39Z</dcterms:created>
  <dcterms:modified xsi:type="dcterms:W3CDTF">2019-04-06T03:59:38Z</dcterms:modified>
</cp:coreProperties>
</file>