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768" r:id="rId1"/>
  </p:sldMasterIdLst>
  <p:notesMasterIdLst>
    <p:notesMasterId r:id="rId15"/>
  </p:notesMasterIdLst>
  <p:sldIdLst>
    <p:sldId id="296" r:id="rId2"/>
    <p:sldId id="379" r:id="rId3"/>
    <p:sldId id="380" r:id="rId4"/>
    <p:sldId id="381" r:id="rId5"/>
    <p:sldId id="382" r:id="rId6"/>
    <p:sldId id="383" r:id="rId7"/>
    <p:sldId id="384" r:id="rId8"/>
    <p:sldId id="385" r:id="rId9"/>
    <p:sldId id="386" r:id="rId10"/>
    <p:sldId id="387" r:id="rId11"/>
    <p:sldId id="388" r:id="rId12"/>
    <p:sldId id="389" r:id="rId13"/>
    <p:sldId id="390"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9DF63"/>
    <a:srgbClr val="D88028"/>
    <a:srgbClr val="FF6600"/>
    <a:srgbClr val="0BA2C5"/>
    <a:srgbClr val="E97159"/>
    <a:srgbClr val="FFD757"/>
    <a:srgbClr val="6F7CBF"/>
    <a:srgbClr val="801A12"/>
    <a:srgbClr val="D6E513"/>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6" autoAdjust="0"/>
    <p:restoredTop sz="94660"/>
  </p:normalViewPr>
  <p:slideViewPr>
    <p:cSldViewPr snapToGrid="0">
      <p:cViewPr varScale="1">
        <p:scale>
          <a:sx n="68" d="100"/>
          <a:sy n="68" d="100"/>
        </p:scale>
        <p:origin x="96" y="48"/>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4/5/2019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5640873-EF0B-4AC7-AF11-57FEBA4985EA}" type="datetimeFigureOut">
              <a:rPr lang="en-US" smtClean="0"/>
              <a:t>4/5/2019</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50359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86858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6294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00397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857088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4/5/2019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619608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4/5/2019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3662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4/5/2019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42692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4/5/2019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23600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4/5/2019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8160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4/5/2019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9609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4/5/2019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51439021"/>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4/5/2019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58374182"/>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4/5/2019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39048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4/5/2019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1683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1989192"/>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8206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www.teinteresasaber.com/2012/06/juan-de-jerusalen-el-templario.html"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36000"/>
            <a:lum/>
            <a:extLst>
              <a:ext uri="{837473B0-CC2E-450A-ABE3-18F120FF3D39}">
                <a1611:picAttrSrcUrl xmlns:a1611="http://schemas.microsoft.com/office/drawing/2016/11/main" r:id="rId20"/>
              </a:ext>
            </a:extLst>
          </a:blip>
          <a:srcRect/>
          <a:stretch>
            <a:fillRect t="-17000" b="-17000"/>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1">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5640873-EF0B-4AC7-AF11-57FEBA4985EA}" type="datetimeFigureOut">
              <a:rPr lang="en-US" smtClean="0"/>
              <a:t>4/5/2019</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2354548338"/>
      </p:ext>
    </p:extLst>
  </p:cSld>
  <p:clrMap bg1="dk1" tx1="lt1" bg2="dk2" tx2="lt2" accent1="accent1" accent2="accent2" accent3="accent3" accent4="accent4" accent5="accent5" accent6="accent6" hlink="hlink" folHlink="folHlink"/>
  <p:sldLayoutIdLst>
    <p:sldLayoutId id="2147485769" r:id="rId1"/>
    <p:sldLayoutId id="2147485770" r:id="rId2"/>
    <p:sldLayoutId id="2147485771" r:id="rId3"/>
    <p:sldLayoutId id="2147485772" r:id="rId4"/>
    <p:sldLayoutId id="2147485773" r:id="rId5"/>
    <p:sldLayoutId id="2147485774" r:id="rId6"/>
    <p:sldLayoutId id="2147485775" r:id="rId7"/>
    <p:sldLayoutId id="2147485776" r:id="rId8"/>
    <p:sldLayoutId id="2147485777" r:id="rId9"/>
    <p:sldLayoutId id="2147485778" r:id="rId10"/>
    <p:sldLayoutId id="2147485779" r:id="rId11"/>
    <p:sldLayoutId id="2147485780" r:id="rId12"/>
    <p:sldLayoutId id="2147485781" r:id="rId13"/>
    <p:sldLayoutId id="2147485782" r:id="rId14"/>
    <p:sldLayoutId id="2147485783" r:id="rId15"/>
    <p:sldLayoutId id="2147485784" r:id="rId16"/>
    <p:sldLayoutId id="214748578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video" Target="https://www.youtube.com/embed/1mFGsLEpKKk?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561AD48-C1FF-4315-91C1-654541E58BDD}"/>
              </a:ext>
            </a:extLst>
          </p:cNvPr>
          <p:cNvSpPr txBox="1"/>
          <p:nvPr/>
        </p:nvSpPr>
        <p:spPr>
          <a:xfrm>
            <a:off x="7050157" y="2914759"/>
            <a:ext cx="3935897" cy="830997"/>
          </a:xfrm>
          <a:prstGeom prst="rect">
            <a:avLst/>
          </a:prstGeom>
          <a:noFill/>
        </p:spPr>
        <p:txBody>
          <a:bodyPr wrap="square" rtlCol="0">
            <a:spAutoFit/>
          </a:bodyPr>
          <a:lstStyle/>
          <a:p>
            <a:pPr algn="ctr"/>
            <a:r>
              <a:rPr lang="en-US" sz="4800" b="1" dirty="0">
                <a:solidFill>
                  <a:srgbClr val="FFC000"/>
                </a:solidFill>
                <a:effectLst>
                  <a:outerShdw blurRad="38100" dist="38100" dir="2700000" algn="tl">
                    <a:srgbClr val="000000">
                      <a:alpha val="43137"/>
                    </a:srgbClr>
                  </a:outerShdw>
                </a:effectLst>
                <a:latin typeface="Mongolian Baiti" panose="03000500000000000000" pitchFamily="66" charset="0"/>
                <a:ea typeface="MS Gothic" panose="020B0609070205080204" pitchFamily="49" charset="-128"/>
                <a:cs typeface="Mongolian Baiti" panose="03000500000000000000" pitchFamily="66" charset="0"/>
              </a:rPr>
              <a:t>SEMINARY</a:t>
            </a:r>
          </a:p>
        </p:txBody>
      </p:sp>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120346" cy="461665"/>
          </a:xfrm>
          <a:prstGeom prst="rect">
            <a:avLst/>
          </a:prstGeom>
          <a:noFill/>
        </p:spPr>
        <p:txBody>
          <a:bodyPr wrap="square" rtlCol="0">
            <a:spAutoFit/>
          </a:bodyPr>
          <a:lstStyle/>
          <a:p>
            <a:r>
              <a:rPr lang="en-US" sz="2400" b="1" dirty="0">
                <a:solidFill>
                  <a:schemeClr val="bg2">
                    <a:lumMod val="10000"/>
                  </a:schemeClr>
                </a:solidFill>
              </a:rPr>
              <a:t>Old Testament</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FFC000"/>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64</a:t>
            </a:r>
          </a:p>
        </p:txBody>
      </p:sp>
      <p:sp>
        <p:nvSpPr>
          <p:cNvPr id="2" name="Rectangle 1">
            <a:extLst>
              <a:ext uri="{FF2B5EF4-FFF2-40B4-BE49-F238E27FC236}">
                <a16:creationId xmlns:a16="http://schemas.microsoft.com/office/drawing/2014/main" id="{1CD6E06C-36A1-4DDF-8647-C3B926F1962D}"/>
              </a:ext>
            </a:extLst>
          </p:cNvPr>
          <p:cNvSpPr/>
          <p:nvPr/>
        </p:nvSpPr>
        <p:spPr>
          <a:xfrm>
            <a:off x="2126974" y="2551837"/>
            <a:ext cx="7938052" cy="1754326"/>
          </a:xfrm>
          <a:prstGeom prst="rect">
            <a:avLst/>
          </a:prstGeom>
        </p:spPr>
        <p:txBody>
          <a:bodyPr wrap="square">
            <a:spAutoFit/>
          </a:bodyPr>
          <a:lstStyle/>
          <a:p>
            <a:pPr algn="ctr" fontAlgn="base"/>
            <a:r>
              <a:rPr lang="en-US" sz="3600" b="1" dirty="0">
                <a:solidFill>
                  <a:srgbClr val="FF0000"/>
                </a:solidFill>
                <a:latin typeface="Open Sans"/>
              </a:rPr>
              <a:t>“The Lord promises Israel blessings if they obey and punishment if they disobey”</a:t>
            </a:r>
            <a:endParaRPr lang="en-US" sz="3600" b="1" dirty="0">
              <a:solidFill>
                <a:srgbClr val="FF0000"/>
              </a:solidFill>
              <a:effectLst/>
              <a:latin typeface="Open Sans"/>
            </a:endParaRPr>
          </a:p>
        </p:txBody>
      </p:sp>
      <p:sp>
        <p:nvSpPr>
          <p:cNvPr id="4" name="Rectangle 3">
            <a:extLst>
              <a:ext uri="{FF2B5EF4-FFF2-40B4-BE49-F238E27FC236}">
                <a16:creationId xmlns:a16="http://schemas.microsoft.com/office/drawing/2014/main" id="{2D9937EF-009C-4ED0-ACB8-F9F8EA3AE791}"/>
              </a:ext>
            </a:extLst>
          </p:cNvPr>
          <p:cNvSpPr/>
          <p:nvPr/>
        </p:nvSpPr>
        <p:spPr>
          <a:xfrm>
            <a:off x="1180389" y="783607"/>
            <a:ext cx="1651414" cy="400110"/>
          </a:xfrm>
          <a:prstGeom prst="rect">
            <a:avLst/>
          </a:prstGeom>
        </p:spPr>
        <p:txBody>
          <a:bodyPr wrap="none">
            <a:spAutoFit/>
          </a:bodyPr>
          <a:lstStyle/>
          <a:p>
            <a:pPr fontAlgn="base"/>
            <a:r>
              <a:rPr lang="en-US" sz="2000" b="1" dirty="0">
                <a:solidFill>
                  <a:schemeClr val="bg1"/>
                </a:solidFill>
                <a:latin typeface="Arial" panose="020B0604020202020204" pitchFamily="34" charset="0"/>
                <a:cs typeface="Arial" panose="020B0604020202020204" pitchFamily="34" charset="0"/>
              </a:rPr>
              <a:t>Leviticus 26</a:t>
            </a:r>
            <a:endParaRPr lang="en-US" sz="2000"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359868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12D39B6-708C-4CA5-8A6F-D965D2B6F9E0}"/>
              </a:ext>
            </a:extLst>
          </p:cNvPr>
          <p:cNvSpPr/>
          <p:nvPr/>
        </p:nvSpPr>
        <p:spPr>
          <a:xfrm>
            <a:off x="1351722" y="1263998"/>
            <a:ext cx="8945217" cy="231740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FFC000"/>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64</a:t>
            </a:r>
          </a:p>
        </p:txBody>
      </p:sp>
      <p:sp>
        <p:nvSpPr>
          <p:cNvPr id="2" name="Rectangle 1">
            <a:extLst>
              <a:ext uri="{FF2B5EF4-FFF2-40B4-BE49-F238E27FC236}">
                <a16:creationId xmlns:a16="http://schemas.microsoft.com/office/drawing/2014/main" id="{2155F017-68C1-4DA3-9E6B-53F2FF63C2D3}"/>
              </a:ext>
            </a:extLst>
          </p:cNvPr>
          <p:cNvSpPr/>
          <p:nvPr/>
        </p:nvSpPr>
        <p:spPr>
          <a:xfrm>
            <a:off x="3156734" y="1263998"/>
            <a:ext cx="5878532"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The Commandments: Blessings and Consequences</a:t>
            </a:r>
            <a:endParaRPr lang="en-US" b="1"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3EBD7E6D-C302-43FF-927E-B0E3F3B8DBF7}"/>
              </a:ext>
            </a:extLst>
          </p:cNvPr>
          <p:cNvSpPr/>
          <p:nvPr/>
        </p:nvSpPr>
        <p:spPr>
          <a:xfrm>
            <a:off x="1598557" y="1816412"/>
            <a:ext cx="3596296" cy="646331"/>
          </a:xfrm>
          <a:prstGeom prst="rect">
            <a:avLst/>
          </a:prstGeom>
        </p:spPr>
        <p:txBody>
          <a:bodyPr wrap="square">
            <a:spAutoFit/>
          </a:bodyPr>
          <a:lstStyle/>
          <a:p>
            <a:pPr algn="ctr"/>
            <a:r>
              <a:rPr lang="en-US" dirty="0">
                <a:solidFill>
                  <a:srgbClr val="333333"/>
                </a:solidFill>
                <a:effectLst>
                  <a:outerShdw blurRad="38100" dist="38100" dir="2700000" algn="tl">
                    <a:srgbClr val="000000">
                      <a:alpha val="43137"/>
                    </a:srgbClr>
                  </a:outerShdw>
                </a:effectLst>
                <a:latin typeface="Open Sans"/>
              </a:rPr>
              <a:t>If the Israelites obeyed the Lord’s commandments, then </a:t>
            </a:r>
            <a:endParaRPr lang="en-US" dirty="0">
              <a:effectLst>
                <a:outerShdw blurRad="38100" dist="38100" dir="2700000" algn="tl">
                  <a:srgbClr val="000000">
                    <a:alpha val="43137"/>
                  </a:srgbClr>
                </a:outerShdw>
              </a:effectLst>
            </a:endParaRPr>
          </a:p>
        </p:txBody>
      </p:sp>
      <p:sp>
        <p:nvSpPr>
          <p:cNvPr id="5" name="Rectangle 4">
            <a:extLst>
              <a:ext uri="{FF2B5EF4-FFF2-40B4-BE49-F238E27FC236}">
                <a16:creationId xmlns:a16="http://schemas.microsoft.com/office/drawing/2014/main" id="{0BF51744-B0A8-4B39-867F-1EA96585EEEF}"/>
              </a:ext>
            </a:extLst>
          </p:cNvPr>
          <p:cNvSpPr/>
          <p:nvPr/>
        </p:nvSpPr>
        <p:spPr>
          <a:xfrm>
            <a:off x="6639339" y="1816411"/>
            <a:ext cx="3220278" cy="646331"/>
          </a:xfrm>
          <a:prstGeom prst="rect">
            <a:avLst/>
          </a:prstGeom>
        </p:spPr>
        <p:txBody>
          <a:bodyPr wrap="square">
            <a:spAutoFit/>
          </a:bodyPr>
          <a:lstStyle/>
          <a:p>
            <a:pPr algn="ctr"/>
            <a:r>
              <a:rPr lang="en-US" dirty="0">
                <a:solidFill>
                  <a:srgbClr val="333333"/>
                </a:solidFill>
                <a:effectLst>
                  <a:outerShdw blurRad="38100" dist="38100" dir="2700000" algn="tl">
                    <a:srgbClr val="000000">
                      <a:alpha val="43137"/>
                    </a:srgbClr>
                  </a:outerShdw>
                </a:effectLst>
                <a:latin typeface="Open Sans"/>
              </a:rPr>
              <a:t>If the Israelites disobeyed the Lord’s commandments, then.</a:t>
            </a:r>
            <a:endParaRPr lang="en-US" dirty="0">
              <a:effectLst>
                <a:outerShdw blurRad="38100" dist="38100" dir="2700000" algn="tl">
                  <a:srgbClr val="000000">
                    <a:alpha val="43137"/>
                  </a:srgbClr>
                </a:outerShdw>
              </a:effectLst>
            </a:endParaRPr>
          </a:p>
        </p:txBody>
      </p:sp>
      <p:sp>
        <p:nvSpPr>
          <p:cNvPr id="6" name="Rectangle 5">
            <a:extLst>
              <a:ext uri="{FF2B5EF4-FFF2-40B4-BE49-F238E27FC236}">
                <a16:creationId xmlns:a16="http://schemas.microsoft.com/office/drawing/2014/main" id="{1CE057DC-D123-462F-8BC6-E51D5251E23A}"/>
              </a:ext>
            </a:extLst>
          </p:cNvPr>
          <p:cNvSpPr/>
          <p:nvPr/>
        </p:nvSpPr>
        <p:spPr>
          <a:xfrm>
            <a:off x="1992877" y="2903090"/>
            <a:ext cx="2793522" cy="338554"/>
          </a:xfrm>
          <a:prstGeom prst="rect">
            <a:avLst/>
          </a:prstGeom>
        </p:spPr>
        <p:txBody>
          <a:bodyPr wrap="none">
            <a:spAutoFit/>
          </a:bodyPr>
          <a:lstStyle/>
          <a:p>
            <a:r>
              <a:rPr lang="en-US" sz="1600" dirty="0">
                <a:solidFill>
                  <a:schemeClr val="bg1"/>
                </a:solidFill>
                <a:latin typeface="Arial" panose="020B0604020202020204" pitchFamily="34" charset="0"/>
                <a:cs typeface="Arial" panose="020B0604020202020204" pitchFamily="34" charset="0"/>
              </a:rPr>
              <a:t>Leviticus 26:3–4, 6, 9, 11–12</a:t>
            </a:r>
          </a:p>
        </p:txBody>
      </p:sp>
      <p:sp>
        <p:nvSpPr>
          <p:cNvPr id="7" name="Rectangle 6">
            <a:extLst>
              <a:ext uri="{FF2B5EF4-FFF2-40B4-BE49-F238E27FC236}">
                <a16:creationId xmlns:a16="http://schemas.microsoft.com/office/drawing/2014/main" id="{1CC1D18F-F763-40D2-98FA-9FEB0226518C}"/>
              </a:ext>
            </a:extLst>
          </p:cNvPr>
          <p:cNvSpPr/>
          <p:nvPr/>
        </p:nvSpPr>
        <p:spPr>
          <a:xfrm>
            <a:off x="6595582" y="2903090"/>
            <a:ext cx="3264035" cy="338554"/>
          </a:xfrm>
          <a:prstGeom prst="rect">
            <a:avLst/>
          </a:prstGeom>
        </p:spPr>
        <p:txBody>
          <a:bodyPr wrap="none">
            <a:spAutoFit/>
          </a:bodyPr>
          <a:lstStyle/>
          <a:p>
            <a:r>
              <a:rPr lang="en-US" sz="1600" dirty="0">
                <a:solidFill>
                  <a:schemeClr val="bg1"/>
                </a:solidFill>
                <a:latin typeface="Arial" panose="020B0604020202020204" pitchFamily="34" charset="0"/>
                <a:cs typeface="Arial" panose="020B0604020202020204" pitchFamily="34" charset="0"/>
              </a:rPr>
              <a:t>Leviticus 26:14–19, 21, 24, 30–33</a:t>
            </a:r>
          </a:p>
        </p:txBody>
      </p:sp>
      <p:cxnSp>
        <p:nvCxnSpPr>
          <p:cNvPr id="10" name="Straight Connector 9">
            <a:extLst>
              <a:ext uri="{FF2B5EF4-FFF2-40B4-BE49-F238E27FC236}">
                <a16:creationId xmlns:a16="http://schemas.microsoft.com/office/drawing/2014/main" id="{C714C7DD-E78B-495C-BACA-C882413085FE}"/>
              </a:ext>
            </a:extLst>
          </p:cNvPr>
          <p:cNvCxnSpPr>
            <a:cxnSpLocks/>
          </p:cNvCxnSpPr>
          <p:nvPr/>
        </p:nvCxnSpPr>
        <p:spPr>
          <a:xfrm>
            <a:off x="1351722" y="2647986"/>
            <a:ext cx="894521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C451961-FFEC-4893-B5E0-16B105FA3637}"/>
              </a:ext>
            </a:extLst>
          </p:cNvPr>
          <p:cNvCxnSpPr>
            <a:cxnSpLocks/>
          </p:cNvCxnSpPr>
          <p:nvPr/>
        </p:nvCxnSpPr>
        <p:spPr>
          <a:xfrm>
            <a:off x="1351722" y="1767580"/>
            <a:ext cx="894521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12F0B9E-B006-4144-BF8A-D36E8053354A}"/>
              </a:ext>
            </a:extLst>
          </p:cNvPr>
          <p:cNvCxnSpPr>
            <a:cxnSpLocks/>
            <a:endCxn id="8" idx="2"/>
          </p:cNvCxnSpPr>
          <p:nvPr/>
        </p:nvCxnSpPr>
        <p:spPr>
          <a:xfrm flipH="1">
            <a:off x="5824331" y="1767580"/>
            <a:ext cx="11677" cy="181382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BED7022A-E9EA-4B3E-B552-A1033DCE3753}"/>
              </a:ext>
            </a:extLst>
          </p:cNvPr>
          <p:cNvSpPr/>
          <p:nvPr/>
        </p:nvSpPr>
        <p:spPr>
          <a:xfrm>
            <a:off x="1351722" y="3900316"/>
            <a:ext cx="530145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How can the Lord bless us if we are obedient? </a:t>
            </a:r>
          </a:p>
        </p:txBody>
      </p:sp>
      <p:sp>
        <p:nvSpPr>
          <p:cNvPr id="16" name="Rectangle 15">
            <a:extLst>
              <a:ext uri="{FF2B5EF4-FFF2-40B4-BE49-F238E27FC236}">
                <a16:creationId xmlns:a16="http://schemas.microsoft.com/office/drawing/2014/main" id="{B667CC38-8F92-425E-BEB6-A96C7A7921FD}"/>
              </a:ext>
            </a:extLst>
          </p:cNvPr>
          <p:cNvSpPr/>
          <p:nvPr/>
        </p:nvSpPr>
        <p:spPr>
          <a:xfrm>
            <a:off x="1351722" y="4403898"/>
            <a:ext cx="8216348" cy="369332"/>
          </a:xfrm>
          <a:prstGeom prst="rect">
            <a:avLst/>
          </a:prstGeom>
        </p:spPr>
        <p:txBody>
          <a:bodyPr wrap="square">
            <a:spAutoFit/>
          </a:bodyPr>
          <a:lstStyle/>
          <a:p>
            <a:pPr algn="just"/>
            <a:r>
              <a:rPr lang="en-US" i="1" dirty="0">
                <a:solidFill>
                  <a:schemeClr val="tx2">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Both spiritual and temporal blessings are dependent upon our obedience.</a:t>
            </a:r>
          </a:p>
        </p:txBody>
      </p:sp>
      <p:sp>
        <p:nvSpPr>
          <p:cNvPr id="17" name="Rectangle 16">
            <a:extLst>
              <a:ext uri="{FF2B5EF4-FFF2-40B4-BE49-F238E27FC236}">
                <a16:creationId xmlns:a16="http://schemas.microsoft.com/office/drawing/2014/main" id="{490F572F-9006-4102-9FC3-19EFF5569043}"/>
              </a:ext>
            </a:extLst>
          </p:cNvPr>
          <p:cNvSpPr/>
          <p:nvPr/>
        </p:nvSpPr>
        <p:spPr>
          <a:xfrm>
            <a:off x="1351722" y="4907480"/>
            <a:ext cx="8945216"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Which of the blessings listed would you be most interested in receiving in your life right now? Why?</a:t>
            </a:r>
          </a:p>
        </p:txBody>
      </p:sp>
    </p:spTree>
    <p:extLst>
      <p:ext uri="{BB962C8B-B14F-4D97-AF65-F5344CB8AC3E}">
        <p14:creationId xmlns:p14="http://schemas.microsoft.com/office/powerpoint/2010/main" val="28220364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barn(inVertical)">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1000" fill="hold"/>
                                        <p:tgtEl>
                                          <p:spTgt spid="17"/>
                                        </p:tgtEl>
                                        <p:attrNameLst>
                                          <p:attrName>ppt_w</p:attrName>
                                        </p:attrNameLst>
                                      </p:cBhvr>
                                      <p:tavLst>
                                        <p:tav tm="0">
                                          <p:val>
                                            <p:strVal val="#ppt_w*0.70"/>
                                          </p:val>
                                        </p:tav>
                                        <p:tav tm="100000">
                                          <p:val>
                                            <p:strVal val="#ppt_w"/>
                                          </p:val>
                                        </p:tav>
                                      </p:tavLst>
                                    </p:anim>
                                    <p:anim calcmode="lin" valueType="num">
                                      <p:cBhvr>
                                        <p:cTn id="20" dur="1000" fill="hold"/>
                                        <p:tgtEl>
                                          <p:spTgt spid="17"/>
                                        </p:tgtEl>
                                        <p:attrNameLst>
                                          <p:attrName>ppt_h</p:attrName>
                                        </p:attrNameLst>
                                      </p:cBhvr>
                                      <p:tavLst>
                                        <p:tav tm="0">
                                          <p:val>
                                            <p:strVal val="#ppt_h"/>
                                          </p:val>
                                        </p:tav>
                                        <p:tav tm="100000">
                                          <p:val>
                                            <p:strVal val="#ppt_h"/>
                                          </p:val>
                                        </p:tav>
                                      </p:tavLst>
                                    </p:anim>
                                    <p:animEffect transition="in" filter="fade">
                                      <p:cBhvr>
                                        <p:cTn id="2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FFC000"/>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64</a:t>
            </a:r>
          </a:p>
        </p:txBody>
      </p:sp>
      <p:sp>
        <p:nvSpPr>
          <p:cNvPr id="2" name="Rectangle 1">
            <a:extLst>
              <a:ext uri="{FF2B5EF4-FFF2-40B4-BE49-F238E27FC236}">
                <a16:creationId xmlns:a16="http://schemas.microsoft.com/office/drawing/2014/main" id="{41D908EF-0F8C-4272-8F1D-B504CE0700B5}"/>
              </a:ext>
            </a:extLst>
          </p:cNvPr>
          <p:cNvSpPr/>
          <p:nvPr/>
        </p:nvSpPr>
        <p:spPr>
          <a:xfrm>
            <a:off x="1524000" y="2767280"/>
            <a:ext cx="9144000" cy="1200329"/>
          </a:xfrm>
          <a:prstGeom prst="rect">
            <a:avLst/>
          </a:prstGeom>
        </p:spPr>
        <p:txBody>
          <a:bodyPr wrap="square">
            <a:spAutoFit/>
          </a:bodyPr>
          <a:lstStyle/>
          <a:p>
            <a:pPr algn="ctr" fontAlgn="base"/>
            <a:r>
              <a:rPr lang="en-US" sz="3600" b="1" dirty="0">
                <a:solidFill>
                  <a:srgbClr val="FF0000"/>
                </a:solidFill>
                <a:latin typeface="Open Sans"/>
              </a:rPr>
              <a:t>“The Lord gives instructions on consecrating material goods to Him”</a:t>
            </a:r>
            <a:endParaRPr lang="en-US" sz="3600" b="1" dirty="0">
              <a:solidFill>
                <a:srgbClr val="FF0000"/>
              </a:solidFill>
              <a:effectLst/>
              <a:latin typeface="Open Sans"/>
            </a:endParaRPr>
          </a:p>
        </p:txBody>
      </p:sp>
      <p:sp>
        <p:nvSpPr>
          <p:cNvPr id="4" name="Rectangle 3">
            <a:extLst>
              <a:ext uri="{FF2B5EF4-FFF2-40B4-BE49-F238E27FC236}">
                <a16:creationId xmlns:a16="http://schemas.microsoft.com/office/drawing/2014/main" id="{E7D2DF3D-2D98-4986-B238-AF2FA6F69936}"/>
              </a:ext>
            </a:extLst>
          </p:cNvPr>
          <p:cNvSpPr/>
          <p:nvPr/>
        </p:nvSpPr>
        <p:spPr>
          <a:xfrm>
            <a:off x="1140632" y="968273"/>
            <a:ext cx="1651414" cy="400110"/>
          </a:xfrm>
          <a:prstGeom prst="rect">
            <a:avLst/>
          </a:prstGeom>
        </p:spPr>
        <p:txBody>
          <a:bodyPr wrap="none">
            <a:spAutoFit/>
          </a:bodyPr>
          <a:lstStyle/>
          <a:p>
            <a:pPr fontAlgn="base"/>
            <a:r>
              <a:rPr lang="en-US" sz="2000" b="1" dirty="0">
                <a:solidFill>
                  <a:schemeClr val="bg1"/>
                </a:solidFill>
                <a:latin typeface="Arial" panose="020B0604020202020204" pitchFamily="34" charset="0"/>
                <a:cs typeface="Arial" panose="020B0604020202020204" pitchFamily="34" charset="0"/>
              </a:rPr>
              <a:t>Leviticus 27</a:t>
            </a:r>
            <a:endParaRPr lang="en-US" sz="2000"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353506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FFC000"/>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64</a:t>
            </a:r>
          </a:p>
        </p:txBody>
      </p:sp>
      <p:pic>
        <p:nvPicPr>
          <p:cNvPr id="6" name="Online Media 5" title="Tabernacle of Moses">
            <a:hlinkClick r:id="" action="ppaction://media"/>
            <a:extLst>
              <a:ext uri="{FF2B5EF4-FFF2-40B4-BE49-F238E27FC236}">
                <a16:creationId xmlns:a16="http://schemas.microsoft.com/office/drawing/2014/main" id="{D667707F-213D-4BE4-AEEB-0B1B091F1037}"/>
              </a:ext>
            </a:extLst>
          </p:cNvPr>
          <p:cNvPicPr>
            <a:picLocks noRot="1" noChangeAspect="1"/>
          </p:cNvPicPr>
          <p:nvPr>
            <a:videoFile r:link="rId1"/>
          </p:nvPr>
        </p:nvPicPr>
        <p:blipFill>
          <a:blip r:embed="rId3"/>
          <a:stretch>
            <a:fillRect/>
          </a:stretch>
        </p:blipFill>
        <p:spPr>
          <a:xfrm>
            <a:off x="1780413" y="1292470"/>
            <a:ext cx="8556283" cy="481290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97241033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FFC000"/>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64</a:t>
            </a:r>
          </a:p>
        </p:txBody>
      </p:sp>
      <p:sp>
        <p:nvSpPr>
          <p:cNvPr id="4" name="Rectangle 3">
            <a:extLst>
              <a:ext uri="{FF2B5EF4-FFF2-40B4-BE49-F238E27FC236}">
                <a16:creationId xmlns:a16="http://schemas.microsoft.com/office/drawing/2014/main" id="{5AD7DF11-D166-4E19-BEBD-BFA77FE00A91}"/>
              </a:ext>
            </a:extLst>
          </p:cNvPr>
          <p:cNvSpPr/>
          <p:nvPr/>
        </p:nvSpPr>
        <p:spPr>
          <a:xfrm>
            <a:off x="2618125" y="2875002"/>
            <a:ext cx="6955750" cy="1107996"/>
          </a:xfrm>
          <a:prstGeom prst="rect">
            <a:avLst/>
          </a:prstGeom>
        </p:spPr>
        <p:txBody>
          <a:bodyPr wrap="none">
            <a:spAutoFit/>
          </a:bodyPr>
          <a:lstStyle/>
          <a:p>
            <a:pPr fontAlgn="base"/>
            <a:r>
              <a:rPr lang="en-US" sz="6600" dirty="0">
                <a:solidFill>
                  <a:schemeClr val="accent2">
                    <a:lumMod val="75000"/>
                  </a:schemeClr>
                </a:solidFill>
                <a:latin typeface="NSimSun" panose="02010609030101010101" pitchFamily="49" charset="-122"/>
                <a:ea typeface="NSimSun" panose="02010609030101010101" pitchFamily="49" charset="-122"/>
              </a:rPr>
              <a:t>Leviticus 19–27</a:t>
            </a:r>
            <a:endParaRPr lang="en-US" sz="6600" b="0" i="0" dirty="0">
              <a:solidFill>
                <a:schemeClr val="accent2">
                  <a:lumMod val="75000"/>
                </a:schemeClr>
              </a:solidFill>
              <a:effectLst/>
              <a:latin typeface="NSimSun" panose="02010609030101010101" pitchFamily="49" charset="-122"/>
              <a:ea typeface="NSimSun" panose="02010609030101010101" pitchFamily="49" charset="-122"/>
            </a:endParaRPr>
          </a:p>
        </p:txBody>
      </p:sp>
    </p:spTree>
    <p:extLst>
      <p:ext uri="{BB962C8B-B14F-4D97-AF65-F5344CB8AC3E}">
        <p14:creationId xmlns:p14="http://schemas.microsoft.com/office/powerpoint/2010/main" val="339911081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FFC000"/>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64</a:t>
            </a:r>
          </a:p>
        </p:txBody>
      </p:sp>
      <p:sp>
        <p:nvSpPr>
          <p:cNvPr id="2" name="Rectangle 1">
            <a:extLst>
              <a:ext uri="{FF2B5EF4-FFF2-40B4-BE49-F238E27FC236}">
                <a16:creationId xmlns:a16="http://schemas.microsoft.com/office/drawing/2014/main" id="{B06BC801-FF3D-4BE4-A3BA-E4E4E04BFF39}"/>
              </a:ext>
            </a:extLst>
          </p:cNvPr>
          <p:cNvSpPr/>
          <p:nvPr/>
        </p:nvSpPr>
        <p:spPr>
          <a:xfrm>
            <a:off x="2632103" y="2767280"/>
            <a:ext cx="6927794" cy="1323439"/>
          </a:xfrm>
          <a:prstGeom prst="rect">
            <a:avLst/>
          </a:prstGeom>
        </p:spPr>
        <p:txBody>
          <a:bodyPr wrap="none">
            <a:spAutoFit/>
          </a:bodyPr>
          <a:lstStyle/>
          <a:p>
            <a:pPr algn="ctr" fontAlgn="base"/>
            <a:r>
              <a:rPr lang="en-US" sz="4000" b="1" dirty="0">
                <a:solidFill>
                  <a:srgbClr val="C00000"/>
                </a:solidFill>
                <a:latin typeface="Open Sans"/>
              </a:rPr>
              <a:t>“The Lord commands Israel </a:t>
            </a:r>
          </a:p>
          <a:p>
            <a:pPr algn="ctr" fontAlgn="base"/>
            <a:r>
              <a:rPr lang="en-US" sz="4000" b="1" dirty="0">
                <a:solidFill>
                  <a:srgbClr val="C00000"/>
                </a:solidFill>
                <a:latin typeface="Open Sans"/>
              </a:rPr>
              <a:t>to be holy”</a:t>
            </a:r>
            <a:endParaRPr lang="en-US" sz="4000" b="1" dirty="0">
              <a:solidFill>
                <a:srgbClr val="C00000"/>
              </a:solidFill>
              <a:effectLst/>
              <a:latin typeface="Open Sans"/>
            </a:endParaRPr>
          </a:p>
        </p:txBody>
      </p:sp>
      <p:sp>
        <p:nvSpPr>
          <p:cNvPr id="4" name="Rectangle 3">
            <a:extLst>
              <a:ext uri="{FF2B5EF4-FFF2-40B4-BE49-F238E27FC236}">
                <a16:creationId xmlns:a16="http://schemas.microsoft.com/office/drawing/2014/main" id="{4F048EC9-3C92-47A0-BB90-CF94EBB97A8E}"/>
              </a:ext>
            </a:extLst>
          </p:cNvPr>
          <p:cNvSpPr/>
          <p:nvPr/>
        </p:nvSpPr>
        <p:spPr>
          <a:xfrm>
            <a:off x="1228171" y="968273"/>
            <a:ext cx="1837362" cy="369332"/>
          </a:xfrm>
          <a:prstGeom prst="rect">
            <a:avLst/>
          </a:prstGeom>
        </p:spPr>
        <p:txBody>
          <a:bodyPr wrap="none">
            <a:spAutoFit/>
          </a:bodyPr>
          <a:lstStyle/>
          <a:p>
            <a:pPr fontAlgn="base"/>
            <a:r>
              <a:rPr lang="en-US" b="1" dirty="0">
                <a:solidFill>
                  <a:schemeClr val="bg1"/>
                </a:solidFill>
                <a:latin typeface="Open Sans"/>
              </a:rPr>
              <a:t>Leviticus 19–20</a:t>
            </a:r>
            <a:endParaRPr lang="en-US" b="1" dirty="0">
              <a:solidFill>
                <a:schemeClr val="bg1"/>
              </a:solidFill>
              <a:effectLst/>
              <a:latin typeface="Open Sans"/>
            </a:endParaRPr>
          </a:p>
        </p:txBody>
      </p:sp>
    </p:spTree>
    <p:extLst>
      <p:ext uri="{BB962C8B-B14F-4D97-AF65-F5344CB8AC3E}">
        <p14:creationId xmlns:p14="http://schemas.microsoft.com/office/powerpoint/2010/main" val="1140738667"/>
      </p:ext>
    </p:extLst>
  </p:cSld>
  <p:clrMapOvr>
    <a:masterClrMapping/>
  </p:clrMapOvr>
  <mc:AlternateContent xmlns:mc="http://schemas.openxmlformats.org/markup-compatibility/2006" xmlns:p14="http://schemas.microsoft.com/office/powerpoint/2010/main">
    <mc:Choice Requires="p14">
      <p:transition spd="slow" p14:dur="3000">
        <p14:shred pattern="rectang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350F4C1-70A9-49DC-93DB-F632F8CF008E}"/>
              </a:ext>
            </a:extLst>
          </p:cNvPr>
          <p:cNvSpPr/>
          <p:nvPr/>
        </p:nvSpPr>
        <p:spPr>
          <a:xfrm>
            <a:off x="1046921" y="1854366"/>
            <a:ext cx="1877437" cy="66095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6CA03517-A344-4707-B328-945721F9E53E}"/>
              </a:ext>
            </a:extLst>
          </p:cNvPr>
          <p:cNvSpPr/>
          <p:nvPr/>
        </p:nvSpPr>
        <p:spPr>
          <a:xfrm>
            <a:off x="1046921" y="2215851"/>
            <a:ext cx="9077740" cy="923330"/>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Punched Tape 8">
            <a:extLst>
              <a:ext uri="{FF2B5EF4-FFF2-40B4-BE49-F238E27FC236}">
                <a16:creationId xmlns:a16="http://schemas.microsoft.com/office/drawing/2014/main" id="{B10387C8-3379-4A6E-8CB8-8611FC50EFFF}"/>
              </a:ext>
            </a:extLst>
          </p:cNvPr>
          <p:cNvSpPr/>
          <p:nvPr/>
        </p:nvSpPr>
        <p:spPr>
          <a:xfrm>
            <a:off x="2484544" y="4339439"/>
            <a:ext cx="6970644" cy="1540565"/>
          </a:xfrm>
          <a:prstGeom prst="flowChartPunchedTape">
            <a:avLst/>
          </a:prstGeom>
          <a:solidFill>
            <a:schemeClr val="tx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FFC000"/>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64</a:t>
            </a:r>
          </a:p>
        </p:txBody>
      </p:sp>
      <p:sp>
        <p:nvSpPr>
          <p:cNvPr id="2" name="Rectangle 1">
            <a:extLst>
              <a:ext uri="{FF2B5EF4-FFF2-40B4-BE49-F238E27FC236}">
                <a16:creationId xmlns:a16="http://schemas.microsoft.com/office/drawing/2014/main" id="{02FDA1D5-FC1E-4AC6-AC2A-9879DED2C4BF}"/>
              </a:ext>
            </a:extLst>
          </p:cNvPr>
          <p:cNvSpPr/>
          <p:nvPr/>
        </p:nvSpPr>
        <p:spPr>
          <a:xfrm>
            <a:off x="1046921" y="945731"/>
            <a:ext cx="8931965" cy="369332"/>
          </a:xfrm>
          <a:prstGeom prst="rect">
            <a:avLst/>
          </a:prstGeom>
        </p:spPr>
        <p:txBody>
          <a:bodyPr wrap="square">
            <a:spAutoFit/>
          </a:bodyPr>
          <a:lstStyle/>
          <a:p>
            <a:pPr algn="just"/>
            <a:r>
              <a:rPr lang="en-US" b="1">
                <a:solidFill>
                  <a:schemeClr val="bg1"/>
                </a:solidFill>
                <a:latin typeface="Arial" panose="020B0604020202020204" pitchFamily="34" charset="0"/>
                <a:cs typeface="Arial" panose="020B0604020202020204" pitchFamily="34" charset="0"/>
              </a:rPr>
              <a:t>When have you had the chance to make a difference in another person’s life?</a:t>
            </a:r>
            <a:endParaRPr lang="en-US" b="1" dirty="0">
              <a:solidFill>
                <a:schemeClr val="bg1"/>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48EF93AC-9504-4BAE-BAE7-DF27B57C3BB1}"/>
              </a:ext>
            </a:extLst>
          </p:cNvPr>
          <p:cNvSpPr/>
          <p:nvPr/>
        </p:nvSpPr>
        <p:spPr>
          <a:xfrm>
            <a:off x="1046921" y="1315063"/>
            <a:ext cx="9223514"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are some blessings we receive when we serve others in a meaningful way?</a:t>
            </a:r>
          </a:p>
        </p:txBody>
      </p:sp>
      <p:sp>
        <p:nvSpPr>
          <p:cNvPr id="5" name="Rectangle 4">
            <a:extLst>
              <a:ext uri="{FF2B5EF4-FFF2-40B4-BE49-F238E27FC236}">
                <a16:creationId xmlns:a16="http://schemas.microsoft.com/office/drawing/2014/main" id="{69D3B25C-2113-4215-85EE-4416E49E0DAB}"/>
              </a:ext>
            </a:extLst>
          </p:cNvPr>
          <p:cNvSpPr/>
          <p:nvPr/>
        </p:nvSpPr>
        <p:spPr>
          <a:xfrm>
            <a:off x="1046921" y="1846519"/>
            <a:ext cx="1877437" cy="369332"/>
          </a:xfrm>
          <a:prstGeom prst="rect">
            <a:avLst/>
          </a:prstGeom>
        </p:spPr>
        <p:txBody>
          <a:bodyPr wrap="none">
            <a:spAutoFit/>
          </a:bodyPr>
          <a:lstStyle/>
          <a:p>
            <a:pPr fontAlgn="base"/>
            <a:r>
              <a:rPr lang="en-US" b="1" dirty="0">
                <a:solidFill>
                  <a:schemeClr val="bg1"/>
                </a:solidFill>
                <a:latin typeface="Open Sans"/>
              </a:rPr>
              <a:t>Leviticus 19:1-2</a:t>
            </a:r>
            <a:endParaRPr lang="en-US" b="1" dirty="0">
              <a:solidFill>
                <a:schemeClr val="bg1"/>
              </a:solidFill>
              <a:effectLst/>
              <a:latin typeface="Open Sans"/>
            </a:endParaRPr>
          </a:p>
        </p:txBody>
      </p:sp>
      <p:sp>
        <p:nvSpPr>
          <p:cNvPr id="6" name="Rectangle 5">
            <a:extLst>
              <a:ext uri="{FF2B5EF4-FFF2-40B4-BE49-F238E27FC236}">
                <a16:creationId xmlns:a16="http://schemas.microsoft.com/office/drawing/2014/main" id="{A9C17850-D9CB-4E55-A743-3942D162DD33}"/>
              </a:ext>
            </a:extLst>
          </p:cNvPr>
          <p:cNvSpPr/>
          <p:nvPr/>
        </p:nvSpPr>
        <p:spPr>
          <a:xfrm>
            <a:off x="1046921" y="2215851"/>
            <a:ext cx="8905461" cy="923330"/>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1 </a:t>
            </a:r>
            <a:r>
              <a:rPr lang="en-US" dirty="0">
                <a:solidFill>
                  <a:schemeClr val="bg1"/>
                </a:solidFill>
                <a:latin typeface="Arial" panose="020B0604020202020204" pitchFamily="34" charset="0"/>
                <a:cs typeface="Arial" panose="020B0604020202020204" pitchFamily="34" charset="0"/>
              </a:rPr>
              <a:t>And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spake unto Moses, saying,</a:t>
            </a:r>
          </a:p>
          <a:p>
            <a:pPr algn="just" fontAlgn="base"/>
            <a:r>
              <a:rPr lang="en-US" b="1" dirty="0">
                <a:solidFill>
                  <a:schemeClr val="bg1"/>
                </a:solidFill>
                <a:latin typeface="Arial" panose="020B0604020202020204" pitchFamily="34" charset="0"/>
                <a:cs typeface="Arial" panose="020B0604020202020204" pitchFamily="34" charset="0"/>
              </a:rPr>
              <a:t>2 </a:t>
            </a:r>
            <a:r>
              <a:rPr lang="en-US" dirty="0">
                <a:solidFill>
                  <a:schemeClr val="bg1"/>
                </a:solidFill>
                <a:latin typeface="Arial" panose="020B0604020202020204" pitchFamily="34" charset="0"/>
                <a:cs typeface="Arial" panose="020B0604020202020204" pitchFamily="34" charset="0"/>
              </a:rPr>
              <a:t>Speak unto all the congregation of the children of Israel, and say unto them, Ye shall be holy: for I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your God am holy.</a:t>
            </a:r>
            <a:endParaRPr lang="en-US" b="0" i="0" dirty="0">
              <a:solidFill>
                <a:schemeClr val="bg1"/>
              </a:solidFill>
              <a:effectLst/>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041F9690-4CA5-45C0-87F2-AEBE4E53A5AC}"/>
              </a:ext>
            </a:extLst>
          </p:cNvPr>
          <p:cNvSpPr/>
          <p:nvPr/>
        </p:nvSpPr>
        <p:spPr>
          <a:xfrm>
            <a:off x="1046921" y="3534154"/>
            <a:ext cx="348781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does it mean to be holy?</a:t>
            </a:r>
          </a:p>
        </p:txBody>
      </p:sp>
      <p:sp>
        <p:nvSpPr>
          <p:cNvPr id="8" name="Rectangle 7">
            <a:extLst>
              <a:ext uri="{FF2B5EF4-FFF2-40B4-BE49-F238E27FC236}">
                <a16:creationId xmlns:a16="http://schemas.microsoft.com/office/drawing/2014/main" id="{D7E61D84-88DA-40C0-92DB-507E6DACB625}"/>
              </a:ext>
            </a:extLst>
          </p:cNvPr>
          <p:cNvSpPr/>
          <p:nvPr/>
        </p:nvSpPr>
        <p:spPr>
          <a:xfrm>
            <a:off x="2924358" y="4749105"/>
            <a:ext cx="6096000" cy="646331"/>
          </a:xfrm>
          <a:prstGeom prst="rect">
            <a:avLst/>
          </a:prstGeom>
        </p:spPr>
        <p:txBody>
          <a:bodyPr>
            <a:spAutoFit/>
          </a:bodyPr>
          <a:lstStyle/>
          <a:p>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you desire to make a difference in the world, you must be different from the world” (Sister Elaine S. Dalton).</a:t>
            </a:r>
          </a:p>
        </p:txBody>
      </p:sp>
    </p:spTree>
    <p:extLst>
      <p:ext uri="{BB962C8B-B14F-4D97-AF65-F5344CB8AC3E}">
        <p14:creationId xmlns:p14="http://schemas.microsoft.com/office/powerpoint/2010/main" val="277884079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9"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up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0"/>
                                        <p:tgtEl>
                                          <p:spTgt spid="9"/>
                                        </p:tgtEl>
                                      </p:cBhvr>
                                    </p:animEffect>
                                    <p:anim calcmode="lin" valueType="num">
                                      <p:cBhvr>
                                        <p:cTn id="40" dur="1000" fill="hold"/>
                                        <p:tgtEl>
                                          <p:spTgt spid="9"/>
                                        </p:tgtEl>
                                        <p:attrNameLst>
                                          <p:attrName>ppt_x</p:attrName>
                                        </p:attrNameLst>
                                      </p:cBhvr>
                                      <p:tavLst>
                                        <p:tav tm="0">
                                          <p:val>
                                            <p:strVal val="#ppt_x"/>
                                          </p:val>
                                        </p:tav>
                                        <p:tav tm="100000">
                                          <p:val>
                                            <p:strVal val="#ppt_x"/>
                                          </p:val>
                                        </p:tav>
                                      </p:tavLst>
                                    </p:anim>
                                    <p:anim calcmode="lin" valueType="num">
                                      <p:cBhvr>
                                        <p:cTn id="41" dur="1000" fill="hold"/>
                                        <p:tgtEl>
                                          <p:spTgt spid="9"/>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1000"/>
                                        <p:tgtEl>
                                          <p:spTgt spid="8"/>
                                        </p:tgtEl>
                                      </p:cBhvr>
                                    </p:animEffect>
                                    <p:anim calcmode="lin" valueType="num">
                                      <p:cBhvr>
                                        <p:cTn id="45" dur="1000" fill="hold"/>
                                        <p:tgtEl>
                                          <p:spTgt spid="8"/>
                                        </p:tgtEl>
                                        <p:attrNameLst>
                                          <p:attrName>ppt_x</p:attrName>
                                        </p:attrNameLst>
                                      </p:cBhvr>
                                      <p:tavLst>
                                        <p:tav tm="0">
                                          <p:val>
                                            <p:strVal val="#ppt_x"/>
                                          </p:val>
                                        </p:tav>
                                        <p:tav tm="100000">
                                          <p:val>
                                            <p:strVal val="#ppt_x"/>
                                          </p:val>
                                        </p:tav>
                                      </p:tavLst>
                                    </p:anim>
                                    <p:anim calcmode="lin" valueType="num">
                                      <p:cBhvr>
                                        <p:cTn id="4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9" grpId="0" animBg="1"/>
      <p:bldP spid="4" grpId="0"/>
      <p:bldP spid="5" grpId="0"/>
      <p:bldP spid="6"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FFC000"/>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64</a:t>
            </a:r>
          </a:p>
        </p:txBody>
      </p:sp>
      <p:sp>
        <p:nvSpPr>
          <p:cNvPr id="2" name="Rectangle 1">
            <a:extLst>
              <a:ext uri="{FF2B5EF4-FFF2-40B4-BE49-F238E27FC236}">
                <a16:creationId xmlns:a16="http://schemas.microsoft.com/office/drawing/2014/main" id="{608809F4-5BED-4DC2-8F5D-1DC67698F4A5}"/>
              </a:ext>
            </a:extLst>
          </p:cNvPr>
          <p:cNvSpPr/>
          <p:nvPr/>
        </p:nvSpPr>
        <p:spPr>
          <a:xfrm>
            <a:off x="1060705" y="968273"/>
            <a:ext cx="8280280" cy="369332"/>
          </a:xfrm>
          <a:prstGeom prst="rect">
            <a:avLst/>
          </a:prstGeom>
        </p:spPr>
        <p:txBody>
          <a:bodyPr wrap="none">
            <a:spAutoFit/>
          </a:bodyPr>
          <a:lstStyle/>
          <a:p>
            <a:r>
              <a:rPr lang="en-US" dirty="0">
                <a:solidFill>
                  <a:srgbClr val="333333"/>
                </a:solidFill>
                <a:latin typeface="Open Sans"/>
              </a:rPr>
              <a:t> </a:t>
            </a:r>
            <a:r>
              <a:rPr lang="en-US" i="1" dirty="0">
                <a:solidFill>
                  <a:srgbClr val="333333"/>
                </a:solidFill>
                <a:latin typeface="Open Sans"/>
              </a:rPr>
              <a:t>If we ___________________________________ , then we can be holy like the Lord is holy.</a:t>
            </a:r>
            <a:endParaRPr lang="en-US" dirty="0"/>
          </a:p>
        </p:txBody>
      </p:sp>
      <p:sp>
        <p:nvSpPr>
          <p:cNvPr id="4" name="Rectangle 3">
            <a:extLst>
              <a:ext uri="{FF2B5EF4-FFF2-40B4-BE49-F238E27FC236}">
                <a16:creationId xmlns:a16="http://schemas.microsoft.com/office/drawing/2014/main" id="{1BBC3926-F149-4502-A91A-EBBF21344CBC}"/>
              </a:ext>
            </a:extLst>
          </p:cNvPr>
          <p:cNvSpPr/>
          <p:nvPr/>
        </p:nvSpPr>
        <p:spPr>
          <a:xfrm>
            <a:off x="4082321" y="1795153"/>
            <a:ext cx="4027357" cy="2308324"/>
          </a:xfrm>
          <a:prstGeom prst="rect">
            <a:avLst/>
          </a:prstGeom>
        </p:spPr>
        <p:txBody>
          <a:bodyPr wrap="square">
            <a:spAutoFit/>
          </a:bodyPr>
          <a:lstStyle/>
          <a:p>
            <a:pPr algn="ctr" fontAlgn="base"/>
            <a:r>
              <a:rPr lang="en-US" sz="2400" dirty="0">
                <a:solidFill>
                  <a:schemeClr val="bg1"/>
                </a:solidFill>
                <a:latin typeface="Arial" panose="020B0604020202020204" pitchFamily="34" charset="0"/>
                <a:cs typeface="Arial" panose="020B0604020202020204" pitchFamily="34" charset="0"/>
              </a:rPr>
              <a:t>Leviticus 19:3–4</a:t>
            </a:r>
          </a:p>
          <a:p>
            <a:pPr algn="ctr" fontAlgn="base"/>
            <a:r>
              <a:rPr lang="en-US" sz="2400" dirty="0">
                <a:solidFill>
                  <a:schemeClr val="bg1"/>
                </a:solidFill>
                <a:latin typeface="Arial" panose="020B0604020202020204" pitchFamily="34" charset="0"/>
                <a:cs typeface="Arial" panose="020B0604020202020204" pitchFamily="34" charset="0"/>
              </a:rPr>
              <a:t>Leviticus 19:9–12</a:t>
            </a:r>
          </a:p>
          <a:p>
            <a:pPr algn="ctr" fontAlgn="base"/>
            <a:r>
              <a:rPr lang="en-US" sz="2400" dirty="0">
                <a:solidFill>
                  <a:schemeClr val="bg1"/>
                </a:solidFill>
                <a:latin typeface="Arial" panose="020B0604020202020204" pitchFamily="34" charset="0"/>
                <a:cs typeface="Arial" panose="020B0604020202020204" pitchFamily="34" charset="0"/>
              </a:rPr>
              <a:t>Leviticus 19:13–16</a:t>
            </a:r>
          </a:p>
          <a:p>
            <a:pPr algn="ctr" fontAlgn="base"/>
            <a:r>
              <a:rPr lang="en-US" sz="2400" dirty="0">
                <a:solidFill>
                  <a:schemeClr val="bg1"/>
                </a:solidFill>
                <a:latin typeface="Arial" panose="020B0604020202020204" pitchFamily="34" charset="0"/>
                <a:cs typeface="Arial" panose="020B0604020202020204" pitchFamily="34" charset="0"/>
              </a:rPr>
              <a:t>Leviticus 19:17–18</a:t>
            </a:r>
          </a:p>
          <a:p>
            <a:pPr algn="ctr" fontAlgn="base"/>
            <a:r>
              <a:rPr lang="en-US" sz="2400" dirty="0">
                <a:solidFill>
                  <a:schemeClr val="bg1"/>
                </a:solidFill>
                <a:latin typeface="Arial" panose="020B0604020202020204" pitchFamily="34" charset="0"/>
                <a:cs typeface="Arial" panose="020B0604020202020204" pitchFamily="34" charset="0"/>
              </a:rPr>
              <a:t>Leviticus 19:28; 21:5</a:t>
            </a:r>
          </a:p>
          <a:p>
            <a:pPr algn="ctr" fontAlgn="base"/>
            <a:r>
              <a:rPr lang="en-US" sz="2400" dirty="0">
                <a:solidFill>
                  <a:schemeClr val="bg1"/>
                </a:solidFill>
                <a:latin typeface="Arial" panose="020B0604020202020204" pitchFamily="34" charset="0"/>
                <a:cs typeface="Arial" panose="020B0604020202020204" pitchFamily="34" charset="0"/>
              </a:rPr>
              <a:t>Leviticus 19:33–34, 37</a:t>
            </a:r>
            <a:endParaRPr lang="en-US" sz="2400" b="0" i="0"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196694B1-F203-427F-AEE0-7B1656CE2111}"/>
              </a:ext>
            </a:extLst>
          </p:cNvPr>
          <p:cNvSpPr/>
          <p:nvPr/>
        </p:nvSpPr>
        <p:spPr>
          <a:xfrm>
            <a:off x="1189219" y="4561025"/>
            <a:ext cx="9124013"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Which of these commandments do you think would have set Israel apart the most from other nations? Why?</a:t>
            </a:r>
          </a:p>
        </p:txBody>
      </p:sp>
    </p:spTree>
    <p:extLst>
      <p:ext uri="{BB962C8B-B14F-4D97-AF65-F5344CB8AC3E}">
        <p14:creationId xmlns:p14="http://schemas.microsoft.com/office/powerpoint/2010/main" val="205673160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vertical)">
                                      <p:cBhvr>
                                        <p:cTn id="7" dur="1250"/>
                                        <p:tgtEl>
                                          <p:spTgt spid="4">
                                            <p:txEl>
                                              <p:pRg st="0" end="0"/>
                                            </p:txEl>
                                          </p:spTgt>
                                        </p:tgtEl>
                                      </p:cBhvr>
                                    </p:animEffect>
                                  </p:childTnLst>
                                </p:cTn>
                              </p:par>
                            </p:childTnLst>
                          </p:cTn>
                        </p:par>
                        <p:par>
                          <p:cTn id="8" fill="hold">
                            <p:stCondLst>
                              <p:cond delay="1250"/>
                            </p:stCondLst>
                            <p:childTnLst>
                              <p:par>
                                <p:cTn id="9" presetID="14" presetClass="entr" presetSubtype="5"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randombar(vertical)">
                                      <p:cBhvr>
                                        <p:cTn id="11" dur="1250"/>
                                        <p:tgtEl>
                                          <p:spTgt spid="4">
                                            <p:txEl>
                                              <p:pRg st="1" end="1"/>
                                            </p:txEl>
                                          </p:spTgt>
                                        </p:tgtEl>
                                      </p:cBhvr>
                                    </p:animEffect>
                                  </p:childTnLst>
                                </p:cTn>
                              </p:par>
                            </p:childTnLst>
                          </p:cTn>
                        </p:par>
                        <p:par>
                          <p:cTn id="12" fill="hold">
                            <p:stCondLst>
                              <p:cond delay="2500"/>
                            </p:stCondLst>
                            <p:childTnLst>
                              <p:par>
                                <p:cTn id="13" presetID="14" presetClass="entr" presetSubtype="5" fill="hold" grpId="0"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randombar(vertical)">
                                      <p:cBhvr>
                                        <p:cTn id="15" dur="1250"/>
                                        <p:tgtEl>
                                          <p:spTgt spid="4">
                                            <p:txEl>
                                              <p:pRg st="2" end="2"/>
                                            </p:txEl>
                                          </p:spTgt>
                                        </p:tgtEl>
                                      </p:cBhvr>
                                    </p:animEffect>
                                  </p:childTnLst>
                                </p:cTn>
                              </p:par>
                            </p:childTnLst>
                          </p:cTn>
                        </p:par>
                        <p:par>
                          <p:cTn id="16" fill="hold">
                            <p:stCondLst>
                              <p:cond delay="3750"/>
                            </p:stCondLst>
                            <p:childTnLst>
                              <p:par>
                                <p:cTn id="17" presetID="14" presetClass="entr" presetSubtype="5" fill="hold" grpId="0"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randombar(vertical)">
                                      <p:cBhvr>
                                        <p:cTn id="19" dur="1250"/>
                                        <p:tgtEl>
                                          <p:spTgt spid="4">
                                            <p:txEl>
                                              <p:pRg st="3" end="3"/>
                                            </p:txEl>
                                          </p:spTgt>
                                        </p:tgtEl>
                                      </p:cBhvr>
                                    </p:animEffect>
                                  </p:childTnLst>
                                </p:cTn>
                              </p:par>
                            </p:childTnLst>
                          </p:cTn>
                        </p:par>
                        <p:par>
                          <p:cTn id="20" fill="hold">
                            <p:stCondLst>
                              <p:cond delay="5000"/>
                            </p:stCondLst>
                            <p:childTnLst>
                              <p:par>
                                <p:cTn id="21" presetID="14" presetClass="entr" presetSubtype="5" fill="hold" grpId="0" nodeType="after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randombar(vertical)">
                                      <p:cBhvr>
                                        <p:cTn id="23" dur="1250"/>
                                        <p:tgtEl>
                                          <p:spTgt spid="4">
                                            <p:txEl>
                                              <p:pRg st="4" end="4"/>
                                            </p:txEl>
                                          </p:spTgt>
                                        </p:tgtEl>
                                      </p:cBhvr>
                                    </p:animEffect>
                                  </p:childTnLst>
                                </p:cTn>
                              </p:par>
                            </p:childTnLst>
                          </p:cTn>
                        </p:par>
                        <p:par>
                          <p:cTn id="24" fill="hold">
                            <p:stCondLst>
                              <p:cond delay="6250"/>
                            </p:stCondLst>
                            <p:childTnLst>
                              <p:par>
                                <p:cTn id="25" presetID="14" presetClass="entr" presetSubtype="5" fill="hold" grpId="0" nodeType="after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randombar(vertical)">
                                      <p:cBhvr>
                                        <p:cTn id="27" dur="125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500" fill="hold"/>
                                        <p:tgtEl>
                                          <p:spTgt spid="5"/>
                                        </p:tgtEl>
                                        <p:attrNameLst>
                                          <p:attrName>ppt_w</p:attrName>
                                        </p:attrNameLst>
                                      </p:cBhvr>
                                      <p:tavLst>
                                        <p:tav tm="0">
                                          <p:val>
                                            <p:fltVal val="0"/>
                                          </p:val>
                                        </p:tav>
                                        <p:tav tm="100000">
                                          <p:val>
                                            <p:strVal val="#ppt_w"/>
                                          </p:val>
                                        </p:tav>
                                      </p:tavLst>
                                    </p:anim>
                                    <p:anim calcmode="lin" valueType="num">
                                      <p:cBhvr>
                                        <p:cTn id="33"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F07FDF1-91EA-4722-9B4D-96B1A5A01CBA}"/>
              </a:ext>
            </a:extLst>
          </p:cNvPr>
          <p:cNvSpPr/>
          <p:nvPr/>
        </p:nvSpPr>
        <p:spPr>
          <a:xfrm>
            <a:off x="914397" y="839930"/>
            <a:ext cx="2300633" cy="646331"/>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9CE83533-6531-4FA4-823D-5635B50FC118}"/>
              </a:ext>
            </a:extLst>
          </p:cNvPr>
          <p:cNvSpPr/>
          <p:nvPr/>
        </p:nvSpPr>
        <p:spPr>
          <a:xfrm>
            <a:off x="914399" y="1179445"/>
            <a:ext cx="9674086" cy="1211133"/>
          </a:xfrm>
          <a:prstGeom prst="roundRect">
            <a:avLst/>
          </a:prstGeom>
          <a:solidFill>
            <a:srgbClr val="D880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FFC000"/>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64</a:t>
            </a:r>
          </a:p>
        </p:txBody>
      </p:sp>
      <p:sp>
        <p:nvSpPr>
          <p:cNvPr id="2" name="Rectangle 1">
            <a:extLst>
              <a:ext uri="{FF2B5EF4-FFF2-40B4-BE49-F238E27FC236}">
                <a16:creationId xmlns:a16="http://schemas.microsoft.com/office/drawing/2014/main" id="{32E5702C-7550-4ED6-AD89-8FE301839FC6}"/>
              </a:ext>
            </a:extLst>
          </p:cNvPr>
          <p:cNvSpPr/>
          <p:nvPr/>
        </p:nvSpPr>
        <p:spPr>
          <a:xfrm>
            <a:off x="914400" y="1179445"/>
            <a:ext cx="9674087" cy="1200329"/>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7 </a:t>
            </a:r>
            <a:r>
              <a:rPr lang="en-US" dirty="0">
                <a:solidFill>
                  <a:schemeClr val="bg1"/>
                </a:solidFill>
                <a:latin typeface="Arial" panose="020B0604020202020204" pitchFamily="34" charset="0"/>
                <a:cs typeface="Arial" panose="020B0604020202020204" pitchFamily="34" charset="0"/>
              </a:rPr>
              <a:t>¶ Sanctify yourselves therefore, and be ye holy: for I am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your God.</a:t>
            </a:r>
          </a:p>
          <a:p>
            <a:pPr algn="just" fontAlgn="base"/>
            <a:r>
              <a:rPr lang="en-US" b="1" dirty="0">
                <a:solidFill>
                  <a:schemeClr val="bg1"/>
                </a:solidFill>
                <a:latin typeface="Arial" panose="020B0604020202020204" pitchFamily="34" charset="0"/>
                <a:cs typeface="Arial" panose="020B0604020202020204" pitchFamily="34" charset="0"/>
              </a:rPr>
              <a:t>8 </a:t>
            </a:r>
            <a:r>
              <a:rPr lang="en-US" dirty="0">
                <a:solidFill>
                  <a:schemeClr val="bg1"/>
                </a:solidFill>
                <a:latin typeface="Arial" panose="020B0604020202020204" pitchFamily="34" charset="0"/>
                <a:cs typeface="Arial" panose="020B0604020202020204" pitchFamily="34" charset="0"/>
              </a:rPr>
              <a:t>And ye shall keep my statutes, and do them: I am the </a:t>
            </a:r>
            <a:r>
              <a:rPr lang="en-US" cap="small" dirty="0">
                <a:solidFill>
                  <a:schemeClr val="bg1"/>
                </a:solidFill>
                <a:latin typeface="Arial" panose="020B0604020202020204" pitchFamily="34" charset="0"/>
                <a:cs typeface="Arial" panose="020B0604020202020204" pitchFamily="34" charset="0"/>
              </a:rPr>
              <a:t>Lord </a:t>
            </a:r>
            <a:r>
              <a:rPr lang="en-US" dirty="0">
                <a:solidFill>
                  <a:schemeClr val="bg1"/>
                </a:solidFill>
                <a:latin typeface="Arial" panose="020B0604020202020204" pitchFamily="34" charset="0"/>
                <a:cs typeface="Arial" panose="020B0604020202020204" pitchFamily="34" charset="0"/>
              </a:rPr>
              <a:t>which sanctify you.</a:t>
            </a:r>
          </a:p>
          <a:p>
            <a:pPr algn="just" fontAlgn="base"/>
            <a:r>
              <a:rPr lang="en-US" b="1" dirty="0">
                <a:solidFill>
                  <a:schemeClr val="bg1"/>
                </a:solidFill>
                <a:latin typeface="Arial" panose="020B0604020202020204" pitchFamily="34" charset="0"/>
                <a:cs typeface="Arial" panose="020B0604020202020204" pitchFamily="34" charset="0"/>
              </a:rPr>
              <a:t>26 </a:t>
            </a:r>
            <a:r>
              <a:rPr lang="en-US" dirty="0">
                <a:solidFill>
                  <a:schemeClr val="bg1"/>
                </a:solidFill>
                <a:latin typeface="Arial" panose="020B0604020202020204" pitchFamily="34" charset="0"/>
                <a:cs typeface="Arial" panose="020B0604020202020204" pitchFamily="34" charset="0"/>
              </a:rPr>
              <a:t>And ye shall be holy unto me: for I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am holy, and have severed you from other people, that ye should be mine.</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47F657A0-81A4-4CCA-B337-470DE6836CDD}"/>
              </a:ext>
            </a:extLst>
          </p:cNvPr>
          <p:cNvSpPr/>
          <p:nvPr/>
        </p:nvSpPr>
        <p:spPr>
          <a:xfrm>
            <a:off x="914400" y="839930"/>
            <a:ext cx="230063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Leviticus 20:7-8, 26</a:t>
            </a:r>
          </a:p>
        </p:txBody>
      </p:sp>
      <p:sp>
        <p:nvSpPr>
          <p:cNvPr id="5" name="Rectangle 4">
            <a:extLst>
              <a:ext uri="{FF2B5EF4-FFF2-40B4-BE49-F238E27FC236}">
                <a16:creationId xmlns:a16="http://schemas.microsoft.com/office/drawing/2014/main" id="{F61BEC7C-F791-449C-89BF-410FE4C73B3C}"/>
              </a:ext>
            </a:extLst>
          </p:cNvPr>
          <p:cNvSpPr/>
          <p:nvPr/>
        </p:nvSpPr>
        <p:spPr>
          <a:xfrm>
            <a:off x="914400" y="2562497"/>
            <a:ext cx="322395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can we do to be holy?</a:t>
            </a:r>
          </a:p>
        </p:txBody>
      </p:sp>
      <p:sp>
        <p:nvSpPr>
          <p:cNvPr id="6" name="Rectangle 5">
            <a:extLst>
              <a:ext uri="{FF2B5EF4-FFF2-40B4-BE49-F238E27FC236}">
                <a16:creationId xmlns:a16="http://schemas.microsoft.com/office/drawing/2014/main" id="{6FE63113-5019-4A7F-B7AB-BCC89F057FBE}"/>
              </a:ext>
            </a:extLst>
          </p:cNvPr>
          <p:cNvSpPr/>
          <p:nvPr/>
        </p:nvSpPr>
        <p:spPr>
          <a:xfrm>
            <a:off x="914400" y="3008533"/>
            <a:ext cx="8375374" cy="369332"/>
          </a:xfrm>
          <a:prstGeom prst="rect">
            <a:avLst/>
          </a:prstGeom>
        </p:spPr>
        <p:txBody>
          <a:bodyPr wrap="square">
            <a:spAutoFit/>
          </a:bodyPr>
          <a:lstStyle/>
          <a:p>
            <a:pPr algn="just"/>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we obey the Lord’s commandments, then we can be holy like the Lord is holy.</a:t>
            </a:r>
          </a:p>
        </p:txBody>
      </p:sp>
      <p:sp>
        <p:nvSpPr>
          <p:cNvPr id="7" name="Rectangle 6">
            <a:extLst>
              <a:ext uri="{FF2B5EF4-FFF2-40B4-BE49-F238E27FC236}">
                <a16:creationId xmlns:a16="http://schemas.microsoft.com/office/drawing/2014/main" id="{4EE76667-28F7-462D-869F-AC9DA2A9A49D}"/>
              </a:ext>
            </a:extLst>
          </p:cNvPr>
          <p:cNvSpPr/>
          <p:nvPr/>
        </p:nvSpPr>
        <p:spPr>
          <a:xfrm>
            <a:off x="914399" y="3531273"/>
            <a:ext cx="9236765"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Which of the commandments listed on the board have you heard taught recently? </a:t>
            </a:r>
          </a:p>
        </p:txBody>
      </p:sp>
      <p:sp>
        <p:nvSpPr>
          <p:cNvPr id="8" name="Rectangle 7">
            <a:extLst>
              <a:ext uri="{FF2B5EF4-FFF2-40B4-BE49-F238E27FC236}">
                <a16:creationId xmlns:a16="http://schemas.microsoft.com/office/drawing/2014/main" id="{84454E48-1EE1-469D-946C-37E5893397CB}"/>
              </a:ext>
            </a:extLst>
          </p:cNvPr>
          <p:cNvSpPr/>
          <p:nvPr/>
        </p:nvSpPr>
        <p:spPr>
          <a:xfrm>
            <a:off x="914399" y="3927400"/>
            <a:ext cx="9674086"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are these commandments helpful in keeping Latter-day Saints holy and separate from the world?</a:t>
            </a:r>
          </a:p>
        </p:txBody>
      </p:sp>
    </p:spTree>
    <p:extLst>
      <p:ext uri="{BB962C8B-B14F-4D97-AF65-F5344CB8AC3E}">
        <p14:creationId xmlns:p14="http://schemas.microsoft.com/office/powerpoint/2010/main" val="179116890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3"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
                                        <p:tgtEl>
                                          <p:spTgt spid="7"/>
                                        </p:tgtEl>
                                      </p:cBhvr>
                                    </p:animEffect>
                                    <p:anim calcmode="lin" valueType="num">
                                      <p:cBhvr>
                                        <p:cTn id="20" dur="400" fill="hold"/>
                                        <p:tgtEl>
                                          <p:spTgt spid="7"/>
                                        </p:tgtEl>
                                        <p:attrNameLst>
                                          <p:attrName>ppt_x</p:attrName>
                                        </p:attrNameLst>
                                      </p:cBhvr>
                                      <p:tavLst>
                                        <p:tav tm="0">
                                          <p:val>
                                            <p:strVal val="#ppt_x"/>
                                          </p:val>
                                        </p:tav>
                                        <p:tav tm="100000">
                                          <p:val>
                                            <p:strVal val="#ppt_x"/>
                                          </p:val>
                                        </p:tav>
                                      </p:tavLst>
                                    </p:anim>
                                    <p:anim calcmode="lin" valueType="num">
                                      <p:cBhvr>
                                        <p:cTn id="21" dur="400" fill="hold"/>
                                        <p:tgtEl>
                                          <p:spTgt spid="7"/>
                                        </p:tgtEl>
                                        <p:attrNameLst>
                                          <p:attrName>ppt_y</p:attrName>
                                        </p:attrNameLst>
                                      </p:cBhvr>
                                      <p:tavLst>
                                        <p:tav tm="0">
                                          <p:val>
                                            <p:strVal val="#ppt_y+0.31"/>
                                          </p:val>
                                        </p:tav>
                                        <p:tav tm="100000">
                                          <p:val>
                                            <p:strVal val="#ppt_y+0.31"/>
                                          </p:val>
                                        </p:tav>
                                      </p:tavLst>
                                    </p:anim>
                                    <p:anim calcmode="lin" valueType="num">
                                      <p:cBhvr>
                                        <p:cTn id="22" dur="600" decel="50000" fill="hold">
                                          <p:stCondLst>
                                            <p:cond delay="4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3" dur="600" decel="50000" fill="hold">
                                          <p:stCondLst>
                                            <p:cond delay="4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FFC000"/>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64</a:t>
            </a:r>
          </a:p>
        </p:txBody>
      </p:sp>
      <p:sp>
        <p:nvSpPr>
          <p:cNvPr id="2" name="Rectangle 1">
            <a:extLst>
              <a:ext uri="{FF2B5EF4-FFF2-40B4-BE49-F238E27FC236}">
                <a16:creationId xmlns:a16="http://schemas.microsoft.com/office/drawing/2014/main" id="{C2EECD27-6CDB-4257-90C0-FDAF40234060}"/>
              </a:ext>
            </a:extLst>
          </p:cNvPr>
          <p:cNvSpPr/>
          <p:nvPr/>
        </p:nvSpPr>
        <p:spPr>
          <a:xfrm>
            <a:off x="3048000" y="2274838"/>
            <a:ext cx="6096000" cy="2308324"/>
          </a:xfrm>
          <a:prstGeom prst="rect">
            <a:avLst/>
          </a:prstGeom>
        </p:spPr>
        <p:txBody>
          <a:bodyPr>
            <a:spAutoFit/>
          </a:bodyPr>
          <a:lstStyle/>
          <a:p>
            <a:pPr algn="ctr" fontAlgn="base"/>
            <a:r>
              <a:rPr lang="en-US" sz="3600" b="1" dirty="0">
                <a:solidFill>
                  <a:srgbClr val="FF0000"/>
                </a:solidFill>
                <a:latin typeface="Open Sans"/>
              </a:rPr>
              <a:t>“The Lord describes the role of the priest, sacrifices, the tabernacle, and holy days and years”</a:t>
            </a:r>
            <a:endParaRPr lang="en-US" sz="3600" b="1" dirty="0">
              <a:solidFill>
                <a:srgbClr val="FF0000"/>
              </a:solidFill>
              <a:effectLst/>
              <a:latin typeface="Open Sans"/>
            </a:endParaRPr>
          </a:p>
        </p:txBody>
      </p:sp>
      <p:sp>
        <p:nvSpPr>
          <p:cNvPr id="4" name="Rectangle 3">
            <a:extLst>
              <a:ext uri="{FF2B5EF4-FFF2-40B4-BE49-F238E27FC236}">
                <a16:creationId xmlns:a16="http://schemas.microsoft.com/office/drawing/2014/main" id="{4F56B449-BF04-4ADB-9722-589C9781E249}"/>
              </a:ext>
            </a:extLst>
          </p:cNvPr>
          <p:cNvSpPr/>
          <p:nvPr/>
        </p:nvSpPr>
        <p:spPr>
          <a:xfrm>
            <a:off x="1210638" y="783607"/>
            <a:ext cx="1890261"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Leviticus 21–25</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1743184"/>
      </p:ext>
    </p:extLst>
  </p:cSld>
  <p:clrMapOvr>
    <a:masterClrMapping/>
  </p:clrMapOvr>
  <p:transition spd="slow">
    <p:newsflash/>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2BDB548-9247-44BD-B75C-64532F703A7B}"/>
              </a:ext>
            </a:extLst>
          </p:cNvPr>
          <p:cNvSpPr/>
          <p:nvPr/>
        </p:nvSpPr>
        <p:spPr>
          <a:xfrm>
            <a:off x="1126434" y="2752495"/>
            <a:ext cx="1934818" cy="724398"/>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42FA8D9-8E7D-4F4A-9AF4-D88F9F5B8CC0}"/>
              </a:ext>
            </a:extLst>
          </p:cNvPr>
          <p:cNvSpPr/>
          <p:nvPr/>
        </p:nvSpPr>
        <p:spPr>
          <a:xfrm>
            <a:off x="1126434" y="4679698"/>
            <a:ext cx="1683027" cy="724398"/>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8B1591E9-6D86-4C97-9FAC-72925F8E838F}"/>
              </a:ext>
            </a:extLst>
          </p:cNvPr>
          <p:cNvSpPr/>
          <p:nvPr/>
        </p:nvSpPr>
        <p:spPr>
          <a:xfrm>
            <a:off x="1126434" y="5040306"/>
            <a:ext cx="9369286" cy="118082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E57D5165-60A5-442A-80F2-B31F75D160A9}"/>
              </a:ext>
            </a:extLst>
          </p:cNvPr>
          <p:cNvSpPr/>
          <p:nvPr/>
        </p:nvSpPr>
        <p:spPr>
          <a:xfrm>
            <a:off x="1126434" y="3063908"/>
            <a:ext cx="9369286" cy="142432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FFC000"/>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64</a:t>
            </a:r>
          </a:p>
        </p:txBody>
      </p:sp>
      <p:sp>
        <p:nvSpPr>
          <p:cNvPr id="2" name="Rectangle 1">
            <a:extLst>
              <a:ext uri="{FF2B5EF4-FFF2-40B4-BE49-F238E27FC236}">
                <a16:creationId xmlns:a16="http://schemas.microsoft.com/office/drawing/2014/main" id="{28D5967F-C9D1-4E7D-8DF9-D13EB11812B2}"/>
              </a:ext>
            </a:extLst>
          </p:cNvPr>
          <p:cNvSpPr/>
          <p:nvPr/>
        </p:nvSpPr>
        <p:spPr>
          <a:xfrm>
            <a:off x="1126434" y="1051748"/>
            <a:ext cx="9369287"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should Aaronic Priesthood holders do with their hands before they administer the sacrament?</a:t>
            </a:r>
          </a:p>
        </p:txBody>
      </p:sp>
      <p:sp>
        <p:nvSpPr>
          <p:cNvPr id="4" name="Rectangle 3">
            <a:extLst>
              <a:ext uri="{FF2B5EF4-FFF2-40B4-BE49-F238E27FC236}">
                <a16:creationId xmlns:a16="http://schemas.microsoft.com/office/drawing/2014/main" id="{05FFB71D-7BAD-4764-9ABB-A3FFD38E247F}"/>
              </a:ext>
            </a:extLst>
          </p:cNvPr>
          <p:cNvSpPr/>
          <p:nvPr/>
        </p:nvSpPr>
        <p:spPr>
          <a:xfrm>
            <a:off x="1126434" y="1881734"/>
            <a:ext cx="9369286"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should Aaronic Priesthood holders wash their hands? What could having clean hands before administering the sacrament symbolize? </a:t>
            </a:r>
          </a:p>
        </p:txBody>
      </p:sp>
      <p:sp>
        <p:nvSpPr>
          <p:cNvPr id="5" name="Rectangle 4">
            <a:extLst>
              <a:ext uri="{FF2B5EF4-FFF2-40B4-BE49-F238E27FC236}">
                <a16:creationId xmlns:a16="http://schemas.microsoft.com/office/drawing/2014/main" id="{F795D017-3A98-4F1A-9673-92DE6B5094D4}"/>
              </a:ext>
            </a:extLst>
          </p:cNvPr>
          <p:cNvSpPr/>
          <p:nvPr/>
        </p:nvSpPr>
        <p:spPr>
          <a:xfrm>
            <a:off x="1126434" y="3079328"/>
            <a:ext cx="9369286" cy="1477328"/>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6 </a:t>
            </a:r>
            <a:r>
              <a:rPr lang="en-US" dirty="0">
                <a:solidFill>
                  <a:schemeClr val="bg1"/>
                </a:solidFill>
                <a:latin typeface="Arial" panose="020B0604020202020204" pitchFamily="34" charset="0"/>
                <a:cs typeface="Arial" panose="020B0604020202020204" pitchFamily="34" charset="0"/>
              </a:rPr>
              <a:t>They shall be holy unto their God, and not profane the name of their God: for the offerings of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made by fire, and the bread of their God, they do offer: therefore they shall be holy.</a:t>
            </a:r>
          </a:p>
          <a:p>
            <a:pPr algn="just"/>
            <a:r>
              <a:rPr lang="en-US" b="1" dirty="0">
                <a:solidFill>
                  <a:schemeClr val="bg1"/>
                </a:solidFill>
                <a:latin typeface="Arial" panose="020B0604020202020204" pitchFamily="34" charset="0"/>
                <a:cs typeface="Arial" panose="020B0604020202020204" pitchFamily="34" charset="0"/>
              </a:rPr>
              <a:t>8 </a:t>
            </a:r>
            <a:r>
              <a:rPr lang="en-US" dirty="0">
                <a:solidFill>
                  <a:schemeClr val="bg1"/>
                </a:solidFill>
                <a:latin typeface="Arial" panose="020B0604020202020204" pitchFamily="34" charset="0"/>
                <a:cs typeface="Arial" panose="020B0604020202020204" pitchFamily="34" charset="0"/>
              </a:rPr>
              <a:t>Thou shalt sanctify him therefore; for he offereth the bread of thy God: he shall be holy unto thee: for I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which sanctify you, am holy.</a:t>
            </a:r>
          </a:p>
        </p:txBody>
      </p:sp>
      <p:sp>
        <p:nvSpPr>
          <p:cNvPr id="6" name="Rectangle 5">
            <a:extLst>
              <a:ext uri="{FF2B5EF4-FFF2-40B4-BE49-F238E27FC236}">
                <a16:creationId xmlns:a16="http://schemas.microsoft.com/office/drawing/2014/main" id="{81A8E365-B595-4FAC-A13E-68284DE920D3}"/>
              </a:ext>
            </a:extLst>
          </p:cNvPr>
          <p:cNvSpPr/>
          <p:nvPr/>
        </p:nvSpPr>
        <p:spPr>
          <a:xfrm>
            <a:off x="1126434" y="2745362"/>
            <a:ext cx="203132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Leviticus 21:6, 8 </a:t>
            </a:r>
          </a:p>
        </p:txBody>
      </p:sp>
      <p:sp>
        <p:nvSpPr>
          <p:cNvPr id="7" name="Rectangle 6">
            <a:extLst>
              <a:ext uri="{FF2B5EF4-FFF2-40B4-BE49-F238E27FC236}">
                <a16:creationId xmlns:a16="http://schemas.microsoft.com/office/drawing/2014/main" id="{18A0D1A0-F6FC-492F-8731-1F5A5A2A7991}"/>
              </a:ext>
            </a:extLst>
          </p:cNvPr>
          <p:cNvSpPr/>
          <p:nvPr/>
        </p:nvSpPr>
        <p:spPr>
          <a:xfrm>
            <a:off x="1126434" y="4670974"/>
            <a:ext cx="177484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Leviticus 22:3</a:t>
            </a:r>
          </a:p>
        </p:txBody>
      </p:sp>
      <p:sp>
        <p:nvSpPr>
          <p:cNvPr id="8" name="Rectangle 7">
            <a:extLst>
              <a:ext uri="{FF2B5EF4-FFF2-40B4-BE49-F238E27FC236}">
                <a16:creationId xmlns:a16="http://schemas.microsoft.com/office/drawing/2014/main" id="{DBE268AA-0436-44A2-BA30-B3ED17AAAAAB}"/>
              </a:ext>
            </a:extLst>
          </p:cNvPr>
          <p:cNvSpPr/>
          <p:nvPr/>
        </p:nvSpPr>
        <p:spPr>
          <a:xfrm>
            <a:off x="1126434" y="5020797"/>
            <a:ext cx="9369286" cy="1200329"/>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Say unto them, Whosoever he be of all your seed among your generations, that goeth unto the holy things, which the children of Israel hallow unto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having his uncleanness upon him, that soul shall be cut off from my presence: I am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82427454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par>
                                <p:cTn id="9" presetID="41" presetClass="entr" presetSubtype="0" fill="hold" grpId="0" nodeType="withEffect">
                                  <p:stCondLst>
                                    <p:cond delay="0"/>
                                  </p:stCondLst>
                                  <p:iterate type="lt">
                                    <p:tmPct val="10000"/>
                                  </p:iterate>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p:cTn id="11" dur="500" fill="hold"/>
                                        <p:tgtEl>
                                          <p:spTgt spid="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xEl>
                                              <p:pRg st="0" end="0"/>
                                            </p:txEl>
                                          </p:spTgt>
                                        </p:tgtEl>
                                        <p:attrNameLst>
                                          <p:attrName>ppt_y</p:attrName>
                                        </p:attrNameLst>
                                      </p:cBhvr>
                                      <p:tavLst>
                                        <p:tav tm="0">
                                          <p:val>
                                            <p:strVal val="#ppt_y"/>
                                          </p:val>
                                        </p:tav>
                                        <p:tav tm="100000">
                                          <p:val>
                                            <p:strVal val="#ppt_y"/>
                                          </p:val>
                                        </p:tav>
                                      </p:tavLst>
                                    </p:anim>
                                    <p:anim calcmode="lin" valueType="num">
                                      <p:cBhvr>
                                        <p:cTn id="13" dur="500" fill="hold"/>
                                        <p:tgtEl>
                                          <p:spTgt spid="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xEl>
                                              <p:pRg st="0" end="0"/>
                                            </p:txEl>
                                          </p:spTgt>
                                        </p:tgtEl>
                                      </p:cBhvr>
                                    </p:animEffect>
                                  </p:childTnLst>
                                </p:cTn>
                              </p:par>
                              <p:par>
                                <p:cTn id="16" presetID="26" presetClass="entr" presetSubtype="0" fill="hold" nodeType="with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wipe(down)">
                                      <p:cBhvr>
                                        <p:cTn id="18" dur="580">
                                          <p:stCondLst>
                                            <p:cond delay="0"/>
                                          </p:stCondLst>
                                        </p:cTn>
                                        <p:tgtEl>
                                          <p:spTgt spid="5">
                                            <p:txEl>
                                              <p:pRg st="0" end="0"/>
                                            </p:txEl>
                                          </p:spTgt>
                                        </p:tgtEl>
                                      </p:cBhvr>
                                    </p:animEffect>
                                    <p:anim calcmode="lin" valueType="num">
                                      <p:cBhvr>
                                        <p:cTn id="19"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24" dur="26">
                                          <p:stCondLst>
                                            <p:cond delay="650"/>
                                          </p:stCondLst>
                                        </p:cTn>
                                        <p:tgtEl>
                                          <p:spTgt spid="5">
                                            <p:txEl>
                                              <p:pRg st="0" end="0"/>
                                            </p:txEl>
                                          </p:spTgt>
                                        </p:tgtEl>
                                      </p:cBhvr>
                                      <p:to x="100000" y="60000"/>
                                    </p:animScale>
                                    <p:animScale>
                                      <p:cBhvr>
                                        <p:cTn id="25" dur="166" decel="50000">
                                          <p:stCondLst>
                                            <p:cond delay="676"/>
                                          </p:stCondLst>
                                        </p:cTn>
                                        <p:tgtEl>
                                          <p:spTgt spid="5">
                                            <p:txEl>
                                              <p:pRg st="0" end="0"/>
                                            </p:txEl>
                                          </p:spTgt>
                                        </p:tgtEl>
                                      </p:cBhvr>
                                      <p:to x="100000" y="100000"/>
                                    </p:animScale>
                                    <p:animScale>
                                      <p:cBhvr>
                                        <p:cTn id="26" dur="26">
                                          <p:stCondLst>
                                            <p:cond delay="1312"/>
                                          </p:stCondLst>
                                        </p:cTn>
                                        <p:tgtEl>
                                          <p:spTgt spid="5">
                                            <p:txEl>
                                              <p:pRg st="0" end="0"/>
                                            </p:txEl>
                                          </p:spTgt>
                                        </p:tgtEl>
                                      </p:cBhvr>
                                      <p:to x="100000" y="80000"/>
                                    </p:animScale>
                                    <p:animScale>
                                      <p:cBhvr>
                                        <p:cTn id="27" dur="166" decel="50000">
                                          <p:stCondLst>
                                            <p:cond delay="1338"/>
                                          </p:stCondLst>
                                        </p:cTn>
                                        <p:tgtEl>
                                          <p:spTgt spid="5">
                                            <p:txEl>
                                              <p:pRg st="0" end="0"/>
                                            </p:txEl>
                                          </p:spTgt>
                                        </p:tgtEl>
                                      </p:cBhvr>
                                      <p:to x="100000" y="100000"/>
                                    </p:animScale>
                                    <p:animScale>
                                      <p:cBhvr>
                                        <p:cTn id="28" dur="26">
                                          <p:stCondLst>
                                            <p:cond delay="1642"/>
                                          </p:stCondLst>
                                        </p:cTn>
                                        <p:tgtEl>
                                          <p:spTgt spid="5">
                                            <p:txEl>
                                              <p:pRg st="0" end="0"/>
                                            </p:txEl>
                                          </p:spTgt>
                                        </p:tgtEl>
                                      </p:cBhvr>
                                      <p:to x="100000" y="90000"/>
                                    </p:animScale>
                                    <p:animScale>
                                      <p:cBhvr>
                                        <p:cTn id="29" dur="166" decel="50000">
                                          <p:stCondLst>
                                            <p:cond delay="1668"/>
                                          </p:stCondLst>
                                        </p:cTn>
                                        <p:tgtEl>
                                          <p:spTgt spid="5">
                                            <p:txEl>
                                              <p:pRg st="0" end="0"/>
                                            </p:txEl>
                                          </p:spTgt>
                                        </p:tgtEl>
                                      </p:cBhvr>
                                      <p:to x="100000" y="100000"/>
                                    </p:animScale>
                                    <p:animScale>
                                      <p:cBhvr>
                                        <p:cTn id="30" dur="26">
                                          <p:stCondLst>
                                            <p:cond delay="1808"/>
                                          </p:stCondLst>
                                        </p:cTn>
                                        <p:tgtEl>
                                          <p:spTgt spid="5">
                                            <p:txEl>
                                              <p:pRg st="0" end="0"/>
                                            </p:txEl>
                                          </p:spTgt>
                                        </p:tgtEl>
                                      </p:cBhvr>
                                      <p:to x="100000" y="95000"/>
                                    </p:animScale>
                                    <p:animScale>
                                      <p:cBhvr>
                                        <p:cTn id="31" dur="166" decel="50000">
                                          <p:stCondLst>
                                            <p:cond delay="1834"/>
                                          </p:stCondLst>
                                        </p:cTn>
                                        <p:tgtEl>
                                          <p:spTgt spid="5">
                                            <p:txEl>
                                              <p:pRg st="0" end="0"/>
                                            </p:txEl>
                                          </p:spTgt>
                                        </p:tgtEl>
                                      </p:cBhvr>
                                      <p:to x="100000" y="100000"/>
                                    </p:animScale>
                                  </p:childTnLst>
                                </p:cTn>
                              </p:par>
                              <p:par>
                                <p:cTn id="32" presetID="26" presetClass="entr" presetSubtype="0" fill="hold" nodeType="withEffect">
                                  <p:stCondLst>
                                    <p:cond delay="0"/>
                                  </p:stCondLst>
                                  <p:childTnLst>
                                    <p:set>
                                      <p:cBhvr>
                                        <p:cTn id="33" dur="1" fill="hold">
                                          <p:stCondLst>
                                            <p:cond delay="0"/>
                                          </p:stCondLst>
                                        </p:cTn>
                                        <p:tgtEl>
                                          <p:spTgt spid="5">
                                            <p:txEl>
                                              <p:pRg st="1" end="1"/>
                                            </p:txEl>
                                          </p:spTgt>
                                        </p:tgtEl>
                                        <p:attrNameLst>
                                          <p:attrName>style.visibility</p:attrName>
                                        </p:attrNameLst>
                                      </p:cBhvr>
                                      <p:to>
                                        <p:strVal val="visible"/>
                                      </p:to>
                                    </p:set>
                                    <p:animEffect transition="in" filter="wipe(down)">
                                      <p:cBhvr>
                                        <p:cTn id="34" dur="580">
                                          <p:stCondLst>
                                            <p:cond delay="0"/>
                                          </p:stCondLst>
                                        </p:cTn>
                                        <p:tgtEl>
                                          <p:spTgt spid="5">
                                            <p:txEl>
                                              <p:pRg st="1" end="1"/>
                                            </p:txEl>
                                          </p:spTgt>
                                        </p:tgtEl>
                                      </p:cBhvr>
                                    </p:animEffect>
                                    <p:anim calcmode="lin" valueType="num">
                                      <p:cBhvr>
                                        <p:cTn id="35" dur="1822" tmFilter="0,0; 0.14,0.36; 0.43,0.73; 0.71,0.91; 1.0,1.0">
                                          <p:stCondLst>
                                            <p:cond delay="0"/>
                                          </p:stCondLst>
                                        </p:cTn>
                                        <p:tgtEl>
                                          <p:spTgt spid="5">
                                            <p:txEl>
                                              <p:pRg st="1" end="1"/>
                                            </p:txEl>
                                          </p:spTgt>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5">
                                            <p:txEl>
                                              <p:pRg st="1" end="1"/>
                                            </p:txEl>
                                          </p:spTgt>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5">
                                            <p:txEl>
                                              <p:pRg st="1" end="1"/>
                                            </p:txEl>
                                          </p:spTgt>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5">
                                            <p:txEl>
                                              <p:pRg st="1" end="1"/>
                                            </p:txEl>
                                          </p:spTgt>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5">
                                            <p:txEl>
                                              <p:pRg st="1" end="1"/>
                                            </p:txEl>
                                          </p:spTgt>
                                        </p:tgtEl>
                                        <p:attrNameLst>
                                          <p:attrName>ppt_y</p:attrName>
                                        </p:attrNameLst>
                                      </p:cBhvr>
                                      <p:tavLst>
                                        <p:tav tm="0" fmla="#ppt_y-sin(pi*$)/81">
                                          <p:val>
                                            <p:fltVal val="0"/>
                                          </p:val>
                                        </p:tav>
                                        <p:tav tm="100000">
                                          <p:val>
                                            <p:fltVal val="1"/>
                                          </p:val>
                                        </p:tav>
                                      </p:tavLst>
                                    </p:anim>
                                    <p:animScale>
                                      <p:cBhvr>
                                        <p:cTn id="40" dur="26">
                                          <p:stCondLst>
                                            <p:cond delay="650"/>
                                          </p:stCondLst>
                                        </p:cTn>
                                        <p:tgtEl>
                                          <p:spTgt spid="5">
                                            <p:txEl>
                                              <p:pRg st="1" end="1"/>
                                            </p:txEl>
                                          </p:spTgt>
                                        </p:tgtEl>
                                      </p:cBhvr>
                                      <p:to x="100000" y="60000"/>
                                    </p:animScale>
                                    <p:animScale>
                                      <p:cBhvr>
                                        <p:cTn id="41" dur="166" decel="50000">
                                          <p:stCondLst>
                                            <p:cond delay="676"/>
                                          </p:stCondLst>
                                        </p:cTn>
                                        <p:tgtEl>
                                          <p:spTgt spid="5">
                                            <p:txEl>
                                              <p:pRg st="1" end="1"/>
                                            </p:txEl>
                                          </p:spTgt>
                                        </p:tgtEl>
                                      </p:cBhvr>
                                      <p:to x="100000" y="100000"/>
                                    </p:animScale>
                                    <p:animScale>
                                      <p:cBhvr>
                                        <p:cTn id="42" dur="26">
                                          <p:stCondLst>
                                            <p:cond delay="1312"/>
                                          </p:stCondLst>
                                        </p:cTn>
                                        <p:tgtEl>
                                          <p:spTgt spid="5">
                                            <p:txEl>
                                              <p:pRg st="1" end="1"/>
                                            </p:txEl>
                                          </p:spTgt>
                                        </p:tgtEl>
                                      </p:cBhvr>
                                      <p:to x="100000" y="80000"/>
                                    </p:animScale>
                                    <p:animScale>
                                      <p:cBhvr>
                                        <p:cTn id="43" dur="166" decel="50000">
                                          <p:stCondLst>
                                            <p:cond delay="1338"/>
                                          </p:stCondLst>
                                        </p:cTn>
                                        <p:tgtEl>
                                          <p:spTgt spid="5">
                                            <p:txEl>
                                              <p:pRg st="1" end="1"/>
                                            </p:txEl>
                                          </p:spTgt>
                                        </p:tgtEl>
                                      </p:cBhvr>
                                      <p:to x="100000" y="100000"/>
                                    </p:animScale>
                                    <p:animScale>
                                      <p:cBhvr>
                                        <p:cTn id="44" dur="26">
                                          <p:stCondLst>
                                            <p:cond delay="1642"/>
                                          </p:stCondLst>
                                        </p:cTn>
                                        <p:tgtEl>
                                          <p:spTgt spid="5">
                                            <p:txEl>
                                              <p:pRg st="1" end="1"/>
                                            </p:txEl>
                                          </p:spTgt>
                                        </p:tgtEl>
                                      </p:cBhvr>
                                      <p:to x="100000" y="90000"/>
                                    </p:animScale>
                                    <p:animScale>
                                      <p:cBhvr>
                                        <p:cTn id="45" dur="166" decel="50000">
                                          <p:stCondLst>
                                            <p:cond delay="1668"/>
                                          </p:stCondLst>
                                        </p:cTn>
                                        <p:tgtEl>
                                          <p:spTgt spid="5">
                                            <p:txEl>
                                              <p:pRg st="1" end="1"/>
                                            </p:txEl>
                                          </p:spTgt>
                                        </p:tgtEl>
                                      </p:cBhvr>
                                      <p:to x="100000" y="100000"/>
                                    </p:animScale>
                                    <p:animScale>
                                      <p:cBhvr>
                                        <p:cTn id="46" dur="26">
                                          <p:stCondLst>
                                            <p:cond delay="1808"/>
                                          </p:stCondLst>
                                        </p:cTn>
                                        <p:tgtEl>
                                          <p:spTgt spid="5">
                                            <p:txEl>
                                              <p:pRg st="1" end="1"/>
                                            </p:txEl>
                                          </p:spTgt>
                                        </p:tgtEl>
                                      </p:cBhvr>
                                      <p:to x="100000" y="95000"/>
                                    </p:animScale>
                                    <p:animScale>
                                      <p:cBhvr>
                                        <p:cTn id="47" dur="166" decel="50000">
                                          <p:stCondLst>
                                            <p:cond delay="1834"/>
                                          </p:stCondLst>
                                        </p:cTn>
                                        <p:tgtEl>
                                          <p:spTgt spid="5">
                                            <p:txEl>
                                              <p:pRg st="1" end="1"/>
                                            </p:txEl>
                                          </p:spTgt>
                                        </p:tgtEl>
                                      </p:cBhvr>
                                      <p:to x="100000" y="100000"/>
                                    </p:animScale>
                                  </p:childTnLst>
                                </p:cTn>
                              </p:par>
                              <p:par>
                                <p:cTn id="48" presetID="22" presetClass="entr" presetSubtype="2" fill="hold" grpId="0" nodeType="with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ipe(right)">
                                      <p:cBhvr>
                                        <p:cTn id="50" dur="500"/>
                                        <p:tgtEl>
                                          <p:spTgt spid="9"/>
                                        </p:tgtEl>
                                      </p:cBhvr>
                                    </p:animEffect>
                                  </p:childTnLst>
                                </p:cTn>
                              </p:par>
                              <p:par>
                                <p:cTn id="51" presetID="22" presetClass="entr" presetSubtype="2" fill="hold" grpId="0" nodeType="with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right)">
                                      <p:cBhvr>
                                        <p:cTn id="53" dur="500"/>
                                        <p:tgtEl>
                                          <p:spTgt spid="12"/>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additive="base">
                                        <p:cTn id="58" dur="500" fill="hold"/>
                                        <p:tgtEl>
                                          <p:spTgt spid="11"/>
                                        </p:tgtEl>
                                        <p:attrNameLst>
                                          <p:attrName>ppt_x</p:attrName>
                                        </p:attrNameLst>
                                      </p:cBhvr>
                                      <p:tavLst>
                                        <p:tav tm="0">
                                          <p:val>
                                            <p:strVal val="#ppt_x"/>
                                          </p:val>
                                        </p:tav>
                                        <p:tav tm="100000">
                                          <p:val>
                                            <p:strVal val="#ppt_x"/>
                                          </p:val>
                                        </p:tav>
                                      </p:tavLst>
                                    </p:anim>
                                    <p:anim calcmode="lin" valueType="num">
                                      <p:cBhvr additive="base">
                                        <p:cTn id="59" dur="500" fill="hold"/>
                                        <p:tgtEl>
                                          <p:spTgt spid="11"/>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additive="base">
                                        <p:cTn id="62" dur="500" fill="hold"/>
                                        <p:tgtEl>
                                          <p:spTgt spid="10"/>
                                        </p:tgtEl>
                                        <p:attrNameLst>
                                          <p:attrName>ppt_x</p:attrName>
                                        </p:attrNameLst>
                                      </p:cBhvr>
                                      <p:tavLst>
                                        <p:tav tm="0">
                                          <p:val>
                                            <p:strVal val="#ppt_x"/>
                                          </p:val>
                                        </p:tav>
                                        <p:tav tm="100000">
                                          <p:val>
                                            <p:strVal val="#ppt_x"/>
                                          </p:val>
                                        </p:tav>
                                      </p:tavLst>
                                    </p:anim>
                                    <p:anim calcmode="lin" valueType="num">
                                      <p:cBhvr additive="base">
                                        <p:cTn id="63" dur="500" fill="hold"/>
                                        <p:tgtEl>
                                          <p:spTgt spid="10"/>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
                                        </p:tgtEl>
                                        <p:attrNameLst>
                                          <p:attrName>style.visibility</p:attrName>
                                        </p:attrNameLst>
                                      </p:cBhvr>
                                      <p:to>
                                        <p:strVal val="visible"/>
                                      </p:to>
                                    </p:set>
                                    <p:anim calcmode="lin" valueType="num">
                                      <p:cBhvr additive="base">
                                        <p:cTn id="70" dur="500" fill="hold"/>
                                        <p:tgtEl>
                                          <p:spTgt spid="8"/>
                                        </p:tgtEl>
                                        <p:attrNameLst>
                                          <p:attrName>ppt_x</p:attrName>
                                        </p:attrNameLst>
                                      </p:cBhvr>
                                      <p:tavLst>
                                        <p:tav tm="0">
                                          <p:val>
                                            <p:strVal val="#ppt_x"/>
                                          </p:val>
                                        </p:tav>
                                        <p:tav tm="100000">
                                          <p:val>
                                            <p:strVal val="#ppt_x"/>
                                          </p:val>
                                        </p:tav>
                                      </p:tavLst>
                                    </p:anim>
                                    <p:anim calcmode="lin" valueType="num">
                                      <p:cBhvr additive="base">
                                        <p:cTn id="7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0" grpId="0" animBg="1"/>
      <p:bldP spid="9" grpId="0" animBg="1"/>
      <p:bldP spid="4" grpId="0"/>
      <p:bldP spid="6" grpId="0" build="p"/>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DFC40D88-BB75-4BEA-84A8-7D1B788FD9D1}"/>
              </a:ext>
            </a:extLst>
          </p:cNvPr>
          <p:cNvSpPr/>
          <p:nvPr/>
        </p:nvSpPr>
        <p:spPr>
          <a:xfrm>
            <a:off x="1775791" y="2650435"/>
            <a:ext cx="8004313" cy="272966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FFC000"/>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64</a:t>
            </a:r>
          </a:p>
        </p:txBody>
      </p:sp>
      <p:sp>
        <p:nvSpPr>
          <p:cNvPr id="2" name="Rectangle 1">
            <a:extLst>
              <a:ext uri="{FF2B5EF4-FFF2-40B4-BE49-F238E27FC236}">
                <a16:creationId xmlns:a16="http://schemas.microsoft.com/office/drawing/2014/main" id="{CDF22D26-7F2B-4979-8774-B7944C50CEF9}"/>
              </a:ext>
            </a:extLst>
          </p:cNvPr>
          <p:cNvSpPr/>
          <p:nvPr/>
        </p:nvSpPr>
        <p:spPr>
          <a:xfrm>
            <a:off x="914400" y="829773"/>
            <a:ext cx="9581322"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does the Lord require of priesthood holders before they can participate in priesthood ordinances? </a:t>
            </a:r>
          </a:p>
        </p:txBody>
      </p:sp>
      <p:sp>
        <p:nvSpPr>
          <p:cNvPr id="4" name="Rectangle 3">
            <a:extLst>
              <a:ext uri="{FF2B5EF4-FFF2-40B4-BE49-F238E27FC236}">
                <a16:creationId xmlns:a16="http://schemas.microsoft.com/office/drawing/2014/main" id="{A95521AA-B847-4229-A158-A144858A2072}"/>
              </a:ext>
            </a:extLst>
          </p:cNvPr>
          <p:cNvSpPr/>
          <p:nvPr/>
        </p:nvSpPr>
        <p:spPr>
          <a:xfrm>
            <a:off x="914400" y="1477905"/>
            <a:ext cx="7593496" cy="369332"/>
          </a:xfrm>
          <a:prstGeom prst="rect">
            <a:avLst/>
          </a:prstGeom>
        </p:spPr>
        <p:txBody>
          <a:bodyPr wrap="square">
            <a:spAutoFit/>
          </a:bodyPr>
          <a:lstStyle/>
          <a:p>
            <a:pPr algn="just"/>
            <a:r>
              <a:rPr lang="en-US" i="1"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Priesthood holders must be worthy to officiate in priesthood ordinances.</a:t>
            </a:r>
          </a:p>
        </p:txBody>
      </p:sp>
      <p:sp>
        <p:nvSpPr>
          <p:cNvPr id="5" name="Rectangle 4">
            <a:extLst>
              <a:ext uri="{FF2B5EF4-FFF2-40B4-BE49-F238E27FC236}">
                <a16:creationId xmlns:a16="http://schemas.microsoft.com/office/drawing/2014/main" id="{8933291D-2F70-4289-9EB5-024AB5EEF23F}"/>
              </a:ext>
            </a:extLst>
          </p:cNvPr>
          <p:cNvSpPr/>
          <p:nvPr/>
        </p:nvSpPr>
        <p:spPr>
          <a:xfrm>
            <a:off x="914400" y="1899449"/>
            <a:ext cx="9170504"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is it important for priesthood holders to be worthy to officiate in their duties?</a:t>
            </a:r>
          </a:p>
        </p:txBody>
      </p:sp>
      <p:sp>
        <p:nvSpPr>
          <p:cNvPr id="6" name="Rectangle 5">
            <a:extLst>
              <a:ext uri="{FF2B5EF4-FFF2-40B4-BE49-F238E27FC236}">
                <a16:creationId xmlns:a16="http://schemas.microsoft.com/office/drawing/2014/main" id="{C7B438F4-89C5-485F-89E6-F1B32D31AC57}"/>
              </a:ext>
            </a:extLst>
          </p:cNvPr>
          <p:cNvSpPr/>
          <p:nvPr/>
        </p:nvSpPr>
        <p:spPr>
          <a:xfrm>
            <a:off x="3511826" y="2794772"/>
            <a:ext cx="6096000" cy="2585323"/>
          </a:xfrm>
          <a:prstGeom prst="rect">
            <a:avLst/>
          </a:prstGeom>
        </p:spPr>
        <p:txBody>
          <a:bodyPr>
            <a:spAutoFit/>
          </a:bodyPr>
          <a:lstStyle/>
          <a:p>
            <a:pPr algn="just"/>
            <a:r>
              <a:rPr lang="en-US" dirty="0">
                <a:solidFill>
                  <a:schemeClr val="bg1"/>
                </a:solidFill>
                <a:latin typeface="Open Sans"/>
              </a:rPr>
              <a:t>“If someone officiating in this sacred ordinance [the sacrament] is unworthy to participate, and this is known to anyone present, their participation is a serious distraction to that person. Young men, if any of you is unworthy, talk to your bishop without delay. Obtain his direction on what you should do to qualify yourself to participate in your priesthood duties worthily and appropriately” (Dallin H. Oaks, “The Aaronic Priesthood and the Sacrament,” </a:t>
            </a:r>
            <a:r>
              <a:rPr lang="en-US" i="1" dirty="0">
                <a:solidFill>
                  <a:schemeClr val="bg1"/>
                </a:solidFill>
                <a:latin typeface="Georgia" panose="02040502050405020303" pitchFamily="18" charset="0"/>
              </a:rPr>
              <a:t>Ensign,</a:t>
            </a:r>
            <a:r>
              <a:rPr lang="en-US" dirty="0">
                <a:solidFill>
                  <a:schemeClr val="bg1"/>
                </a:solidFill>
                <a:latin typeface="Open Sans"/>
              </a:rPr>
              <a:t> Nov. 1998, 40).</a:t>
            </a:r>
            <a:endParaRPr lang="en-US" dirty="0">
              <a:solidFill>
                <a:schemeClr val="bg1"/>
              </a:solidFill>
            </a:endParaRPr>
          </a:p>
        </p:txBody>
      </p:sp>
      <p:pic>
        <p:nvPicPr>
          <p:cNvPr id="1026" name="Picture 2" descr="Dallin H. Oaks">
            <a:extLst>
              <a:ext uri="{FF2B5EF4-FFF2-40B4-BE49-F238E27FC236}">
                <a16:creationId xmlns:a16="http://schemas.microsoft.com/office/drawing/2014/main" id="{257089AC-2AAD-4391-BB57-BB7EB32160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7096" y="2897476"/>
            <a:ext cx="1404730" cy="186829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1E742B5F-3C49-48AE-A806-5320091517EC}"/>
              </a:ext>
            </a:extLst>
          </p:cNvPr>
          <p:cNvSpPr/>
          <p:nvPr/>
        </p:nvSpPr>
        <p:spPr>
          <a:xfrm>
            <a:off x="2244242" y="4837609"/>
            <a:ext cx="1130438" cy="430887"/>
          </a:xfrm>
          <a:prstGeom prst="rect">
            <a:avLst/>
          </a:prstGeom>
        </p:spPr>
        <p:txBody>
          <a:bodyPr wrap="none">
            <a:spAutoFit/>
          </a:bodyPr>
          <a:lstStyle/>
          <a:p>
            <a:pPr algn="ctr"/>
            <a:r>
              <a:rPr lang="en-US" sz="1100" b="1" dirty="0">
                <a:solidFill>
                  <a:schemeClr val="bg1"/>
                </a:solidFill>
                <a:latin typeface="Arial" panose="020B0604020202020204" pitchFamily="34" charset="0"/>
                <a:cs typeface="Arial" panose="020B0604020202020204" pitchFamily="34" charset="0"/>
              </a:rPr>
              <a:t>Elder </a:t>
            </a:r>
          </a:p>
          <a:p>
            <a:pPr algn="ctr"/>
            <a:r>
              <a:rPr lang="en-US" sz="1100" b="1" dirty="0">
                <a:solidFill>
                  <a:schemeClr val="bg1"/>
                </a:solidFill>
                <a:latin typeface="Arial" panose="020B0604020202020204" pitchFamily="34" charset="0"/>
                <a:cs typeface="Arial" panose="020B0604020202020204" pitchFamily="34" charset="0"/>
              </a:rPr>
              <a:t>Dallin H. Oaks</a:t>
            </a:r>
          </a:p>
        </p:txBody>
      </p:sp>
    </p:spTree>
    <p:extLst>
      <p:ext uri="{BB962C8B-B14F-4D97-AF65-F5344CB8AC3E}">
        <p14:creationId xmlns:p14="http://schemas.microsoft.com/office/powerpoint/2010/main" val="140170187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strVal val="#ppt_w*0.70"/>
                                          </p:val>
                                        </p:tav>
                                        <p:tav tm="100000">
                                          <p:val>
                                            <p:strVal val="#ppt_w"/>
                                          </p:val>
                                        </p:tav>
                                      </p:tavLst>
                                    </p:anim>
                                    <p:anim calcmode="lin" valueType="num">
                                      <p:cBhvr>
                                        <p:cTn id="18" dur="1000" fill="hold"/>
                                        <p:tgtEl>
                                          <p:spTgt spid="5"/>
                                        </p:tgtEl>
                                        <p:attrNameLst>
                                          <p:attrName>ppt_h</p:attrName>
                                        </p:attrNameLst>
                                      </p:cBhvr>
                                      <p:tavLst>
                                        <p:tav tm="0">
                                          <p:val>
                                            <p:strVal val="#ppt_h"/>
                                          </p:val>
                                        </p:tav>
                                        <p:tav tm="100000">
                                          <p:val>
                                            <p:strVal val="#ppt_h"/>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randombar(horizontal)">
                                      <p:cBhvr>
                                        <p:cTn id="24" dur="1000"/>
                                        <p:tgtEl>
                                          <p:spTgt spid="8"/>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randombar(horizontal)">
                                      <p:cBhvr>
                                        <p:cTn id="27" dur="1000"/>
                                        <p:tgtEl>
                                          <p:spTgt spid="6"/>
                                        </p:tgtEl>
                                      </p:cBhvr>
                                    </p:animEffect>
                                  </p:childTnLst>
                                </p:cTn>
                              </p:par>
                              <p:par>
                                <p:cTn id="28" presetID="14" presetClass="entr" presetSubtype="10" fill="hold" nodeType="withEffect">
                                  <p:stCondLst>
                                    <p:cond delay="0"/>
                                  </p:stCondLst>
                                  <p:childTnLst>
                                    <p:set>
                                      <p:cBhvr>
                                        <p:cTn id="29" dur="1" fill="hold">
                                          <p:stCondLst>
                                            <p:cond delay="0"/>
                                          </p:stCondLst>
                                        </p:cTn>
                                        <p:tgtEl>
                                          <p:spTgt spid="1026"/>
                                        </p:tgtEl>
                                        <p:attrNameLst>
                                          <p:attrName>style.visibility</p:attrName>
                                        </p:attrNameLst>
                                      </p:cBhvr>
                                      <p:to>
                                        <p:strVal val="visible"/>
                                      </p:to>
                                    </p:set>
                                    <p:animEffect transition="in" filter="randombar(horizontal)">
                                      <p:cBhvr>
                                        <p:cTn id="30" dur="1000"/>
                                        <p:tgtEl>
                                          <p:spTgt spid="1026"/>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randombar(horizontal)">
                                      <p:cBhvr>
                                        <p:cTn id="3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p:bldP spid="5" grpId="0"/>
      <p:bldP spid="6" grpId="0"/>
      <p:bldP spid="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0</TotalTime>
  <Words>498</Words>
  <Application>Microsoft Office PowerPoint</Application>
  <PresentationFormat>Widescreen</PresentationFormat>
  <Paragraphs>68</Paragraphs>
  <Slides>13</Slides>
  <Notes>0</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NSimSun</vt:lpstr>
      <vt:lpstr>Arial</vt:lpstr>
      <vt:lpstr>Calibri</vt:lpstr>
      <vt:lpstr>Calibri Light</vt:lpstr>
      <vt:lpstr>Georgia</vt:lpstr>
      <vt:lpstr>Mongolian Baiti</vt:lpstr>
      <vt:lpstr>Open Sans</vt:lpstr>
      <vt:lpstr>Tw Cen MT</vt:lpstr>
      <vt:lpstr>Wingdings 3</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4237</cp:revision>
  <dcterms:created xsi:type="dcterms:W3CDTF">2018-08-29T04:26:39Z</dcterms:created>
  <dcterms:modified xsi:type="dcterms:W3CDTF">2019-04-06T03:44:59Z</dcterms:modified>
</cp:coreProperties>
</file>