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0BA2C5"/>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9F0044-50CE-4287-A4EA-F67AD114B541}"/>
              </a:ext>
            </a:extLst>
          </p:cNvPr>
          <p:cNvSpPr/>
          <p:nvPr/>
        </p:nvSpPr>
        <p:spPr>
          <a:xfrm>
            <a:off x="836422" y="779683"/>
            <a:ext cx="2492072" cy="143886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B937196-DEE7-4D39-BD10-C3D7729E0CFE}"/>
              </a:ext>
            </a:extLst>
          </p:cNvPr>
          <p:cNvSpPr/>
          <p:nvPr/>
        </p:nvSpPr>
        <p:spPr>
          <a:xfrm>
            <a:off x="836421" y="1152939"/>
            <a:ext cx="10441179" cy="5509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59</a:t>
            </a:r>
          </a:p>
        </p:txBody>
      </p:sp>
      <p:sp>
        <p:nvSpPr>
          <p:cNvPr id="2" name="Rectangle 1">
            <a:extLst>
              <a:ext uri="{FF2B5EF4-FFF2-40B4-BE49-F238E27FC236}">
                <a16:creationId xmlns:a16="http://schemas.microsoft.com/office/drawing/2014/main" id="{5806BD48-DA77-4709-8306-0392759DB9B1}"/>
              </a:ext>
            </a:extLst>
          </p:cNvPr>
          <p:cNvSpPr/>
          <p:nvPr/>
        </p:nvSpPr>
        <p:spPr>
          <a:xfrm>
            <a:off x="1322816" y="783607"/>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32:15-25</a:t>
            </a:r>
          </a:p>
        </p:txBody>
      </p:sp>
      <p:sp>
        <p:nvSpPr>
          <p:cNvPr id="6" name="Rectangle 5">
            <a:extLst>
              <a:ext uri="{FF2B5EF4-FFF2-40B4-BE49-F238E27FC236}">
                <a16:creationId xmlns:a16="http://schemas.microsoft.com/office/drawing/2014/main" id="{13BEE574-C328-47C4-BB31-4F7EAB00BA84}"/>
              </a:ext>
            </a:extLst>
          </p:cNvPr>
          <p:cNvSpPr/>
          <p:nvPr/>
        </p:nvSpPr>
        <p:spPr>
          <a:xfrm>
            <a:off x="1322816" y="1152939"/>
            <a:ext cx="9568068" cy="550920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 And Moses turned, and went down from the mount, and the two tables of the testimony were in his hand: the tables were written on both their sides; on the one side and on the other were they written.</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the tables were the work of God, and the writing was the writing of God, graven upon the tables.</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And when Joshua heard the noise of the people as they shouted, he said unto Moses, There is a noise of war in the camp.</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And he said, It is not the voice of them that shout for mastery, neither is it the voice of them that cry for being overcome: but the noise of them that sing do I hear.</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 And it came to pass, as soon as he came nigh unto the camp, that he saw the calf, and the dancing: and Moses’ anger waxed hot, and he cast the tables out of his hands, and brake them beneath the mount.</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he took the calf which they had made, and burnt it in the fire, and ground it to powder, and strawed it upon the water, and made the children of Israel drink of it.</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Moses said unto Aaron, What did this people unto thee, that thou hast brought so great a sin upon them?</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And Aaron said, Let not the anger of my lord wax hot: thou knowest the people, that they are set on mischief.</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For they said unto me, Make us gods, which shall go before us: for as for this Moses, the man that brought us up out of the land of Egypt, we wot not what is become of him.</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And I said unto them, Whosoever hath any gold, let them break it off. So they gave it me: then I cast it into the fire, and there came out this calf.</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 And when Moses saw that the people were naked; (for Aaron had made them naked unto their shame among their enemies:)</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6555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4AC01DE-91D2-4A0F-9D54-717A293EB1CC}"/>
              </a:ext>
            </a:extLst>
          </p:cNvPr>
          <p:cNvSpPr/>
          <p:nvPr/>
        </p:nvSpPr>
        <p:spPr>
          <a:xfrm>
            <a:off x="1230050" y="1893832"/>
            <a:ext cx="1672253" cy="46910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BB3BFFA-FECC-472E-966A-F8DE7E53CD16}"/>
              </a:ext>
            </a:extLst>
          </p:cNvPr>
          <p:cNvSpPr/>
          <p:nvPr/>
        </p:nvSpPr>
        <p:spPr>
          <a:xfrm>
            <a:off x="1230050" y="2213585"/>
            <a:ext cx="9462053" cy="6065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59</a:t>
            </a:r>
          </a:p>
        </p:txBody>
      </p:sp>
      <p:sp>
        <p:nvSpPr>
          <p:cNvPr id="4" name="Rectangle 3">
            <a:extLst>
              <a:ext uri="{FF2B5EF4-FFF2-40B4-BE49-F238E27FC236}">
                <a16:creationId xmlns:a16="http://schemas.microsoft.com/office/drawing/2014/main" id="{275871EF-555A-4EF4-B239-03342298CB3D}"/>
              </a:ext>
            </a:extLst>
          </p:cNvPr>
          <p:cNvSpPr/>
          <p:nvPr/>
        </p:nvSpPr>
        <p:spPr>
          <a:xfrm>
            <a:off x="1230050" y="1898885"/>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32:26</a:t>
            </a:r>
          </a:p>
        </p:txBody>
      </p:sp>
      <p:sp>
        <p:nvSpPr>
          <p:cNvPr id="2" name="Rectangle 1">
            <a:extLst>
              <a:ext uri="{FF2B5EF4-FFF2-40B4-BE49-F238E27FC236}">
                <a16:creationId xmlns:a16="http://schemas.microsoft.com/office/drawing/2014/main" id="{99EB0ED2-E17C-4CC5-A8BB-24F9C2D874E1}"/>
              </a:ext>
            </a:extLst>
          </p:cNvPr>
          <p:cNvSpPr/>
          <p:nvPr/>
        </p:nvSpPr>
        <p:spPr>
          <a:xfrm>
            <a:off x="1230050" y="3440530"/>
            <a:ext cx="839102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were those who wanted to be “on the Lord’s side” supposed to do?</a:t>
            </a:r>
          </a:p>
        </p:txBody>
      </p:sp>
      <p:sp>
        <p:nvSpPr>
          <p:cNvPr id="5" name="Rectangle 4">
            <a:extLst>
              <a:ext uri="{FF2B5EF4-FFF2-40B4-BE49-F238E27FC236}">
                <a16:creationId xmlns:a16="http://schemas.microsoft.com/office/drawing/2014/main" id="{9C44BC4C-927A-4600-ABDA-F0BD8D4F0290}"/>
              </a:ext>
            </a:extLst>
          </p:cNvPr>
          <p:cNvSpPr/>
          <p:nvPr/>
        </p:nvSpPr>
        <p:spPr>
          <a:xfrm>
            <a:off x="1230050" y="3932230"/>
            <a:ext cx="878859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was the first group of people to gather to the side of the prophet Moses?</a:t>
            </a:r>
          </a:p>
        </p:txBody>
      </p:sp>
      <p:sp>
        <p:nvSpPr>
          <p:cNvPr id="6" name="Rectangle 5">
            <a:extLst>
              <a:ext uri="{FF2B5EF4-FFF2-40B4-BE49-F238E27FC236}">
                <a16:creationId xmlns:a16="http://schemas.microsoft.com/office/drawing/2014/main" id="{9132C2B3-3C86-4384-AD3D-DF6755217F06}"/>
              </a:ext>
            </a:extLst>
          </p:cNvPr>
          <p:cNvSpPr/>
          <p:nvPr/>
        </p:nvSpPr>
        <p:spPr>
          <a:xfrm>
            <a:off x="1230050" y="4423929"/>
            <a:ext cx="57631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might standing next to the prophet indicate?</a:t>
            </a:r>
          </a:p>
        </p:txBody>
      </p:sp>
      <p:sp>
        <p:nvSpPr>
          <p:cNvPr id="7" name="Rectangle 6">
            <a:extLst>
              <a:ext uri="{FF2B5EF4-FFF2-40B4-BE49-F238E27FC236}">
                <a16:creationId xmlns:a16="http://schemas.microsoft.com/office/drawing/2014/main" id="{CE11AF10-044B-4B3A-A694-52FBBC1312D8}"/>
              </a:ext>
            </a:extLst>
          </p:cNvPr>
          <p:cNvSpPr/>
          <p:nvPr/>
        </p:nvSpPr>
        <p:spPr>
          <a:xfrm>
            <a:off x="1230050" y="4914482"/>
            <a:ext cx="3938297" cy="369332"/>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stand with the Lord’s prophet, </a:t>
            </a:r>
          </a:p>
        </p:txBody>
      </p:sp>
      <p:sp>
        <p:nvSpPr>
          <p:cNvPr id="8" name="Rectangle 7">
            <a:extLst>
              <a:ext uri="{FF2B5EF4-FFF2-40B4-BE49-F238E27FC236}">
                <a16:creationId xmlns:a16="http://schemas.microsoft.com/office/drawing/2014/main" id="{9441263C-63AC-42F2-9734-A26FE5145865}"/>
              </a:ext>
            </a:extLst>
          </p:cNvPr>
          <p:cNvSpPr/>
          <p:nvPr/>
        </p:nvSpPr>
        <p:spPr>
          <a:xfrm>
            <a:off x="1230050" y="5534154"/>
            <a:ext cx="658385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we demonstrate when we stand with the prophet?</a:t>
            </a:r>
          </a:p>
        </p:txBody>
      </p:sp>
      <p:sp>
        <p:nvSpPr>
          <p:cNvPr id="9" name="Rectangle 8">
            <a:extLst>
              <a:ext uri="{FF2B5EF4-FFF2-40B4-BE49-F238E27FC236}">
                <a16:creationId xmlns:a16="http://schemas.microsoft.com/office/drawing/2014/main" id="{8FFA16CD-947F-459F-A38C-1BF30F111E6E}"/>
              </a:ext>
            </a:extLst>
          </p:cNvPr>
          <p:cNvSpPr/>
          <p:nvPr/>
        </p:nvSpPr>
        <p:spPr>
          <a:xfrm>
            <a:off x="5073409" y="4914482"/>
            <a:ext cx="4168770" cy="369332"/>
          </a:xfrm>
          <a:prstGeom prst="rect">
            <a:avLst/>
          </a:prstGeom>
        </p:spPr>
        <p:txBody>
          <a:bodyPr wrap="none">
            <a:spAutoFit/>
          </a:bodyPr>
          <a:lstStyle/>
          <a:p>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show that we are on the Lord’s side</a:t>
            </a:r>
            <a:endParaRPr lang="en-US" i="1" dirty="0">
              <a:solidFill>
                <a:schemeClr val="bg2">
                  <a:lumMod val="75000"/>
                </a:schemeClr>
              </a:solidFill>
            </a:endParaRPr>
          </a:p>
        </p:txBody>
      </p:sp>
      <p:sp>
        <p:nvSpPr>
          <p:cNvPr id="11" name="Rectangle 10">
            <a:extLst>
              <a:ext uri="{FF2B5EF4-FFF2-40B4-BE49-F238E27FC236}">
                <a16:creationId xmlns:a16="http://schemas.microsoft.com/office/drawing/2014/main" id="{2A33838A-7858-47C9-A2BD-0AB36E8954A4}"/>
              </a:ext>
            </a:extLst>
          </p:cNvPr>
          <p:cNvSpPr/>
          <p:nvPr/>
        </p:nvSpPr>
        <p:spPr>
          <a:xfrm>
            <a:off x="1230050" y="848940"/>
            <a:ext cx="94620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to the stone tables that Moses had brought down from Mount Sinai?</a:t>
            </a:r>
          </a:p>
        </p:txBody>
      </p:sp>
      <p:sp>
        <p:nvSpPr>
          <p:cNvPr id="12" name="Rectangle 11">
            <a:extLst>
              <a:ext uri="{FF2B5EF4-FFF2-40B4-BE49-F238E27FC236}">
                <a16:creationId xmlns:a16="http://schemas.microsoft.com/office/drawing/2014/main" id="{7A131160-0638-4E22-ABD1-80AA529F614F}"/>
              </a:ext>
            </a:extLst>
          </p:cNvPr>
          <p:cNvSpPr/>
          <p:nvPr/>
        </p:nvSpPr>
        <p:spPr>
          <a:xfrm>
            <a:off x="1230050" y="1373233"/>
            <a:ext cx="464742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Moses do with the golden calf?</a:t>
            </a:r>
          </a:p>
        </p:txBody>
      </p:sp>
      <p:sp>
        <p:nvSpPr>
          <p:cNvPr id="13" name="Rectangle 12">
            <a:extLst>
              <a:ext uri="{FF2B5EF4-FFF2-40B4-BE49-F238E27FC236}">
                <a16:creationId xmlns:a16="http://schemas.microsoft.com/office/drawing/2014/main" id="{4F552398-A319-424D-82F3-C959C765DDB9}"/>
              </a:ext>
            </a:extLst>
          </p:cNvPr>
          <p:cNvSpPr/>
          <p:nvPr/>
        </p:nvSpPr>
        <p:spPr>
          <a:xfrm>
            <a:off x="1230050" y="2173829"/>
            <a:ext cx="931868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Then Moses stood in the gate of the camp, and said, Who is on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’s side? let him come unto me. And all the sons of Levi gathered themselves together unto him.</a:t>
            </a:r>
          </a:p>
        </p:txBody>
      </p:sp>
    </p:spTree>
    <p:extLst>
      <p:ext uri="{BB962C8B-B14F-4D97-AF65-F5344CB8AC3E}">
        <p14:creationId xmlns:p14="http://schemas.microsoft.com/office/powerpoint/2010/main" val="574491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p:cTn id="34"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3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125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randombar(horizontal)">
                                      <p:cBhvr>
                                        <p:cTn id="54" dur="125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4" grpId="0"/>
      <p:bldP spid="2" grpId="0"/>
      <p:bldP spid="6" grpId="0"/>
      <p:bldP spid="7" grpId="0"/>
      <p:bldP spid="8" grpId="0"/>
      <p:bldP spid="9"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59</a:t>
            </a:r>
          </a:p>
        </p:txBody>
      </p:sp>
      <p:sp>
        <p:nvSpPr>
          <p:cNvPr id="2" name="Rectangle 1">
            <a:extLst>
              <a:ext uri="{FF2B5EF4-FFF2-40B4-BE49-F238E27FC236}">
                <a16:creationId xmlns:a16="http://schemas.microsoft.com/office/drawing/2014/main" id="{4BE99E41-6437-4686-8D90-1F59977F37C8}"/>
              </a:ext>
            </a:extLst>
          </p:cNvPr>
          <p:cNvSpPr/>
          <p:nvPr/>
        </p:nvSpPr>
        <p:spPr>
          <a:xfrm>
            <a:off x="2206487" y="2551837"/>
            <a:ext cx="7779026" cy="1754326"/>
          </a:xfrm>
          <a:prstGeom prst="rect">
            <a:avLst/>
          </a:prstGeom>
        </p:spPr>
        <p:txBody>
          <a:bodyPr wrap="square">
            <a:spAutoFit/>
          </a:bodyPr>
          <a:lstStyle/>
          <a:p>
            <a:pPr algn="ctr"/>
            <a:r>
              <a:rPr lang="en-US" sz="3600" b="1" dirty="0">
                <a:solidFill>
                  <a:schemeClr val="bg1"/>
                </a:solidFill>
                <a:latin typeface="Constantia" panose="02030602050306030303" pitchFamily="18" charset="0"/>
              </a:rPr>
              <a:t>“Moses acts as a mediator between the Lord and the rebellious Israelites”</a:t>
            </a:r>
          </a:p>
        </p:txBody>
      </p:sp>
      <p:sp>
        <p:nvSpPr>
          <p:cNvPr id="4" name="Rectangle 3">
            <a:extLst>
              <a:ext uri="{FF2B5EF4-FFF2-40B4-BE49-F238E27FC236}">
                <a16:creationId xmlns:a16="http://schemas.microsoft.com/office/drawing/2014/main" id="{2949A388-DC49-4E12-B498-4A72A0D053E7}"/>
              </a:ext>
            </a:extLst>
          </p:cNvPr>
          <p:cNvSpPr/>
          <p:nvPr/>
        </p:nvSpPr>
        <p:spPr>
          <a:xfrm>
            <a:off x="1322816" y="783607"/>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32:30-35</a:t>
            </a:r>
          </a:p>
        </p:txBody>
      </p:sp>
    </p:spTree>
    <p:extLst>
      <p:ext uri="{BB962C8B-B14F-4D97-AF65-F5344CB8AC3E}">
        <p14:creationId xmlns:p14="http://schemas.microsoft.com/office/powerpoint/2010/main" val="1842093314"/>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E639A9-5E50-434D-9431-589DCE7BCAC8}"/>
              </a:ext>
            </a:extLst>
          </p:cNvPr>
          <p:cNvSpPr/>
          <p:nvPr/>
        </p:nvSpPr>
        <p:spPr>
          <a:xfrm>
            <a:off x="4257206" y="1152939"/>
            <a:ext cx="2159972" cy="74651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E6D3A00-E2BC-461B-91FB-CE9594D86577}"/>
              </a:ext>
            </a:extLst>
          </p:cNvPr>
          <p:cNvSpPr/>
          <p:nvPr/>
        </p:nvSpPr>
        <p:spPr>
          <a:xfrm>
            <a:off x="4257206" y="1522271"/>
            <a:ext cx="6499307" cy="286232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59</a:t>
            </a:r>
          </a:p>
        </p:txBody>
      </p:sp>
      <p:pic>
        <p:nvPicPr>
          <p:cNvPr id="4" name="Picture 3">
            <a:extLst>
              <a:ext uri="{FF2B5EF4-FFF2-40B4-BE49-F238E27FC236}">
                <a16:creationId xmlns:a16="http://schemas.microsoft.com/office/drawing/2014/main" id="{2EBF955A-5631-4AA2-9864-0DABC6254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051" y="1152939"/>
            <a:ext cx="3095143" cy="3865079"/>
          </a:xfrm>
          <a:prstGeom prst="rect">
            <a:avLst/>
          </a:prstGeom>
        </p:spPr>
      </p:pic>
      <p:sp>
        <p:nvSpPr>
          <p:cNvPr id="5" name="Rectangle 4">
            <a:extLst>
              <a:ext uri="{FF2B5EF4-FFF2-40B4-BE49-F238E27FC236}">
                <a16:creationId xmlns:a16="http://schemas.microsoft.com/office/drawing/2014/main" id="{CF027A7B-F0E5-410D-A572-F107F886265A}"/>
              </a:ext>
            </a:extLst>
          </p:cNvPr>
          <p:cNvSpPr/>
          <p:nvPr/>
        </p:nvSpPr>
        <p:spPr>
          <a:xfrm>
            <a:off x="4411501" y="1152939"/>
            <a:ext cx="2005677" cy="369332"/>
          </a:xfrm>
          <a:prstGeom prst="rect">
            <a:avLst/>
          </a:prstGeom>
        </p:spPr>
        <p:txBody>
          <a:bodyPr wrap="none">
            <a:spAutoFit/>
          </a:bodyPr>
          <a:lstStyle/>
          <a:p>
            <a:r>
              <a:rPr lang="en-US" b="1">
                <a:solidFill>
                  <a:schemeClr val="bg1"/>
                </a:solidFill>
                <a:latin typeface="Arial" panose="020B0604020202020204" pitchFamily="34" charset="0"/>
                <a:cs typeface="Arial" panose="020B0604020202020204" pitchFamily="34" charset="0"/>
              </a:rPr>
              <a:t>Exodus 32:30-32</a:t>
            </a:r>
            <a:endParaRPr lang="en-US"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6ABA920-3882-4C6C-939F-1F60312426A6}"/>
              </a:ext>
            </a:extLst>
          </p:cNvPr>
          <p:cNvSpPr/>
          <p:nvPr/>
        </p:nvSpPr>
        <p:spPr>
          <a:xfrm>
            <a:off x="4411501" y="1522271"/>
            <a:ext cx="6096000" cy="2862322"/>
          </a:xfrm>
          <a:prstGeom prst="rect">
            <a:avLst/>
          </a:prstGeom>
        </p:spPr>
        <p:txBody>
          <a:bodyPr>
            <a:spAutoFit/>
          </a:bodyPr>
          <a:lstStyle/>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 And it came to pass on the morrow, that Moses said unto the people, Ye have sinned a great sin: and now I will go up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peradventure I shall make an atonement for your sin.</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And Moses returned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said, Oh, this people have sinned a great sin, and have made them gods of gold.</a:t>
            </a:r>
          </a:p>
          <a:p>
            <a:pPr algn="just" fontAlgn="base"/>
            <a:r>
              <a:rPr lang="en-US" b="1" dirty="0">
                <a:solidFill>
                  <a:schemeClr val="bg1"/>
                </a:solidFill>
                <a:latin typeface="Arial" panose="020B0604020202020204" pitchFamily="34" charset="0"/>
                <a:cs typeface="Arial" panose="020B0604020202020204" pitchFamily="34" charset="0"/>
              </a:rPr>
              <a:t>32 </a:t>
            </a:r>
            <a:r>
              <a:rPr lang="en-US" dirty="0">
                <a:solidFill>
                  <a:schemeClr val="bg1"/>
                </a:solidFill>
                <a:latin typeface="Arial" panose="020B0604020202020204" pitchFamily="34" charset="0"/>
                <a:cs typeface="Arial" panose="020B0604020202020204" pitchFamily="34" charset="0"/>
              </a:rPr>
              <a:t>Yet now, if thou wilt forgive their sin—; and if not, blot me, I pray thee, out of thy book which thou hast written.</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63936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59</a:t>
            </a:r>
          </a:p>
        </p:txBody>
      </p:sp>
      <p:sp>
        <p:nvSpPr>
          <p:cNvPr id="2" name="Rectangle 1">
            <a:extLst>
              <a:ext uri="{FF2B5EF4-FFF2-40B4-BE49-F238E27FC236}">
                <a16:creationId xmlns:a16="http://schemas.microsoft.com/office/drawing/2014/main" id="{1673765D-A288-403F-9125-29ABDA2725C6}"/>
              </a:ext>
            </a:extLst>
          </p:cNvPr>
          <p:cNvSpPr/>
          <p:nvPr/>
        </p:nvSpPr>
        <p:spPr>
          <a:xfrm>
            <a:off x="1204917" y="839029"/>
            <a:ext cx="489108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Moses plead with the Lord to do?</a:t>
            </a:r>
          </a:p>
        </p:txBody>
      </p:sp>
      <p:sp>
        <p:nvSpPr>
          <p:cNvPr id="4" name="Rectangle 3">
            <a:extLst>
              <a:ext uri="{FF2B5EF4-FFF2-40B4-BE49-F238E27FC236}">
                <a16:creationId xmlns:a16="http://schemas.microsoft.com/office/drawing/2014/main" id="{981FC837-0026-4FCC-9F7F-377DC0F795B5}"/>
              </a:ext>
            </a:extLst>
          </p:cNvPr>
          <p:cNvSpPr/>
          <p:nvPr/>
        </p:nvSpPr>
        <p:spPr>
          <a:xfrm>
            <a:off x="1204917" y="1921637"/>
            <a:ext cx="86985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Moses would offer to suffer even though he was innocent?</a:t>
            </a:r>
          </a:p>
        </p:txBody>
      </p:sp>
      <p:sp>
        <p:nvSpPr>
          <p:cNvPr id="5" name="Rectangle 4">
            <a:extLst>
              <a:ext uri="{FF2B5EF4-FFF2-40B4-BE49-F238E27FC236}">
                <a16:creationId xmlns:a16="http://schemas.microsoft.com/office/drawing/2014/main" id="{C8883051-C880-4766-9431-E0C4F7DE1CE1}"/>
              </a:ext>
            </a:extLst>
          </p:cNvPr>
          <p:cNvSpPr/>
          <p:nvPr/>
        </p:nvSpPr>
        <p:spPr>
          <a:xfrm>
            <a:off x="1204917" y="2895816"/>
            <a:ext cx="86985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doctrine can Moses’s words and actions teach us about Jesus Christ?</a:t>
            </a:r>
          </a:p>
        </p:txBody>
      </p:sp>
      <p:sp>
        <p:nvSpPr>
          <p:cNvPr id="6" name="Rectangle 5">
            <a:extLst>
              <a:ext uri="{FF2B5EF4-FFF2-40B4-BE49-F238E27FC236}">
                <a16:creationId xmlns:a16="http://schemas.microsoft.com/office/drawing/2014/main" id="{6F95B1B3-9E36-4441-96C1-C1BAD1EFF7CA}"/>
              </a:ext>
            </a:extLst>
          </p:cNvPr>
          <p:cNvSpPr/>
          <p:nvPr/>
        </p:nvSpPr>
        <p:spPr>
          <a:xfrm>
            <a:off x="1204917" y="3798332"/>
            <a:ext cx="8972754" cy="369332"/>
          </a:xfrm>
          <a:prstGeom prst="rect">
            <a:avLst/>
          </a:prstGeom>
        </p:spPr>
        <p:txBody>
          <a:bodyPr wrap="square">
            <a:spAutoFit/>
          </a:bodyPr>
          <a:lstStyle/>
          <a:p>
            <a:pPr algn="just"/>
            <a:r>
              <a:rPr lang="en-US"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is our Mediator with the Father. Jesus Christ took our sins upon Himself.</a:t>
            </a:r>
          </a:p>
        </p:txBody>
      </p:sp>
    </p:spTree>
    <p:extLst>
      <p:ext uri="{BB962C8B-B14F-4D97-AF65-F5344CB8AC3E}">
        <p14:creationId xmlns:p14="http://schemas.microsoft.com/office/powerpoint/2010/main" val="2443848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25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9" dur="25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5E87BD-7A4E-4FA1-93FA-FEC0A0D706C3}"/>
              </a:ext>
            </a:extLst>
          </p:cNvPr>
          <p:cNvSpPr/>
          <p:nvPr/>
        </p:nvSpPr>
        <p:spPr>
          <a:xfrm>
            <a:off x="1265989" y="1859339"/>
            <a:ext cx="2069797" cy="64401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E155654-769C-4DA4-B158-0E6F764C77E9}"/>
              </a:ext>
            </a:extLst>
          </p:cNvPr>
          <p:cNvSpPr/>
          <p:nvPr/>
        </p:nvSpPr>
        <p:spPr>
          <a:xfrm>
            <a:off x="1265990" y="2228671"/>
            <a:ext cx="9481958" cy="12003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59</a:t>
            </a:r>
          </a:p>
        </p:txBody>
      </p:sp>
      <p:sp>
        <p:nvSpPr>
          <p:cNvPr id="2" name="Rectangle 1">
            <a:extLst>
              <a:ext uri="{FF2B5EF4-FFF2-40B4-BE49-F238E27FC236}">
                <a16:creationId xmlns:a16="http://schemas.microsoft.com/office/drawing/2014/main" id="{B0A169C0-ED4A-48D3-B103-62B2A4285024}"/>
              </a:ext>
            </a:extLst>
          </p:cNvPr>
          <p:cNvSpPr/>
          <p:nvPr/>
        </p:nvSpPr>
        <p:spPr>
          <a:xfrm>
            <a:off x="1265989" y="1859339"/>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32:34-35 </a:t>
            </a:r>
          </a:p>
        </p:txBody>
      </p:sp>
      <p:sp>
        <p:nvSpPr>
          <p:cNvPr id="4" name="Rectangle 3">
            <a:extLst>
              <a:ext uri="{FF2B5EF4-FFF2-40B4-BE49-F238E27FC236}">
                <a16:creationId xmlns:a16="http://schemas.microsoft.com/office/drawing/2014/main" id="{3139CEE9-7EF1-4C9A-B01B-5DEF86E9E772}"/>
              </a:ext>
            </a:extLst>
          </p:cNvPr>
          <p:cNvSpPr/>
          <p:nvPr/>
        </p:nvSpPr>
        <p:spPr>
          <a:xfrm>
            <a:off x="1265990" y="2228671"/>
            <a:ext cx="937702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Therefore now go, lead the people unto the place of which I have spoken unto thee: behold, mine Angel shall go before thee: nevertheless in the day when I visit I will visit their sin upon them.</a:t>
            </a:r>
          </a:p>
          <a:p>
            <a:pPr algn="just" fontAlgn="base"/>
            <a:r>
              <a:rPr lang="en-US" b="1" dirty="0">
                <a:solidFill>
                  <a:schemeClr val="bg1"/>
                </a:solidFill>
                <a:latin typeface="Arial" panose="020B0604020202020204" pitchFamily="34" charset="0"/>
                <a:cs typeface="Arial" panose="020B0604020202020204" pitchFamily="34" charset="0"/>
              </a:rPr>
              <a:t>35 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plagued the people, because they made the calf, which Aaron made.</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3932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59</a:t>
            </a:r>
          </a:p>
        </p:txBody>
      </p:sp>
      <p:sp>
        <p:nvSpPr>
          <p:cNvPr id="4" name="Rectangle 3">
            <a:extLst>
              <a:ext uri="{FF2B5EF4-FFF2-40B4-BE49-F238E27FC236}">
                <a16:creationId xmlns:a16="http://schemas.microsoft.com/office/drawing/2014/main" id="{73CE5EBB-6433-437D-BBFC-712B9F3C1DE8}"/>
              </a:ext>
            </a:extLst>
          </p:cNvPr>
          <p:cNvSpPr/>
          <p:nvPr/>
        </p:nvSpPr>
        <p:spPr>
          <a:xfrm>
            <a:off x="4266941" y="2875002"/>
            <a:ext cx="3658117" cy="1107996"/>
          </a:xfrm>
          <a:prstGeom prst="rect">
            <a:avLst/>
          </a:prstGeom>
        </p:spPr>
        <p:txBody>
          <a:bodyPr wrap="none">
            <a:spAutoFit/>
          </a:bodyPr>
          <a:lstStyle/>
          <a:p>
            <a:r>
              <a:rPr lang="en-US" sz="6600" dirty="0">
                <a:solidFill>
                  <a:schemeClr val="bg1"/>
                </a:solidFill>
                <a:latin typeface="Calibri" panose="020F0502020204030204" pitchFamily="34" charset="0"/>
                <a:cs typeface="Calibri" panose="020F0502020204030204" pitchFamily="34" charset="0"/>
              </a:rPr>
              <a:t>Exodus 32</a:t>
            </a:r>
          </a:p>
        </p:txBody>
      </p:sp>
    </p:spTree>
    <p:extLst>
      <p:ext uri="{BB962C8B-B14F-4D97-AF65-F5344CB8AC3E}">
        <p14:creationId xmlns:p14="http://schemas.microsoft.com/office/powerpoint/2010/main" val="339911081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59</a:t>
            </a:r>
          </a:p>
        </p:txBody>
      </p:sp>
      <p:sp>
        <p:nvSpPr>
          <p:cNvPr id="2" name="Rectangle 1">
            <a:extLst>
              <a:ext uri="{FF2B5EF4-FFF2-40B4-BE49-F238E27FC236}">
                <a16:creationId xmlns:a16="http://schemas.microsoft.com/office/drawing/2014/main" id="{2075BAE8-8C04-4DB9-9E81-27E0B82B25BA}"/>
              </a:ext>
            </a:extLst>
          </p:cNvPr>
          <p:cNvSpPr/>
          <p:nvPr/>
        </p:nvSpPr>
        <p:spPr>
          <a:xfrm>
            <a:off x="2051538" y="2459504"/>
            <a:ext cx="8088923" cy="1938992"/>
          </a:xfrm>
          <a:prstGeom prst="rect">
            <a:avLst/>
          </a:prstGeom>
        </p:spPr>
        <p:txBody>
          <a:bodyPr wrap="square">
            <a:spAutoFit/>
          </a:bodyPr>
          <a:lstStyle/>
          <a:p>
            <a:pPr algn="ctr"/>
            <a:r>
              <a:rPr lang="en-US" sz="4000" b="1" dirty="0">
                <a:solidFill>
                  <a:schemeClr val="bg1"/>
                </a:solidFill>
                <a:latin typeface="Constantia" panose="02030602050306030303" pitchFamily="18" charset="0"/>
              </a:rPr>
              <a:t>“While Moses is on Mount Sinai, the children of Israel make and worship a golden calf”</a:t>
            </a:r>
          </a:p>
        </p:txBody>
      </p:sp>
      <p:sp>
        <p:nvSpPr>
          <p:cNvPr id="4" name="Rectangle 3">
            <a:extLst>
              <a:ext uri="{FF2B5EF4-FFF2-40B4-BE49-F238E27FC236}">
                <a16:creationId xmlns:a16="http://schemas.microsoft.com/office/drawing/2014/main" id="{19223AF1-55BB-4601-B855-B40075FDAD03}"/>
              </a:ext>
            </a:extLst>
          </p:cNvPr>
          <p:cNvSpPr/>
          <p:nvPr/>
        </p:nvSpPr>
        <p:spPr>
          <a:xfrm>
            <a:off x="1274626" y="968273"/>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32:1-8</a:t>
            </a:r>
          </a:p>
        </p:txBody>
      </p:sp>
    </p:spTree>
    <p:extLst>
      <p:ext uri="{BB962C8B-B14F-4D97-AF65-F5344CB8AC3E}">
        <p14:creationId xmlns:p14="http://schemas.microsoft.com/office/powerpoint/2010/main" val="375943997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2FBA4D-B4C1-41C6-9318-797F9D4A71F1}"/>
              </a:ext>
            </a:extLst>
          </p:cNvPr>
          <p:cNvSpPr/>
          <p:nvPr/>
        </p:nvSpPr>
        <p:spPr>
          <a:xfrm>
            <a:off x="1022249" y="3310594"/>
            <a:ext cx="1749199" cy="64633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1193FC2-7C84-4883-9751-CE71E6304FE0}"/>
              </a:ext>
            </a:extLst>
          </p:cNvPr>
          <p:cNvSpPr/>
          <p:nvPr/>
        </p:nvSpPr>
        <p:spPr>
          <a:xfrm>
            <a:off x="1022250" y="3617563"/>
            <a:ext cx="9612923" cy="14773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59</a:t>
            </a:r>
          </a:p>
        </p:txBody>
      </p:sp>
      <p:sp>
        <p:nvSpPr>
          <p:cNvPr id="2" name="Rectangle 1">
            <a:extLst>
              <a:ext uri="{FF2B5EF4-FFF2-40B4-BE49-F238E27FC236}">
                <a16:creationId xmlns:a16="http://schemas.microsoft.com/office/drawing/2014/main" id="{3A5BA59B-AB39-4203-B792-73222E6F53E3}"/>
              </a:ext>
            </a:extLst>
          </p:cNvPr>
          <p:cNvSpPr/>
          <p:nvPr/>
        </p:nvSpPr>
        <p:spPr>
          <a:xfrm>
            <a:off x="1022252" y="1009749"/>
            <a:ext cx="813581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Based on these verses, which direction were the Israelites now facing?</a:t>
            </a:r>
          </a:p>
        </p:txBody>
      </p:sp>
      <p:sp>
        <p:nvSpPr>
          <p:cNvPr id="4" name="Rectangle 3">
            <a:extLst>
              <a:ext uri="{FF2B5EF4-FFF2-40B4-BE49-F238E27FC236}">
                <a16:creationId xmlns:a16="http://schemas.microsoft.com/office/drawing/2014/main" id="{ACA8BFD4-EF12-4D3F-BB4A-5FA3B6AF9372}"/>
              </a:ext>
            </a:extLst>
          </p:cNvPr>
          <p:cNvSpPr/>
          <p:nvPr/>
        </p:nvSpPr>
        <p:spPr>
          <a:xfrm>
            <a:off x="1022252" y="1697280"/>
            <a:ext cx="813581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type of behavior accompanied their worship of the golden calf? </a:t>
            </a:r>
          </a:p>
        </p:txBody>
      </p:sp>
      <p:sp>
        <p:nvSpPr>
          <p:cNvPr id="5" name="Rectangle 4">
            <a:extLst>
              <a:ext uri="{FF2B5EF4-FFF2-40B4-BE49-F238E27FC236}">
                <a16:creationId xmlns:a16="http://schemas.microsoft.com/office/drawing/2014/main" id="{BE6F8065-3EDE-4648-BC72-75B15AFD98EC}"/>
              </a:ext>
            </a:extLst>
          </p:cNvPr>
          <p:cNvSpPr/>
          <p:nvPr/>
        </p:nvSpPr>
        <p:spPr>
          <a:xfrm>
            <a:off x="1022249" y="2396921"/>
            <a:ext cx="961292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Israelites would stop their progression toward Jesus Christ and instead direct their attention and devotion toward a golden calf?</a:t>
            </a:r>
          </a:p>
        </p:txBody>
      </p:sp>
      <p:sp>
        <p:nvSpPr>
          <p:cNvPr id="6" name="Rectangle 5">
            <a:extLst>
              <a:ext uri="{FF2B5EF4-FFF2-40B4-BE49-F238E27FC236}">
                <a16:creationId xmlns:a16="http://schemas.microsoft.com/office/drawing/2014/main" id="{1BF566E5-68AC-47C4-9817-E9AB1278F4B7}"/>
              </a:ext>
            </a:extLst>
          </p:cNvPr>
          <p:cNvSpPr/>
          <p:nvPr/>
        </p:nvSpPr>
        <p:spPr>
          <a:xfrm>
            <a:off x="1022251" y="3310594"/>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32:7-8</a:t>
            </a:r>
          </a:p>
        </p:txBody>
      </p:sp>
      <p:sp>
        <p:nvSpPr>
          <p:cNvPr id="7" name="Rectangle 6">
            <a:extLst>
              <a:ext uri="{FF2B5EF4-FFF2-40B4-BE49-F238E27FC236}">
                <a16:creationId xmlns:a16="http://schemas.microsoft.com/office/drawing/2014/main" id="{9DA10AB5-0E7F-4220-AF9F-69B3A5156728}"/>
              </a:ext>
            </a:extLst>
          </p:cNvPr>
          <p:cNvSpPr/>
          <p:nvPr/>
        </p:nvSpPr>
        <p:spPr>
          <a:xfrm>
            <a:off x="1022251" y="3604009"/>
            <a:ext cx="9612922"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Go, get thee down; for thy people, which thou broughtest out of the land of Egypt, have corrupted themselves: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They have turned aside quickly out of the way which I commanded them: they have made them a molten calf, and have worshipped it, and have sacrificed thereunto, and said, These be thy gods, O Israel, which have brought thee up out of the land of Egypt.</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8846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59</a:t>
            </a:r>
          </a:p>
        </p:txBody>
      </p:sp>
      <p:sp>
        <p:nvSpPr>
          <p:cNvPr id="2" name="Rectangle 1">
            <a:extLst>
              <a:ext uri="{FF2B5EF4-FFF2-40B4-BE49-F238E27FC236}">
                <a16:creationId xmlns:a16="http://schemas.microsoft.com/office/drawing/2014/main" id="{FF2472EB-7688-4DA0-ABEA-C84440EB72E7}"/>
              </a:ext>
            </a:extLst>
          </p:cNvPr>
          <p:cNvSpPr/>
          <p:nvPr/>
        </p:nvSpPr>
        <p:spPr>
          <a:xfrm>
            <a:off x="994932" y="1654417"/>
            <a:ext cx="979580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had the Israelites done to themselves? What do you think it means that they had “corrupted themselves”?</a:t>
            </a:r>
          </a:p>
        </p:txBody>
      </p:sp>
      <p:sp>
        <p:nvSpPr>
          <p:cNvPr id="4" name="Rectangle 3">
            <a:extLst>
              <a:ext uri="{FF2B5EF4-FFF2-40B4-BE49-F238E27FC236}">
                <a16:creationId xmlns:a16="http://schemas.microsoft.com/office/drawing/2014/main" id="{A57F335A-1796-4604-BDC1-9C75A25B6D9E}"/>
              </a:ext>
            </a:extLst>
          </p:cNvPr>
          <p:cNvSpPr/>
          <p:nvPr/>
        </p:nvSpPr>
        <p:spPr>
          <a:xfrm>
            <a:off x="994932" y="2554357"/>
            <a:ext cx="592982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had the Israelites done to corrupt themselves?</a:t>
            </a:r>
          </a:p>
        </p:txBody>
      </p:sp>
      <p:sp>
        <p:nvSpPr>
          <p:cNvPr id="5" name="Rectangle 4">
            <a:extLst>
              <a:ext uri="{FF2B5EF4-FFF2-40B4-BE49-F238E27FC236}">
                <a16:creationId xmlns:a16="http://schemas.microsoft.com/office/drawing/2014/main" id="{0682F6EE-12F4-42C0-889B-646AB14C8E22}"/>
              </a:ext>
            </a:extLst>
          </p:cNvPr>
          <p:cNvSpPr/>
          <p:nvPr/>
        </p:nvSpPr>
        <p:spPr>
          <a:xfrm>
            <a:off x="994932" y="3148825"/>
            <a:ext cx="979580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Israelites had “turned aside quickly out of the way which [the Lord] commanded them” (verse 8)?</a:t>
            </a:r>
          </a:p>
        </p:txBody>
      </p:sp>
      <p:sp>
        <p:nvSpPr>
          <p:cNvPr id="6" name="Rectangle 5">
            <a:extLst>
              <a:ext uri="{FF2B5EF4-FFF2-40B4-BE49-F238E27FC236}">
                <a16:creationId xmlns:a16="http://schemas.microsoft.com/office/drawing/2014/main" id="{3AF3AA5C-B536-4D15-9B36-11C4CC1CC0A6}"/>
              </a:ext>
            </a:extLst>
          </p:cNvPr>
          <p:cNvSpPr/>
          <p:nvPr/>
        </p:nvSpPr>
        <p:spPr>
          <a:xfrm>
            <a:off x="994932" y="4020292"/>
            <a:ext cx="567334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identify from these verses?</a:t>
            </a:r>
          </a:p>
        </p:txBody>
      </p:sp>
      <p:sp>
        <p:nvSpPr>
          <p:cNvPr id="7" name="Rectangle 6">
            <a:extLst>
              <a:ext uri="{FF2B5EF4-FFF2-40B4-BE49-F238E27FC236}">
                <a16:creationId xmlns:a16="http://schemas.microsoft.com/office/drawing/2014/main" id="{5F10876A-486F-464F-A8FC-982A5ACDCFF8}"/>
              </a:ext>
            </a:extLst>
          </p:cNvPr>
          <p:cNvSpPr/>
          <p:nvPr/>
        </p:nvSpPr>
        <p:spPr>
          <a:xfrm>
            <a:off x="894216" y="4575969"/>
            <a:ext cx="850157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By turning aside from the Lord and His commandments, we corrupt ourselves.</a:t>
            </a:r>
          </a:p>
        </p:txBody>
      </p:sp>
    </p:spTree>
    <p:extLst>
      <p:ext uri="{BB962C8B-B14F-4D97-AF65-F5344CB8AC3E}">
        <p14:creationId xmlns:p14="http://schemas.microsoft.com/office/powerpoint/2010/main" val="25949671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
                                        <p:tgtEl>
                                          <p:spTgt spid="7"/>
                                        </p:tgtEl>
                                      </p:cBhvr>
                                    </p:animEffect>
                                    <p:anim calcmode="lin" valueType="num">
                                      <p:cBhvr>
                                        <p:cTn id="30" dur="400" fill="hold"/>
                                        <p:tgtEl>
                                          <p:spTgt spid="7"/>
                                        </p:tgtEl>
                                        <p:attrNameLst>
                                          <p:attrName>ppt_x</p:attrName>
                                        </p:attrNameLst>
                                      </p:cBhvr>
                                      <p:tavLst>
                                        <p:tav tm="0">
                                          <p:val>
                                            <p:strVal val="#ppt_x"/>
                                          </p:val>
                                        </p:tav>
                                        <p:tav tm="100000">
                                          <p:val>
                                            <p:strVal val="#ppt_x"/>
                                          </p:val>
                                        </p:tav>
                                      </p:tavLst>
                                    </p:anim>
                                    <p:anim calcmode="lin" valueType="num">
                                      <p:cBhvr>
                                        <p:cTn id="31" dur="400" fill="hold"/>
                                        <p:tgtEl>
                                          <p:spTgt spid="7"/>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3673CFA-593C-4A0C-B034-85A955C2450A}"/>
              </a:ext>
            </a:extLst>
          </p:cNvPr>
          <p:cNvSpPr/>
          <p:nvPr/>
        </p:nvSpPr>
        <p:spPr>
          <a:xfrm>
            <a:off x="1955409" y="1033670"/>
            <a:ext cx="7692174" cy="239533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59</a:t>
            </a:r>
          </a:p>
        </p:txBody>
      </p:sp>
      <p:sp>
        <p:nvSpPr>
          <p:cNvPr id="2" name="Rectangle 1">
            <a:extLst>
              <a:ext uri="{FF2B5EF4-FFF2-40B4-BE49-F238E27FC236}">
                <a16:creationId xmlns:a16="http://schemas.microsoft.com/office/drawing/2014/main" id="{7CD0B6A5-6493-4777-BE5D-23C2BDCBF10D}"/>
              </a:ext>
            </a:extLst>
          </p:cNvPr>
          <p:cNvSpPr/>
          <p:nvPr/>
        </p:nvSpPr>
        <p:spPr>
          <a:xfrm>
            <a:off x="3454537" y="1152939"/>
            <a:ext cx="6096000" cy="2031325"/>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“Modern idols or false gods can take such forms as clothes, homes, businesses, machines, automobiles, pleasure boats, and numerous other material deflectors from the path to godhood.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difference does it make that the item concerned is not shaped like an idol?” </a:t>
            </a:r>
            <a:r>
              <a:rPr lang="en-US" dirty="0">
                <a:solidFill>
                  <a:schemeClr val="bg1"/>
                </a:solidFill>
                <a:latin typeface="Arial" panose="020B0604020202020204" pitchFamily="34" charset="0"/>
                <a:cs typeface="Arial" panose="020B0604020202020204" pitchFamily="34" charset="0"/>
              </a:rPr>
              <a:t>(Spencer W. Kimball, The Miracle of Forgiveness [1969], 40)</a:t>
            </a:r>
          </a:p>
        </p:txBody>
      </p:sp>
      <p:sp>
        <p:nvSpPr>
          <p:cNvPr id="4" name="Rectangle 3">
            <a:extLst>
              <a:ext uri="{FF2B5EF4-FFF2-40B4-BE49-F238E27FC236}">
                <a16:creationId xmlns:a16="http://schemas.microsoft.com/office/drawing/2014/main" id="{2F981988-410D-4805-BF8B-86A33B3E6A4E}"/>
              </a:ext>
            </a:extLst>
          </p:cNvPr>
          <p:cNvSpPr/>
          <p:nvPr/>
        </p:nvSpPr>
        <p:spPr>
          <a:xfrm>
            <a:off x="1078523" y="3930775"/>
            <a:ext cx="94863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people today turn their attention and devotion toward instead of the Savior? </a:t>
            </a:r>
          </a:p>
        </p:txBody>
      </p:sp>
      <p:sp>
        <p:nvSpPr>
          <p:cNvPr id="5" name="Rectangle 4">
            <a:extLst>
              <a:ext uri="{FF2B5EF4-FFF2-40B4-BE49-F238E27FC236}">
                <a16:creationId xmlns:a16="http://schemas.microsoft.com/office/drawing/2014/main" id="{0C315B23-8FDC-49D7-9474-9844A5A14869}"/>
              </a:ext>
            </a:extLst>
          </p:cNvPr>
          <p:cNvSpPr/>
          <p:nvPr/>
        </p:nvSpPr>
        <p:spPr>
          <a:xfrm>
            <a:off x="1078523" y="4692675"/>
            <a:ext cx="9767667"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do you think we may sometimes choose to worship these things instead of the Savior?</a:t>
            </a:r>
          </a:p>
        </p:txBody>
      </p:sp>
      <p:pic>
        <p:nvPicPr>
          <p:cNvPr id="6" name="Picture 5">
            <a:extLst>
              <a:ext uri="{FF2B5EF4-FFF2-40B4-BE49-F238E27FC236}">
                <a16:creationId xmlns:a16="http://schemas.microsoft.com/office/drawing/2014/main" id="{3F5858AC-73BC-4515-80A9-6BAC014956FE}"/>
              </a:ext>
            </a:extLst>
          </p:cNvPr>
          <p:cNvPicPr>
            <a:picLocks noChangeAspect="1"/>
          </p:cNvPicPr>
          <p:nvPr/>
        </p:nvPicPr>
        <p:blipFill rotWithShape="1">
          <a:blip r:embed="rId2"/>
          <a:srcRect l="27486" t="40816" r="67231" b="47147"/>
          <a:stretch/>
        </p:blipFill>
        <p:spPr>
          <a:xfrm>
            <a:off x="2110154" y="1252131"/>
            <a:ext cx="1189638" cy="1523987"/>
          </a:xfrm>
          <a:prstGeom prst="rect">
            <a:avLst/>
          </a:prstGeom>
        </p:spPr>
      </p:pic>
      <p:sp>
        <p:nvSpPr>
          <p:cNvPr id="7" name="Rectangle 6">
            <a:extLst>
              <a:ext uri="{FF2B5EF4-FFF2-40B4-BE49-F238E27FC236}">
                <a16:creationId xmlns:a16="http://schemas.microsoft.com/office/drawing/2014/main" id="{19AF0499-55EA-476E-862B-3D3AB7528470}"/>
              </a:ext>
            </a:extLst>
          </p:cNvPr>
          <p:cNvSpPr/>
          <p:nvPr/>
        </p:nvSpPr>
        <p:spPr>
          <a:xfrm>
            <a:off x="1955409" y="2798368"/>
            <a:ext cx="1499128"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a:t>
            </a:r>
          </a:p>
          <a:p>
            <a:pPr algn="ctr"/>
            <a:r>
              <a:rPr lang="en-US" sz="1100" b="1" dirty="0">
                <a:solidFill>
                  <a:schemeClr val="bg1"/>
                </a:solidFill>
                <a:latin typeface="Arial" panose="020B0604020202020204" pitchFamily="34" charset="0"/>
                <a:cs typeface="Arial" panose="020B0604020202020204" pitchFamily="34" charset="0"/>
              </a:rPr>
              <a:t>Spencer W. Kimball</a:t>
            </a:r>
            <a:endParaRPr lang="en-US" sz="1100" b="1" dirty="0">
              <a:solidFill>
                <a:schemeClr val="bg1"/>
              </a:solidFill>
            </a:endParaRPr>
          </a:p>
        </p:txBody>
      </p:sp>
    </p:spTree>
    <p:extLst>
      <p:ext uri="{BB962C8B-B14F-4D97-AF65-F5344CB8AC3E}">
        <p14:creationId xmlns:p14="http://schemas.microsoft.com/office/powerpoint/2010/main" val="16705950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59</a:t>
            </a:r>
          </a:p>
        </p:txBody>
      </p:sp>
      <p:sp>
        <p:nvSpPr>
          <p:cNvPr id="2" name="Rectangle 1">
            <a:extLst>
              <a:ext uri="{FF2B5EF4-FFF2-40B4-BE49-F238E27FC236}">
                <a16:creationId xmlns:a16="http://schemas.microsoft.com/office/drawing/2014/main" id="{E5F74966-8223-4014-8864-46411A84CEC7}"/>
              </a:ext>
            </a:extLst>
          </p:cNvPr>
          <p:cNvSpPr/>
          <p:nvPr/>
        </p:nvSpPr>
        <p:spPr>
          <a:xfrm>
            <a:off x="2135204" y="2828835"/>
            <a:ext cx="7921592" cy="1200329"/>
          </a:xfrm>
          <a:prstGeom prst="rect">
            <a:avLst/>
          </a:prstGeom>
        </p:spPr>
        <p:txBody>
          <a:bodyPr wrap="none">
            <a:spAutoFit/>
          </a:bodyPr>
          <a:lstStyle/>
          <a:p>
            <a:pPr algn="ctr"/>
            <a:r>
              <a:rPr lang="en-US" sz="3600" b="1" dirty="0">
                <a:solidFill>
                  <a:schemeClr val="bg1"/>
                </a:solidFill>
                <a:latin typeface="Constantia" panose="02030602050306030303" pitchFamily="18" charset="0"/>
                <a:cs typeface="Arial" panose="020B0604020202020204" pitchFamily="34" charset="0"/>
              </a:rPr>
              <a:t>“The Lord speaks with Moses about </a:t>
            </a:r>
          </a:p>
          <a:p>
            <a:pPr algn="ctr"/>
            <a:r>
              <a:rPr lang="en-US" sz="3600" b="1" dirty="0">
                <a:solidFill>
                  <a:schemeClr val="bg1"/>
                </a:solidFill>
                <a:latin typeface="Constantia" panose="02030602050306030303" pitchFamily="18" charset="0"/>
                <a:cs typeface="Arial" panose="020B0604020202020204" pitchFamily="34" charset="0"/>
              </a:rPr>
              <a:t>the rebellious Israelites”</a:t>
            </a:r>
          </a:p>
        </p:txBody>
      </p:sp>
      <p:sp>
        <p:nvSpPr>
          <p:cNvPr id="4" name="Rectangle 3">
            <a:extLst>
              <a:ext uri="{FF2B5EF4-FFF2-40B4-BE49-F238E27FC236}">
                <a16:creationId xmlns:a16="http://schemas.microsoft.com/office/drawing/2014/main" id="{95B16538-F771-41EE-8653-F9B52B24D85E}"/>
              </a:ext>
            </a:extLst>
          </p:cNvPr>
          <p:cNvSpPr/>
          <p:nvPr/>
        </p:nvSpPr>
        <p:spPr>
          <a:xfrm>
            <a:off x="1274626" y="968273"/>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32:9-14</a:t>
            </a:r>
          </a:p>
        </p:txBody>
      </p:sp>
    </p:spTree>
    <p:extLst>
      <p:ext uri="{BB962C8B-B14F-4D97-AF65-F5344CB8AC3E}">
        <p14:creationId xmlns:p14="http://schemas.microsoft.com/office/powerpoint/2010/main" val="52413796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52B4D1-8B43-4095-BB64-82F3648A60C1}"/>
              </a:ext>
            </a:extLst>
          </p:cNvPr>
          <p:cNvSpPr/>
          <p:nvPr/>
        </p:nvSpPr>
        <p:spPr>
          <a:xfrm>
            <a:off x="1114284" y="783607"/>
            <a:ext cx="1672255" cy="36933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229DB72-A293-49EE-80E8-88B589C6A7BD}"/>
              </a:ext>
            </a:extLst>
          </p:cNvPr>
          <p:cNvSpPr/>
          <p:nvPr/>
        </p:nvSpPr>
        <p:spPr>
          <a:xfrm>
            <a:off x="1114285" y="1113688"/>
            <a:ext cx="7685219" cy="3693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59</a:t>
            </a:r>
          </a:p>
        </p:txBody>
      </p:sp>
      <p:sp>
        <p:nvSpPr>
          <p:cNvPr id="2" name="Rectangle 1">
            <a:extLst>
              <a:ext uri="{FF2B5EF4-FFF2-40B4-BE49-F238E27FC236}">
                <a16:creationId xmlns:a16="http://schemas.microsoft.com/office/drawing/2014/main" id="{D60627C5-FC43-4AD6-8F61-97A3806F8D5B}"/>
              </a:ext>
            </a:extLst>
          </p:cNvPr>
          <p:cNvSpPr/>
          <p:nvPr/>
        </p:nvSpPr>
        <p:spPr>
          <a:xfrm>
            <a:off x="1114286" y="783607"/>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32:14</a:t>
            </a:r>
          </a:p>
        </p:txBody>
      </p:sp>
      <p:sp>
        <p:nvSpPr>
          <p:cNvPr id="4" name="Rectangle 3">
            <a:extLst>
              <a:ext uri="{FF2B5EF4-FFF2-40B4-BE49-F238E27FC236}">
                <a16:creationId xmlns:a16="http://schemas.microsoft.com/office/drawing/2014/main" id="{920BDEBA-9708-4BF9-A846-B859D10D53C8}"/>
              </a:ext>
            </a:extLst>
          </p:cNvPr>
          <p:cNvSpPr/>
          <p:nvPr/>
        </p:nvSpPr>
        <p:spPr>
          <a:xfrm>
            <a:off x="1114286" y="1813100"/>
            <a:ext cx="367280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actually needed to repent?</a:t>
            </a:r>
          </a:p>
        </p:txBody>
      </p:sp>
      <p:sp>
        <p:nvSpPr>
          <p:cNvPr id="5" name="Rectangle 4">
            <a:extLst>
              <a:ext uri="{FF2B5EF4-FFF2-40B4-BE49-F238E27FC236}">
                <a16:creationId xmlns:a16="http://schemas.microsoft.com/office/drawing/2014/main" id="{F4565D3A-36A0-46DA-A6BB-61170281D671}"/>
              </a:ext>
            </a:extLst>
          </p:cNvPr>
          <p:cNvSpPr/>
          <p:nvPr/>
        </p:nvSpPr>
        <p:spPr>
          <a:xfrm>
            <a:off x="1114285" y="2288450"/>
            <a:ext cx="768521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consequence for the Israelites if they chose to repent?</a:t>
            </a:r>
          </a:p>
        </p:txBody>
      </p:sp>
      <p:sp>
        <p:nvSpPr>
          <p:cNvPr id="6" name="Rectangle 5">
            <a:extLst>
              <a:ext uri="{FF2B5EF4-FFF2-40B4-BE49-F238E27FC236}">
                <a16:creationId xmlns:a16="http://schemas.microsoft.com/office/drawing/2014/main" id="{B09227AB-FC65-4151-8821-9CFC3C334C68}"/>
              </a:ext>
            </a:extLst>
          </p:cNvPr>
          <p:cNvSpPr/>
          <p:nvPr/>
        </p:nvSpPr>
        <p:spPr>
          <a:xfrm>
            <a:off x="1114285" y="2798658"/>
            <a:ext cx="684033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was the consequence if they did not choose to repent?</a:t>
            </a:r>
          </a:p>
        </p:txBody>
      </p:sp>
      <p:sp>
        <p:nvSpPr>
          <p:cNvPr id="7" name="Rectangle 6">
            <a:extLst>
              <a:ext uri="{FF2B5EF4-FFF2-40B4-BE49-F238E27FC236}">
                <a16:creationId xmlns:a16="http://schemas.microsoft.com/office/drawing/2014/main" id="{F2CF4320-7DD8-4B43-BE95-FA21ED0B0CE3}"/>
              </a:ext>
            </a:extLst>
          </p:cNvPr>
          <p:cNvSpPr/>
          <p:nvPr/>
        </p:nvSpPr>
        <p:spPr>
          <a:xfrm>
            <a:off x="1114285" y="1152939"/>
            <a:ext cx="7685219"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repented of the evil which he thought to do unto his people.</a:t>
            </a:r>
          </a:p>
        </p:txBody>
      </p:sp>
    </p:spTree>
    <p:extLst>
      <p:ext uri="{BB962C8B-B14F-4D97-AF65-F5344CB8AC3E}">
        <p14:creationId xmlns:p14="http://schemas.microsoft.com/office/powerpoint/2010/main" val="376442140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5">
                                            <p:txEl>
                                              <p:pRg st="0" end="0"/>
                                            </p:txEl>
                                          </p:spTgt>
                                        </p:tgtEl>
                                        <p:attrNameLst>
                                          <p:attrName>ppt_w</p:attrName>
                                        </p:attrNameLst>
                                      </p:cBhvr>
                                    </p:anim>
                                    <p:anim by="(#ppt_w*0.50)" calcmode="lin" valueType="num">
                                      <p:cBhvr>
                                        <p:cTn id="13" dur="500" decel="50000" autoRev="1" fill="hold">
                                          <p:stCondLst>
                                            <p:cond delay="0"/>
                                          </p:stCondLst>
                                        </p:cTn>
                                        <p:tgtEl>
                                          <p:spTgt spid="5">
                                            <p:txEl>
                                              <p:pRg st="0" end="0"/>
                                            </p:txEl>
                                          </p:spTgt>
                                        </p:tgtEl>
                                        <p:attrNameLst>
                                          <p:attrName>ppt_x</p:attrName>
                                        </p:attrNameLst>
                                      </p:cBhvr>
                                    </p:anim>
                                    <p:anim from="(-#ppt_h/2)" to="(#ppt_y)" calcmode="lin" valueType="num">
                                      <p:cBhvr>
                                        <p:cTn id="14" dur="1000" fill="hold">
                                          <p:stCondLst>
                                            <p:cond delay="0"/>
                                          </p:stCondLst>
                                        </p:cTn>
                                        <p:tgtEl>
                                          <p:spTgt spid="5">
                                            <p:txEl>
                                              <p:pRg st="0" end="0"/>
                                            </p:txEl>
                                          </p:spTgt>
                                        </p:tgtEl>
                                        <p:attrNameLst>
                                          <p:attrName>ppt_y</p:attrName>
                                        </p:attrNameLst>
                                      </p:cBhvr>
                                    </p:anim>
                                    <p:animRot by="21600000">
                                      <p:cBhvr>
                                        <p:cTn id="15" dur="1000" fill="hold">
                                          <p:stCondLst>
                                            <p:cond delay="0"/>
                                          </p:stCondLst>
                                        </p:cTn>
                                        <p:tgtEl>
                                          <p:spTgt spid="5">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59</a:t>
            </a:r>
          </a:p>
        </p:txBody>
      </p:sp>
      <p:sp>
        <p:nvSpPr>
          <p:cNvPr id="2" name="Rectangle 1">
            <a:extLst>
              <a:ext uri="{FF2B5EF4-FFF2-40B4-BE49-F238E27FC236}">
                <a16:creationId xmlns:a16="http://schemas.microsoft.com/office/drawing/2014/main" id="{D9B0898B-6463-43B1-9960-28EED22E47F1}"/>
              </a:ext>
            </a:extLst>
          </p:cNvPr>
          <p:cNvSpPr/>
          <p:nvPr/>
        </p:nvSpPr>
        <p:spPr>
          <a:xfrm>
            <a:off x="3048000" y="2828835"/>
            <a:ext cx="6096000" cy="1200329"/>
          </a:xfrm>
          <a:prstGeom prst="rect">
            <a:avLst/>
          </a:prstGeom>
        </p:spPr>
        <p:txBody>
          <a:bodyPr>
            <a:spAutoFit/>
          </a:bodyPr>
          <a:lstStyle/>
          <a:p>
            <a:pPr algn="ctr"/>
            <a:r>
              <a:rPr lang="en-US" sz="2400" b="1" dirty="0">
                <a:solidFill>
                  <a:schemeClr val="bg1"/>
                </a:solidFill>
                <a:latin typeface="Constantia" panose="02030602050306030303" pitchFamily="18" charset="0"/>
              </a:rPr>
              <a:t>“Moses destroys the stone tables and the golden calf, and the Levites kill 3,000 of the rebellious Israelites”</a:t>
            </a:r>
          </a:p>
        </p:txBody>
      </p:sp>
      <p:sp>
        <p:nvSpPr>
          <p:cNvPr id="4" name="Rectangle 3">
            <a:extLst>
              <a:ext uri="{FF2B5EF4-FFF2-40B4-BE49-F238E27FC236}">
                <a16:creationId xmlns:a16="http://schemas.microsoft.com/office/drawing/2014/main" id="{154B278E-1DB1-44EF-88B2-3ADE1028C9C4}"/>
              </a:ext>
            </a:extLst>
          </p:cNvPr>
          <p:cNvSpPr/>
          <p:nvPr/>
        </p:nvSpPr>
        <p:spPr>
          <a:xfrm>
            <a:off x="1114286" y="783607"/>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32:15-29</a:t>
            </a:r>
          </a:p>
        </p:txBody>
      </p:sp>
    </p:spTree>
    <p:extLst>
      <p:ext uri="{BB962C8B-B14F-4D97-AF65-F5344CB8AC3E}">
        <p14:creationId xmlns:p14="http://schemas.microsoft.com/office/powerpoint/2010/main" val="3538914135"/>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537</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MS Gothic</vt:lpstr>
      <vt:lpstr>Arial</vt:lpstr>
      <vt:lpstr>Calibri</vt:lpstr>
      <vt:lpstr>Constantia</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4202</cp:revision>
  <dcterms:created xsi:type="dcterms:W3CDTF">2018-08-29T04:26:39Z</dcterms:created>
  <dcterms:modified xsi:type="dcterms:W3CDTF">2019-04-03T05:36:36Z</dcterms:modified>
</cp:coreProperties>
</file>