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0" r:id="rId3"/>
    <p:sldId id="381" r:id="rId4"/>
    <p:sldId id="382" r:id="rId5"/>
    <p:sldId id="383" r:id="rId6"/>
    <p:sldId id="390" r:id="rId7"/>
    <p:sldId id="384" r:id="rId8"/>
    <p:sldId id="385" r:id="rId9"/>
    <p:sldId id="386" r:id="rId10"/>
    <p:sldId id="387" r:id="rId11"/>
    <p:sldId id="388" r:id="rId12"/>
    <p:sldId id="3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FF6600"/>
    <a:srgbClr val="0BA2C5"/>
    <a:srgbClr val="B9DF63"/>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48" y="20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vozesmormons.com.br/2012/03/28/misticismo-e-ortodoxi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4/2/2019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Bahnschrift Light SemiCondensed" panose="020B0502040204020203" pitchFamily="34" charset="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3833E38C-B9E3-4EFA-94D3-B88E672B33B0}"/>
              </a:ext>
            </a:extLst>
          </p:cNvPr>
          <p:cNvSpPr/>
          <p:nvPr/>
        </p:nvSpPr>
        <p:spPr>
          <a:xfrm>
            <a:off x="3260640" y="3136612"/>
            <a:ext cx="5670720" cy="584775"/>
          </a:xfrm>
          <a:prstGeom prst="rect">
            <a:avLst/>
          </a:prstGeom>
        </p:spPr>
        <p:txBody>
          <a:bodyPr wrap="none">
            <a:spAutoFit/>
          </a:bodyPr>
          <a:lstStyle/>
          <a:p>
            <a:r>
              <a:rPr lang="en-US" sz="3200" dirty="0">
                <a:solidFill>
                  <a:schemeClr val="bg1"/>
                </a:solidFill>
                <a:latin typeface="Arial Black" panose="020B0A04020102020204" pitchFamily="34" charset="0"/>
              </a:rPr>
              <a:t>Segment 3 (15 minutes) </a:t>
            </a:r>
          </a:p>
        </p:txBody>
      </p:sp>
    </p:spTree>
    <p:extLst>
      <p:ext uri="{BB962C8B-B14F-4D97-AF65-F5344CB8AC3E}">
        <p14:creationId xmlns:p14="http://schemas.microsoft.com/office/powerpoint/2010/main" val="115483930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57FDF7-631C-40FB-AEE3-B8B46241F5A6}"/>
              </a:ext>
            </a:extLst>
          </p:cNvPr>
          <p:cNvSpPr/>
          <p:nvPr/>
        </p:nvSpPr>
        <p:spPr>
          <a:xfrm>
            <a:off x="1453030" y="730078"/>
            <a:ext cx="1954381" cy="92991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64399E9-726C-4B09-AB61-7C70D81173A9}"/>
              </a:ext>
            </a:extLst>
          </p:cNvPr>
          <p:cNvSpPr/>
          <p:nvPr/>
        </p:nvSpPr>
        <p:spPr>
          <a:xfrm>
            <a:off x="1453030" y="1137088"/>
            <a:ext cx="9285940" cy="14773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7A03189B-EF0F-4ADE-8EFD-7BEECF006783}"/>
              </a:ext>
            </a:extLst>
          </p:cNvPr>
          <p:cNvSpPr/>
          <p:nvPr/>
        </p:nvSpPr>
        <p:spPr>
          <a:xfrm>
            <a:off x="1453030" y="783607"/>
            <a:ext cx="195438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Ezekiel 37:15-17</a:t>
            </a:r>
          </a:p>
        </p:txBody>
      </p:sp>
      <p:sp>
        <p:nvSpPr>
          <p:cNvPr id="4" name="Rectangle 3">
            <a:extLst>
              <a:ext uri="{FF2B5EF4-FFF2-40B4-BE49-F238E27FC236}">
                <a16:creationId xmlns:a16="http://schemas.microsoft.com/office/drawing/2014/main" id="{B3F0126A-1310-423A-8915-D85D1F990A88}"/>
              </a:ext>
            </a:extLst>
          </p:cNvPr>
          <p:cNvSpPr/>
          <p:nvPr/>
        </p:nvSpPr>
        <p:spPr>
          <a:xfrm>
            <a:off x="2050194" y="3105834"/>
            <a:ext cx="7717474" cy="646331"/>
          </a:xfrm>
          <a:prstGeom prst="rect">
            <a:avLst/>
          </a:prstGeom>
        </p:spPr>
        <p:txBody>
          <a:bodyPr wrap="square">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the Bible, the Book of Mormon testifies of Jesus Christ and contains the fulness of the gospel.</a:t>
            </a:r>
          </a:p>
        </p:txBody>
      </p:sp>
      <p:sp>
        <p:nvSpPr>
          <p:cNvPr id="5" name="Rectangle 4">
            <a:extLst>
              <a:ext uri="{FF2B5EF4-FFF2-40B4-BE49-F238E27FC236}">
                <a16:creationId xmlns:a16="http://schemas.microsoft.com/office/drawing/2014/main" id="{906EF98D-B0F0-4A1F-B315-4C1CC1913F2C}"/>
              </a:ext>
            </a:extLst>
          </p:cNvPr>
          <p:cNvSpPr/>
          <p:nvPr/>
        </p:nvSpPr>
        <p:spPr>
          <a:xfrm>
            <a:off x="1453030" y="1120675"/>
            <a:ext cx="928594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again unto me, saying,</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Moreover, thou son of man, take thee one stick, and write upon it, For Judah, and for the children of Israel his companions: then take another stick, and write upon it, For Joseph, the stick of Ephraim, and for all the house of Israel his companions: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join them one to another into one stick; and they shall become one in thine hand.</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505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7CB180D9-8F19-4D5D-8FF1-D4549D1E07DA}"/>
              </a:ext>
            </a:extLst>
          </p:cNvPr>
          <p:cNvSpPr/>
          <p:nvPr/>
        </p:nvSpPr>
        <p:spPr>
          <a:xfrm>
            <a:off x="1298288" y="1245272"/>
            <a:ext cx="77837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Ezekiel say would happen to these two sticks, or books?</a:t>
            </a:r>
          </a:p>
        </p:txBody>
      </p:sp>
      <p:sp>
        <p:nvSpPr>
          <p:cNvPr id="5" name="Rectangle 4">
            <a:extLst>
              <a:ext uri="{FF2B5EF4-FFF2-40B4-BE49-F238E27FC236}">
                <a16:creationId xmlns:a16="http://schemas.microsoft.com/office/drawing/2014/main" id="{0E10BBD6-0A6D-4078-AA41-8E5723D2CF9B}"/>
              </a:ext>
            </a:extLst>
          </p:cNvPr>
          <p:cNvSpPr/>
          <p:nvPr/>
        </p:nvSpPr>
        <p:spPr>
          <a:xfrm>
            <a:off x="1298287" y="1891603"/>
            <a:ext cx="82873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are the Bible and the Book of Mormon “one” in our hands?</a:t>
            </a:r>
          </a:p>
        </p:txBody>
      </p:sp>
      <p:sp>
        <p:nvSpPr>
          <p:cNvPr id="6" name="Rectangle 5">
            <a:extLst>
              <a:ext uri="{FF2B5EF4-FFF2-40B4-BE49-F238E27FC236}">
                <a16:creationId xmlns:a16="http://schemas.microsoft.com/office/drawing/2014/main" id="{9620D273-E67B-4C40-9F55-30AC2223D236}"/>
              </a:ext>
            </a:extLst>
          </p:cNvPr>
          <p:cNvSpPr/>
          <p:nvPr/>
        </p:nvSpPr>
        <p:spPr>
          <a:xfrm>
            <a:off x="1298287" y="2602178"/>
            <a:ext cx="906919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 Book of Mormon and the Bible work together to testify of the Savior Jesus Christ?</a:t>
            </a:r>
          </a:p>
        </p:txBody>
      </p:sp>
      <p:sp>
        <p:nvSpPr>
          <p:cNvPr id="7" name="Rectangle 6">
            <a:extLst>
              <a:ext uri="{FF2B5EF4-FFF2-40B4-BE49-F238E27FC236}">
                <a16:creationId xmlns:a16="http://schemas.microsoft.com/office/drawing/2014/main" id="{FB434D77-63C9-4B52-AD90-229940A79CD2}"/>
              </a:ext>
            </a:extLst>
          </p:cNvPr>
          <p:cNvSpPr/>
          <p:nvPr/>
        </p:nvSpPr>
        <p:spPr>
          <a:xfrm>
            <a:off x="1298286" y="3429000"/>
            <a:ext cx="90691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scripture passages from the Bible or the Book of Mormon that have helped to strengthen your testimony of Jesus Christ and His gospel?</a:t>
            </a:r>
          </a:p>
        </p:txBody>
      </p:sp>
    </p:spTree>
    <p:extLst>
      <p:ext uri="{BB962C8B-B14F-4D97-AF65-F5344CB8AC3E}">
        <p14:creationId xmlns:p14="http://schemas.microsoft.com/office/powerpoint/2010/main" val="1809812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3"/>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4" name="Rectangle 3">
            <a:extLst>
              <a:ext uri="{FF2B5EF4-FFF2-40B4-BE49-F238E27FC236}">
                <a16:creationId xmlns:a16="http://schemas.microsoft.com/office/drawing/2014/main" id="{A3B0C3C5-AFD1-4E49-A744-8742F26FEEBA}"/>
              </a:ext>
            </a:extLst>
          </p:cNvPr>
          <p:cNvSpPr/>
          <p:nvPr/>
        </p:nvSpPr>
        <p:spPr>
          <a:xfrm>
            <a:off x="3660878" y="2644170"/>
            <a:ext cx="4870244" cy="1569660"/>
          </a:xfrm>
          <a:prstGeom prst="rect">
            <a:avLst/>
          </a:prstGeom>
        </p:spPr>
        <p:txBody>
          <a:bodyPr wrap="none">
            <a:spAutoFit/>
          </a:bodyPr>
          <a:lstStyle/>
          <a:p>
            <a:pPr algn="ctr" fontAlgn="base"/>
            <a:r>
              <a:rPr lang="en-US" sz="4800" dirty="0">
                <a:solidFill>
                  <a:srgbClr val="333333"/>
                </a:solidFill>
                <a:latin typeface="MV Boli" panose="02000500030200090000" pitchFamily="2" charset="0"/>
                <a:cs typeface="MV Boli" panose="02000500030200090000" pitchFamily="2" charset="0"/>
              </a:rPr>
              <a:t>The Restoration</a:t>
            </a:r>
          </a:p>
          <a:p>
            <a:pPr algn="ctr" fontAlgn="base"/>
            <a:r>
              <a:rPr lang="en-US" sz="4800" dirty="0">
                <a:solidFill>
                  <a:srgbClr val="333333"/>
                </a:solidFill>
                <a:latin typeface="MV Boli" panose="02000500030200090000" pitchFamily="2" charset="0"/>
                <a:cs typeface="MV Boli" panose="02000500030200090000" pitchFamily="2" charset="0"/>
              </a:rPr>
              <a:t>(Part 2)</a:t>
            </a:r>
            <a:endParaRPr lang="en-US" sz="4800" b="0" i="0" dirty="0">
              <a:solidFill>
                <a:srgbClr val="333333"/>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61007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628982D7-346D-405C-8C4E-B0F5FC7B28D5}"/>
              </a:ext>
            </a:extLst>
          </p:cNvPr>
          <p:cNvSpPr/>
          <p:nvPr/>
        </p:nvSpPr>
        <p:spPr>
          <a:xfrm>
            <a:off x="3328768" y="3136612"/>
            <a:ext cx="5534464" cy="584775"/>
          </a:xfrm>
          <a:prstGeom prst="rect">
            <a:avLst/>
          </a:prstGeom>
        </p:spPr>
        <p:txBody>
          <a:bodyPr wrap="none">
            <a:spAutoFit/>
          </a:bodyPr>
          <a:lstStyle/>
          <a:p>
            <a:r>
              <a:rPr lang="en-US" sz="3200" dirty="0">
                <a:solidFill>
                  <a:schemeClr val="bg1"/>
                </a:solidFill>
                <a:latin typeface="Arial Black" panose="020B0A04020102020204" pitchFamily="34" charset="0"/>
              </a:rPr>
              <a:t>Segment 1 (10 minutes)</a:t>
            </a:r>
          </a:p>
        </p:txBody>
      </p:sp>
    </p:spTree>
    <p:extLst>
      <p:ext uri="{BB962C8B-B14F-4D97-AF65-F5344CB8AC3E}">
        <p14:creationId xmlns:p14="http://schemas.microsoft.com/office/powerpoint/2010/main" val="9027342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DB89EDB1-6C84-4828-80C8-0030BAF65FFB}"/>
              </a:ext>
            </a:extLst>
          </p:cNvPr>
          <p:cNvSpPr/>
          <p:nvPr/>
        </p:nvSpPr>
        <p:spPr>
          <a:xfrm>
            <a:off x="-2979499" y="779683"/>
            <a:ext cx="2695290" cy="369332"/>
          </a:xfrm>
          <a:prstGeom prst="rect">
            <a:avLst/>
          </a:prstGeom>
        </p:spPr>
        <p:txBody>
          <a:bodyPr wrap="none">
            <a:spAutoFit/>
          </a:bodyPr>
          <a:lstStyle/>
          <a:p>
            <a:r>
              <a:rPr lang="en-US" dirty="0">
                <a:solidFill>
                  <a:schemeClr val="bg1"/>
                </a:solidFill>
                <a:latin typeface="Arial Black" panose="020B0A04020102020204" pitchFamily="34" charset="0"/>
              </a:rPr>
              <a:t>The Great Apostasy</a:t>
            </a:r>
          </a:p>
        </p:txBody>
      </p:sp>
      <p:sp>
        <p:nvSpPr>
          <p:cNvPr id="4" name="Rectangle 3">
            <a:extLst>
              <a:ext uri="{FF2B5EF4-FFF2-40B4-BE49-F238E27FC236}">
                <a16:creationId xmlns:a16="http://schemas.microsoft.com/office/drawing/2014/main" id="{B4B44392-9E98-4D0C-B671-E3C9DDDDA4FA}"/>
              </a:ext>
            </a:extLst>
          </p:cNvPr>
          <p:cNvSpPr/>
          <p:nvPr/>
        </p:nvSpPr>
        <p:spPr>
          <a:xfrm>
            <a:off x="6607803" y="3845655"/>
            <a:ext cx="4683718" cy="707886"/>
          </a:xfrm>
          <a:prstGeom prst="rect">
            <a:avLst/>
          </a:prstGeom>
        </p:spPr>
        <p:txBody>
          <a:bodyPr wrap="none">
            <a:spAutoFit/>
          </a:bodyPr>
          <a:lstStyle/>
          <a:p>
            <a:r>
              <a:rPr lang="en-US" sz="4000" dirty="0">
                <a:solidFill>
                  <a:schemeClr val="bg1"/>
                </a:solidFill>
                <a:latin typeface="Arial Black" panose="020B0A04020102020204" pitchFamily="34" charset="0"/>
              </a:rPr>
              <a:t>The Restoration</a:t>
            </a:r>
          </a:p>
        </p:txBody>
      </p:sp>
      <p:pic>
        <p:nvPicPr>
          <p:cNvPr id="6" name="Picture 5">
            <a:extLst>
              <a:ext uri="{FF2B5EF4-FFF2-40B4-BE49-F238E27FC236}">
                <a16:creationId xmlns:a16="http://schemas.microsoft.com/office/drawing/2014/main" id="{088A7997-488E-45C6-A0DB-313874C58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479" y="1818348"/>
            <a:ext cx="3638550" cy="4762500"/>
          </a:xfrm>
          <a:prstGeom prst="rect">
            <a:avLst/>
          </a:prstGeom>
        </p:spPr>
      </p:pic>
      <p:sp>
        <p:nvSpPr>
          <p:cNvPr id="7" name="Rectangle 6">
            <a:extLst>
              <a:ext uri="{FF2B5EF4-FFF2-40B4-BE49-F238E27FC236}">
                <a16:creationId xmlns:a16="http://schemas.microsoft.com/office/drawing/2014/main" id="{8CA41EAE-44AD-4CAC-BF3E-6413D541DC78}"/>
              </a:ext>
            </a:extLst>
          </p:cNvPr>
          <p:cNvSpPr/>
          <p:nvPr/>
        </p:nvSpPr>
        <p:spPr>
          <a:xfrm>
            <a:off x="5081137" y="779683"/>
            <a:ext cx="2695290" cy="369332"/>
          </a:xfrm>
          <a:prstGeom prst="rect">
            <a:avLst/>
          </a:prstGeom>
        </p:spPr>
        <p:txBody>
          <a:bodyPr wrap="none">
            <a:spAutoFit/>
          </a:bodyPr>
          <a:lstStyle/>
          <a:p>
            <a:r>
              <a:rPr lang="en-US" dirty="0">
                <a:solidFill>
                  <a:schemeClr val="bg1"/>
                </a:solidFill>
                <a:latin typeface="Arial Black" panose="020B0A04020102020204" pitchFamily="34" charset="0"/>
              </a:rPr>
              <a:t>The Great Apostasy</a:t>
            </a:r>
          </a:p>
        </p:txBody>
      </p:sp>
      <p:sp>
        <p:nvSpPr>
          <p:cNvPr id="8" name="Rectangle 7">
            <a:extLst>
              <a:ext uri="{FF2B5EF4-FFF2-40B4-BE49-F238E27FC236}">
                <a16:creationId xmlns:a16="http://schemas.microsoft.com/office/drawing/2014/main" id="{48C3F698-48D3-435A-B95A-59967E11D1DE}"/>
              </a:ext>
            </a:extLst>
          </p:cNvPr>
          <p:cNvSpPr/>
          <p:nvPr/>
        </p:nvSpPr>
        <p:spPr>
          <a:xfrm>
            <a:off x="-2979499" y="779683"/>
            <a:ext cx="2695290" cy="369332"/>
          </a:xfrm>
          <a:prstGeom prst="rect">
            <a:avLst/>
          </a:prstGeom>
        </p:spPr>
        <p:txBody>
          <a:bodyPr wrap="none">
            <a:spAutoFit/>
          </a:bodyPr>
          <a:lstStyle/>
          <a:p>
            <a:r>
              <a:rPr lang="en-US" dirty="0">
                <a:solidFill>
                  <a:schemeClr val="bg1"/>
                </a:solidFill>
                <a:latin typeface="Arial Black" panose="020B0A04020102020204" pitchFamily="34" charset="0"/>
              </a:rPr>
              <a:t>The Great Apostasy</a:t>
            </a:r>
          </a:p>
        </p:txBody>
      </p:sp>
    </p:spTree>
    <p:extLst>
      <p:ext uri="{BB962C8B-B14F-4D97-AF65-F5344CB8AC3E}">
        <p14:creationId xmlns:p14="http://schemas.microsoft.com/office/powerpoint/2010/main" val="15335305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4.16667E-6 0.01227 L 1.25533 0.00718 " pathEditMode="relative" rAng="0" ptsTypes="AA">
                                      <p:cBhvr>
                                        <p:cTn id="6" dur="7300" fill="hold"/>
                                        <p:tgtEl>
                                          <p:spTgt spid="2"/>
                                        </p:tgtEl>
                                        <p:attrNameLst>
                                          <p:attrName>ppt_x</p:attrName>
                                          <p:attrName>ppt_y</p:attrName>
                                        </p:attrNameLst>
                                      </p:cBhvr>
                                      <p:rCtr x="62760" y="-255"/>
                                    </p:animMotion>
                                  </p:childTnLst>
                                </p:cTn>
                              </p:par>
                            </p:childTnLst>
                          </p:cTn>
                        </p:par>
                        <p:par>
                          <p:cTn id="7" fill="hold">
                            <p:stCondLst>
                              <p:cond delay="7300"/>
                            </p:stCondLst>
                            <p:childTnLst>
                              <p:par>
                                <p:cTn id="8" presetID="56" presetClass="path" presetSubtype="0" accel="50000" decel="50000" fill="hold" grpId="0" nodeType="afterEffect">
                                  <p:stCondLst>
                                    <p:cond delay="0"/>
                                  </p:stCondLst>
                                  <p:childTnLst>
                                    <p:animMotion origin="layout" path="M 4.16667E-6 0.01227 L 1.25533 0.00718 " pathEditMode="relative" rAng="0" ptsTypes="AA">
                                      <p:cBhvr>
                                        <p:cTn id="9" dur="7250" fill="hold"/>
                                        <p:tgtEl>
                                          <p:spTgt spid="8"/>
                                        </p:tgtEl>
                                        <p:attrNameLst>
                                          <p:attrName>ppt_x</p:attrName>
                                          <p:attrName>ppt_y</p:attrName>
                                        </p:attrNameLst>
                                      </p:cBhvr>
                                      <p:rCtr x="62760" y="-255"/>
                                    </p:animMotion>
                                  </p:childTnLst>
                                </p:cTn>
                              </p:par>
                            </p:childTnLst>
                          </p:cTn>
                        </p:par>
                        <p:par>
                          <p:cTn id="10" fill="hold">
                            <p:stCondLst>
                              <p:cond delay="1455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BC4340A0-399C-42EC-8242-1647941339EB}"/>
              </a:ext>
            </a:extLst>
          </p:cNvPr>
          <p:cNvSpPr/>
          <p:nvPr/>
        </p:nvSpPr>
        <p:spPr>
          <a:xfrm>
            <a:off x="3667643" y="3167390"/>
            <a:ext cx="4856714" cy="523220"/>
          </a:xfrm>
          <a:prstGeom prst="rect">
            <a:avLst/>
          </a:prstGeom>
        </p:spPr>
        <p:txBody>
          <a:bodyPr wrap="none">
            <a:spAutoFit/>
          </a:bodyPr>
          <a:lstStyle/>
          <a:p>
            <a:r>
              <a:rPr lang="en-US" sz="2800" dirty="0">
                <a:solidFill>
                  <a:schemeClr val="bg1"/>
                </a:solidFill>
                <a:latin typeface="Arial Black" panose="020B0A04020102020204" pitchFamily="34" charset="0"/>
              </a:rPr>
              <a:t>Segment 2 (15 minutes)</a:t>
            </a:r>
          </a:p>
        </p:txBody>
      </p:sp>
    </p:spTree>
    <p:extLst>
      <p:ext uri="{BB962C8B-B14F-4D97-AF65-F5344CB8AC3E}">
        <p14:creationId xmlns:p14="http://schemas.microsoft.com/office/powerpoint/2010/main" val="18310198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4" name="AutoShape 2" descr="https://www.lds.org/bc/content/shared/content/images/gospel-library/manual/PD60004368/0001677altcrp.jpg">
            <a:extLst>
              <a:ext uri="{FF2B5EF4-FFF2-40B4-BE49-F238E27FC236}">
                <a16:creationId xmlns:a16="http://schemas.microsoft.com/office/drawing/2014/main" id="{A9B8E190-CF2A-4CC9-8029-7C77256685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lds.org/bc/content/shared/content/images/gospel-library/manual/PD60004368/0001677altcrp.jpg">
            <a:extLst>
              <a:ext uri="{FF2B5EF4-FFF2-40B4-BE49-F238E27FC236}">
                <a16:creationId xmlns:a16="http://schemas.microsoft.com/office/drawing/2014/main" id="{FA9E6515-8B2C-469A-9DDF-6B827275DD7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lds.org/bc/content/shared/content/images/gospel-library/manual/PD60004368/0001677altcrp.jpg">
            <a:extLst>
              <a:ext uri="{FF2B5EF4-FFF2-40B4-BE49-F238E27FC236}">
                <a16:creationId xmlns:a16="http://schemas.microsoft.com/office/drawing/2014/main" id="{D60635A6-713A-4A9A-ADB9-B2D5985A193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Resultado de imagen para the book of mormon and the bible">
            <a:extLst>
              <a:ext uri="{FF2B5EF4-FFF2-40B4-BE49-F238E27FC236}">
                <a16:creationId xmlns:a16="http://schemas.microsoft.com/office/drawing/2014/main" id="{2BBF6828-312B-4077-9128-AEA7BF73A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37" y="1152939"/>
            <a:ext cx="38195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26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A97160-1C30-41F3-BB6C-56D95482775E}"/>
              </a:ext>
            </a:extLst>
          </p:cNvPr>
          <p:cNvSpPr/>
          <p:nvPr/>
        </p:nvSpPr>
        <p:spPr>
          <a:xfrm>
            <a:off x="7357655" y="1392509"/>
            <a:ext cx="3456117" cy="58802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One Rounded and One Snipped 6">
            <a:extLst>
              <a:ext uri="{FF2B5EF4-FFF2-40B4-BE49-F238E27FC236}">
                <a16:creationId xmlns:a16="http://schemas.microsoft.com/office/drawing/2014/main" id="{45EF13A3-6C42-482C-839E-63632EBEDE9A}"/>
              </a:ext>
            </a:extLst>
          </p:cNvPr>
          <p:cNvSpPr/>
          <p:nvPr/>
        </p:nvSpPr>
        <p:spPr>
          <a:xfrm>
            <a:off x="943369" y="1784025"/>
            <a:ext cx="9870403" cy="1477328"/>
          </a:xfrm>
          <a:prstGeom prst="snip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5EBD28D3-272E-4F52-B720-F977A85B66CA}"/>
              </a:ext>
            </a:extLst>
          </p:cNvPr>
          <p:cNvSpPr/>
          <p:nvPr/>
        </p:nvSpPr>
        <p:spPr>
          <a:xfrm>
            <a:off x="943370" y="3499556"/>
            <a:ext cx="60324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both the Book of Mormon and the Bible do? </a:t>
            </a:r>
          </a:p>
        </p:txBody>
      </p:sp>
      <p:sp>
        <p:nvSpPr>
          <p:cNvPr id="4" name="Rectangle 3">
            <a:extLst>
              <a:ext uri="{FF2B5EF4-FFF2-40B4-BE49-F238E27FC236}">
                <a16:creationId xmlns:a16="http://schemas.microsoft.com/office/drawing/2014/main" id="{765EC906-99DD-44D1-9CC0-0DA416A92DA6}"/>
              </a:ext>
            </a:extLst>
          </p:cNvPr>
          <p:cNvSpPr/>
          <p:nvPr/>
        </p:nvSpPr>
        <p:spPr>
          <a:xfrm>
            <a:off x="943370" y="4046739"/>
            <a:ext cx="9870403" cy="646331"/>
          </a:xfrm>
          <a:prstGeom prst="rect">
            <a:avLst/>
          </a:prstGeom>
        </p:spPr>
        <p:txBody>
          <a:bodyPr wrap="square">
            <a:spAutoFit/>
          </a:bodyPr>
          <a:lstStyle/>
          <a:p>
            <a:pPr algn="just"/>
            <a:r>
              <a:rPr lang="en-US" i="1" dirty="0">
                <a:solidFill>
                  <a:schemeClr val="bg2">
                    <a:lumMod val="75000"/>
                  </a:schemeClr>
                </a:solidFill>
                <a:latin typeface="Arial" panose="020B0604020202020204" pitchFamily="34" charset="0"/>
                <a:cs typeface="Arial" panose="020B0604020202020204" pitchFamily="34" charset="0"/>
              </a:rPr>
              <a:t> With the Bible, the Book of Mormon testifies of Jesus Christ and contains the fulness of the gospel.</a:t>
            </a:r>
          </a:p>
        </p:txBody>
      </p:sp>
      <p:sp>
        <p:nvSpPr>
          <p:cNvPr id="5" name="Rectangle 4">
            <a:extLst>
              <a:ext uri="{FF2B5EF4-FFF2-40B4-BE49-F238E27FC236}">
                <a16:creationId xmlns:a16="http://schemas.microsoft.com/office/drawing/2014/main" id="{C46FC07F-D4F6-4ADD-96A9-33687AC65C60}"/>
              </a:ext>
            </a:extLst>
          </p:cNvPr>
          <p:cNvSpPr/>
          <p:nvPr/>
        </p:nvSpPr>
        <p:spPr>
          <a:xfrm>
            <a:off x="943369" y="1835378"/>
            <a:ext cx="9870403"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God called Joseph Smith to be a latter-day witness of the living Christ. As the Prophet of the Restoration, Joseph Smith translated the Book of Mormon by the gift and power of God (see D&amp;C 135:3). With the Bible, the Book of Mormon testifies of Jesus Christ and contains the fulness of the gospel (see Ezekiel 37:15–17). The Book of Mormon is also a witness of Joseph Smith’s prophetic calling and the truthfulness of the Restoration.</a:t>
            </a:r>
          </a:p>
        </p:txBody>
      </p:sp>
      <p:sp>
        <p:nvSpPr>
          <p:cNvPr id="6" name="Rectangle 5">
            <a:extLst>
              <a:ext uri="{FF2B5EF4-FFF2-40B4-BE49-F238E27FC236}">
                <a16:creationId xmlns:a16="http://schemas.microsoft.com/office/drawing/2014/main" id="{5AD736EC-5FDB-45CC-BF87-17746EE45E2B}"/>
              </a:ext>
            </a:extLst>
          </p:cNvPr>
          <p:cNvSpPr/>
          <p:nvPr/>
        </p:nvSpPr>
        <p:spPr>
          <a:xfrm>
            <a:off x="7357655" y="1392509"/>
            <a:ext cx="3572941" cy="353943"/>
          </a:xfrm>
          <a:prstGeom prst="rect">
            <a:avLst/>
          </a:prstGeom>
        </p:spPr>
        <p:txBody>
          <a:bodyPr wrap="square">
            <a:spAutoFit/>
          </a:bodyPr>
          <a:lstStyle/>
          <a:p>
            <a:r>
              <a:rPr lang="en-US" sz="1700" b="1" dirty="0">
                <a:solidFill>
                  <a:schemeClr val="bg1"/>
                </a:solidFill>
                <a:latin typeface="Arial" panose="020B0604020202020204" pitchFamily="34" charset="0"/>
                <a:cs typeface="Arial" panose="020B0604020202020204" pitchFamily="34" charset="0"/>
              </a:rPr>
              <a:t>Doctrine Mastery Paragraph 4.3</a:t>
            </a:r>
          </a:p>
        </p:txBody>
      </p:sp>
    </p:spTree>
    <p:extLst>
      <p:ext uri="{BB962C8B-B14F-4D97-AF65-F5344CB8AC3E}">
        <p14:creationId xmlns:p14="http://schemas.microsoft.com/office/powerpoint/2010/main" val="4553767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24988C79-8838-4879-9D47-6CFFA6BFBAF0}"/>
              </a:ext>
            </a:extLst>
          </p:cNvPr>
          <p:cNvSpPr/>
          <p:nvPr/>
        </p:nvSpPr>
        <p:spPr>
          <a:xfrm>
            <a:off x="1219199" y="1019145"/>
            <a:ext cx="9078229" cy="2585323"/>
          </a:xfrm>
          <a:prstGeom prst="round2Same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D0FC80E3-439E-4F23-A633-ADA4CEE2A04B}"/>
              </a:ext>
            </a:extLst>
          </p:cNvPr>
          <p:cNvSpPr/>
          <p:nvPr/>
        </p:nvSpPr>
        <p:spPr>
          <a:xfrm>
            <a:off x="2889464" y="1019145"/>
            <a:ext cx="7407965"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Bible and the Book of Mormon are both witnesses of Jesus Christ. They teach that He is the Son of God, that He lived an exemplary life, that He atoned for all mankind, that He died upon the cross and rose again as the resurrected Lord. They teach that He is the Savior of the world. …</a:t>
            </a:r>
          </a:p>
          <a:p>
            <a:pPr algn="just"/>
            <a:r>
              <a:rPr lang="en-US" dirty="0">
                <a:solidFill>
                  <a:schemeClr val="bg1"/>
                </a:solidFill>
                <a:latin typeface="Arial" panose="020B0604020202020204" pitchFamily="34" charset="0"/>
                <a:cs typeface="Arial" panose="020B0604020202020204" pitchFamily="34" charset="0"/>
              </a:rPr>
              <a:t>“Love for the Book of Mormon expands one’s love for the Bible and vice versa. Scriptures of the Restoration do not compete with the Bible; they complement the Bible” (Russell M. Nelson, “Scriptural Witnesses,” Ensign or Liahona, Nov. 2007, 43).</a:t>
            </a:r>
          </a:p>
        </p:txBody>
      </p:sp>
      <p:sp>
        <p:nvSpPr>
          <p:cNvPr id="5" name="Rectangle 4">
            <a:extLst>
              <a:ext uri="{FF2B5EF4-FFF2-40B4-BE49-F238E27FC236}">
                <a16:creationId xmlns:a16="http://schemas.microsoft.com/office/drawing/2014/main" id="{00169A17-A482-4B44-96F9-815288D946F8}"/>
              </a:ext>
            </a:extLst>
          </p:cNvPr>
          <p:cNvSpPr/>
          <p:nvPr/>
        </p:nvSpPr>
        <p:spPr>
          <a:xfrm>
            <a:off x="1363204" y="3064373"/>
            <a:ext cx="150233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Russell M. Nelson</a:t>
            </a:r>
            <a:endParaRPr lang="en-US" sz="1200" b="1" dirty="0"/>
          </a:p>
        </p:txBody>
      </p:sp>
      <p:pic>
        <p:nvPicPr>
          <p:cNvPr id="6" name="Picture 5">
            <a:extLst>
              <a:ext uri="{FF2B5EF4-FFF2-40B4-BE49-F238E27FC236}">
                <a16:creationId xmlns:a16="http://schemas.microsoft.com/office/drawing/2014/main" id="{48EF19A1-E68C-4711-A4C3-EA8B590BDD99}"/>
              </a:ext>
            </a:extLst>
          </p:cNvPr>
          <p:cNvPicPr>
            <a:picLocks noChangeAspect="1"/>
          </p:cNvPicPr>
          <p:nvPr/>
        </p:nvPicPr>
        <p:blipFill rotWithShape="1">
          <a:blip r:embed="rId2"/>
          <a:srcRect l="12935" t="46507" r="78587" b="33519"/>
          <a:stretch/>
        </p:blipFill>
        <p:spPr>
          <a:xfrm>
            <a:off x="1425164" y="1238588"/>
            <a:ext cx="1378413" cy="1825785"/>
          </a:xfrm>
          <a:prstGeom prst="rect">
            <a:avLst/>
          </a:prstGeom>
        </p:spPr>
      </p:pic>
      <p:sp>
        <p:nvSpPr>
          <p:cNvPr id="7" name="Rectangle 6">
            <a:extLst>
              <a:ext uri="{FF2B5EF4-FFF2-40B4-BE49-F238E27FC236}">
                <a16:creationId xmlns:a16="http://schemas.microsoft.com/office/drawing/2014/main" id="{F232D138-6942-411A-9212-E5FAA42AFEE8}"/>
              </a:ext>
            </a:extLst>
          </p:cNvPr>
          <p:cNvSpPr/>
          <p:nvPr/>
        </p:nvSpPr>
        <p:spPr>
          <a:xfrm>
            <a:off x="1219199" y="3981647"/>
            <a:ext cx="93565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 Bible and the Book of Mormon work together to testify of Jesus Christ?</a:t>
            </a:r>
          </a:p>
        </p:txBody>
      </p:sp>
      <p:sp>
        <p:nvSpPr>
          <p:cNvPr id="8" name="Rectangle 7">
            <a:extLst>
              <a:ext uri="{FF2B5EF4-FFF2-40B4-BE49-F238E27FC236}">
                <a16:creationId xmlns:a16="http://schemas.microsoft.com/office/drawing/2014/main" id="{73CC95C8-1DDB-4EAE-9FFA-67CA5F1DCB9F}"/>
              </a:ext>
            </a:extLst>
          </p:cNvPr>
          <p:cNvSpPr/>
          <p:nvPr/>
        </p:nvSpPr>
        <p:spPr>
          <a:xfrm>
            <a:off x="1219199" y="4564043"/>
            <a:ext cx="68146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is it helpful to have multiple witnesses of Jesus Christ?</a:t>
            </a:r>
          </a:p>
        </p:txBody>
      </p:sp>
      <p:sp>
        <p:nvSpPr>
          <p:cNvPr id="9" name="Rectangle 8">
            <a:extLst>
              <a:ext uri="{FF2B5EF4-FFF2-40B4-BE49-F238E27FC236}">
                <a16:creationId xmlns:a16="http://schemas.microsoft.com/office/drawing/2014/main" id="{7BD68B39-D93B-4888-875F-D8A1F4A4D228}"/>
              </a:ext>
            </a:extLst>
          </p:cNvPr>
          <p:cNvSpPr/>
          <p:nvPr/>
        </p:nvSpPr>
        <p:spPr>
          <a:xfrm>
            <a:off x="1219199" y="5146439"/>
            <a:ext cx="980660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it means that the Book of Mormon contains the fulness of the gospel?</a:t>
            </a:r>
          </a:p>
        </p:txBody>
      </p:sp>
    </p:spTree>
    <p:extLst>
      <p:ext uri="{BB962C8B-B14F-4D97-AF65-F5344CB8AC3E}">
        <p14:creationId xmlns:p14="http://schemas.microsoft.com/office/powerpoint/2010/main" val="368048636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1A6387DC-2F0D-42F8-A406-DA3B2ECC4ADD}"/>
              </a:ext>
            </a:extLst>
          </p:cNvPr>
          <p:cNvSpPr/>
          <p:nvPr/>
        </p:nvSpPr>
        <p:spPr>
          <a:xfrm>
            <a:off x="1404731" y="1223590"/>
            <a:ext cx="9077739" cy="2557670"/>
          </a:xfrm>
          <a:prstGeom prst="round2Same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58</a:t>
            </a:r>
          </a:p>
        </p:txBody>
      </p:sp>
      <p:sp>
        <p:nvSpPr>
          <p:cNvPr id="2" name="Rectangle 1">
            <a:extLst>
              <a:ext uri="{FF2B5EF4-FFF2-40B4-BE49-F238E27FC236}">
                <a16:creationId xmlns:a16="http://schemas.microsoft.com/office/drawing/2014/main" id="{CD15C20E-086E-44A1-8C0B-A094250B56E7}"/>
              </a:ext>
            </a:extLst>
          </p:cNvPr>
          <p:cNvSpPr/>
          <p:nvPr/>
        </p:nvSpPr>
        <p:spPr>
          <a:xfrm>
            <a:off x="2835352" y="1316356"/>
            <a:ext cx="7553740"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Lord Himself has stated that the Book of Mormon contains the ‘fulness of the gospel of Jesus Christ’ (D&amp;C 20:9). That does not mean it contains every teaching, every doctrine ever revealed. Rather, it means that in the Book of Mormon we will find the fulness of those doctrines required for our salvation. And they are taught plainly and simply so that even children can learn the ways of salvation and exaltation” (Ezra Taft Benson, “The Book of Mormon—Keystone of Our Religion,” Ensign, Nov. 1986, 6).</a:t>
            </a:r>
          </a:p>
        </p:txBody>
      </p:sp>
      <p:sp>
        <p:nvSpPr>
          <p:cNvPr id="4" name="Rectangle 3">
            <a:extLst>
              <a:ext uri="{FF2B5EF4-FFF2-40B4-BE49-F238E27FC236}">
                <a16:creationId xmlns:a16="http://schemas.microsoft.com/office/drawing/2014/main" id="{8552E470-0735-402F-8514-C8F8721E92BF}"/>
              </a:ext>
            </a:extLst>
          </p:cNvPr>
          <p:cNvSpPr/>
          <p:nvPr/>
        </p:nvSpPr>
        <p:spPr>
          <a:xfrm>
            <a:off x="1557437" y="3020987"/>
            <a:ext cx="143000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Ezra Taft Benson</a:t>
            </a:r>
            <a:endParaRPr lang="en-US" sz="1200" b="1" dirty="0">
              <a:solidFill>
                <a:schemeClr val="bg1"/>
              </a:solidFill>
            </a:endParaRPr>
          </a:p>
        </p:txBody>
      </p:sp>
      <p:pic>
        <p:nvPicPr>
          <p:cNvPr id="5" name="Picture 4">
            <a:extLst>
              <a:ext uri="{FF2B5EF4-FFF2-40B4-BE49-F238E27FC236}">
                <a16:creationId xmlns:a16="http://schemas.microsoft.com/office/drawing/2014/main" id="{64F55F27-AC78-48EA-B577-55F7134451DD}"/>
              </a:ext>
            </a:extLst>
          </p:cNvPr>
          <p:cNvPicPr>
            <a:picLocks noChangeAspect="1"/>
          </p:cNvPicPr>
          <p:nvPr/>
        </p:nvPicPr>
        <p:blipFill rotWithShape="1">
          <a:blip r:embed="rId2"/>
          <a:srcRect l="27531" t="53177" r="67391" b="34872"/>
          <a:stretch/>
        </p:blipFill>
        <p:spPr>
          <a:xfrm>
            <a:off x="1709531" y="1389528"/>
            <a:ext cx="1125821" cy="1489432"/>
          </a:xfrm>
          <a:prstGeom prst="rect">
            <a:avLst/>
          </a:prstGeom>
        </p:spPr>
      </p:pic>
      <p:sp>
        <p:nvSpPr>
          <p:cNvPr id="6" name="Rectangle 5">
            <a:extLst>
              <a:ext uri="{FF2B5EF4-FFF2-40B4-BE49-F238E27FC236}">
                <a16:creationId xmlns:a16="http://schemas.microsoft.com/office/drawing/2014/main" id="{5A4F8ABC-D5DE-41D7-BF64-AC2587AB846F}"/>
              </a:ext>
            </a:extLst>
          </p:cNvPr>
          <p:cNvSpPr/>
          <p:nvPr/>
        </p:nvSpPr>
        <p:spPr>
          <a:xfrm>
            <a:off x="1073426" y="4335330"/>
            <a:ext cx="9713231"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the Book of Mormon contains the fulness of the gospel of Jesus Christ help you understand why is it important for all of Heavenly Father’s children to read and gain a testimony of the Book of Mormon for themselves?</a:t>
            </a:r>
          </a:p>
        </p:txBody>
      </p:sp>
    </p:spTree>
    <p:extLst>
      <p:ext uri="{BB962C8B-B14F-4D97-AF65-F5344CB8AC3E}">
        <p14:creationId xmlns:p14="http://schemas.microsoft.com/office/powerpoint/2010/main" val="1044688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488</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Bahnschrift Light SemiCondensed</vt:lpstr>
      <vt:lpstr>Calibri</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4383</cp:revision>
  <dcterms:created xsi:type="dcterms:W3CDTF">2018-08-29T04:26:39Z</dcterms:created>
  <dcterms:modified xsi:type="dcterms:W3CDTF">2019-04-03T04:35:52Z</dcterms:modified>
</cp:coreProperties>
</file>