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4"/>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0BA2C5"/>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3/25/2019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3/25/2019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lumMod val="50000"/>
                  </a:schemeClr>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56</a:t>
            </a:r>
          </a:p>
        </p:txBody>
      </p:sp>
      <p:sp>
        <p:nvSpPr>
          <p:cNvPr id="2" name="Rectangle 1">
            <a:extLst>
              <a:ext uri="{FF2B5EF4-FFF2-40B4-BE49-F238E27FC236}">
                <a16:creationId xmlns:a16="http://schemas.microsoft.com/office/drawing/2014/main" id="{F0C29A3A-C882-40A6-A647-590569756D86}"/>
              </a:ext>
            </a:extLst>
          </p:cNvPr>
          <p:cNvSpPr/>
          <p:nvPr/>
        </p:nvSpPr>
        <p:spPr>
          <a:xfrm>
            <a:off x="1140215" y="1152939"/>
            <a:ext cx="60324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may the blood sprinkled on the altar represent?</a:t>
            </a:r>
          </a:p>
        </p:txBody>
      </p:sp>
      <p:sp>
        <p:nvSpPr>
          <p:cNvPr id="4" name="Rectangle 3">
            <a:extLst>
              <a:ext uri="{FF2B5EF4-FFF2-40B4-BE49-F238E27FC236}">
                <a16:creationId xmlns:a16="http://schemas.microsoft.com/office/drawing/2014/main" id="{E6F6617A-D7FB-4141-9ADD-ABE2273CE150}"/>
              </a:ext>
            </a:extLst>
          </p:cNvPr>
          <p:cNvSpPr/>
          <p:nvPr/>
        </p:nvSpPr>
        <p:spPr>
          <a:xfrm>
            <a:off x="3619681" y="1739091"/>
            <a:ext cx="5083443" cy="369332"/>
          </a:xfrm>
          <a:prstGeom prst="rect">
            <a:avLst/>
          </a:prstGeom>
        </p:spPr>
        <p:txBody>
          <a:bodyPr wrap="none">
            <a:spAutoFit/>
          </a:bodyPr>
          <a:lstStyle/>
          <a:p>
            <a:r>
              <a:rPr lang="en-US"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blood of Jesus Christ, which He shed for us</a:t>
            </a:r>
          </a:p>
        </p:txBody>
      </p:sp>
      <p:sp>
        <p:nvSpPr>
          <p:cNvPr id="5" name="Rectangle 4">
            <a:extLst>
              <a:ext uri="{FF2B5EF4-FFF2-40B4-BE49-F238E27FC236}">
                <a16:creationId xmlns:a16="http://schemas.microsoft.com/office/drawing/2014/main" id="{6976B0DF-04BE-40FC-92A2-C8AFFE1DE8CD}"/>
              </a:ext>
            </a:extLst>
          </p:cNvPr>
          <p:cNvSpPr/>
          <p:nvPr/>
        </p:nvSpPr>
        <p:spPr>
          <a:xfrm>
            <a:off x="1140214" y="2472789"/>
            <a:ext cx="825557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sprinkling of blood upon the people symbolized? </a:t>
            </a:r>
          </a:p>
        </p:txBody>
      </p:sp>
      <p:sp>
        <p:nvSpPr>
          <p:cNvPr id="6" name="Rectangle 5">
            <a:extLst>
              <a:ext uri="{FF2B5EF4-FFF2-40B4-BE49-F238E27FC236}">
                <a16:creationId xmlns:a16="http://schemas.microsoft.com/office/drawing/2014/main" id="{E691EAC5-9242-48C3-8FD2-2CBB46900E83}"/>
              </a:ext>
            </a:extLst>
          </p:cNvPr>
          <p:cNvSpPr/>
          <p:nvPr/>
        </p:nvSpPr>
        <p:spPr>
          <a:xfrm>
            <a:off x="2596036" y="3105107"/>
            <a:ext cx="7137010" cy="646331"/>
          </a:xfrm>
          <a:prstGeom prst="rect">
            <a:avLst/>
          </a:prstGeom>
        </p:spPr>
        <p:txBody>
          <a:bodyPr wrap="square">
            <a:spAutoFit/>
          </a:bodyPr>
          <a:lstStyle/>
          <a:p>
            <a:pPr algn="ctr"/>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act symbolized that the people could receive the blessings of the Atonement of Jesus Christ through the covenant they had made.</a:t>
            </a:r>
          </a:p>
        </p:txBody>
      </p:sp>
      <p:sp>
        <p:nvSpPr>
          <p:cNvPr id="7" name="Rectangle 6">
            <a:extLst>
              <a:ext uri="{FF2B5EF4-FFF2-40B4-BE49-F238E27FC236}">
                <a16:creationId xmlns:a16="http://schemas.microsoft.com/office/drawing/2014/main" id="{7E3CC455-52D1-4FF5-8B5D-54A377AFE672}"/>
              </a:ext>
            </a:extLst>
          </p:cNvPr>
          <p:cNvSpPr/>
          <p:nvPr/>
        </p:nvSpPr>
        <p:spPr>
          <a:xfrm>
            <a:off x="1140214" y="4015879"/>
            <a:ext cx="94668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 event about the blessings we receive as we make and keep covenants with the Lord? </a:t>
            </a:r>
          </a:p>
        </p:txBody>
      </p:sp>
      <p:sp>
        <p:nvSpPr>
          <p:cNvPr id="8" name="Rectangle 7">
            <a:extLst>
              <a:ext uri="{FF2B5EF4-FFF2-40B4-BE49-F238E27FC236}">
                <a16:creationId xmlns:a16="http://schemas.microsoft.com/office/drawing/2014/main" id="{B0AA8DCD-C2C1-409C-997A-0800172A5854}"/>
              </a:ext>
            </a:extLst>
          </p:cNvPr>
          <p:cNvSpPr/>
          <p:nvPr/>
        </p:nvSpPr>
        <p:spPr>
          <a:xfrm>
            <a:off x="2513057" y="4969296"/>
            <a:ext cx="7296690" cy="646331"/>
          </a:xfrm>
          <a:prstGeom prst="rect">
            <a:avLst/>
          </a:prstGeom>
        </p:spPr>
        <p:txBody>
          <a:bodyPr wrap="square">
            <a:spAutoFit/>
          </a:bodyPr>
          <a:lstStyle/>
          <a:p>
            <a:pPr algn="ctr"/>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Making and keeping covenants with the Lord helps us qualify to fully receive the blessings of the Atonement of Jesus Christ.</a:t>
            </a:r>
          </a:p>
        </p:txBody>
      </p:sp>
      <p:sp>
        <p:nvSpPr>
          <p:cNvPr id="9" name="Rectangle 8">
            <a:extLst>
              <a:ext uri="{FF2B5EF4-FFF2-40B4-BE49-F238E27FC236}">
                <a16:creationId xmlns:a16="http://schemas.microsoft.com/office/drawing/2014/main" id="{2351498F-20B8-4079-A437-0FBFA34AE638}"/>
              </a:ext>
            </a:extLst>
          </p:cNvPr>
          <p:cNvSpPr/>
          <p:nvPr/>
        </p:nvSpPr>
        <p:spPr>
          <a:xfrm>
            <a:off x="1232868" y="5835968"/>
            <a:ext cx="6523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the blessings of the Atonement of Jesus Christ?</a:t>
            </a:r>
          </a:p>
        </p:txBody>
      </p:sp>
    </p:spTree>
    <p:extLst>
      <p:ext uri="{BB962C8B-B14F-4D97-AF65-F5344CB8AC3E}">
        <p14:creationId xmlns:p14="http://schemas.microsoft.com/office/powerpoint/2010/main" val="12113374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8)">
                                      <p:cBhvr>
                                        <p:cTn id="13" dur="1000"/>
                                        <p:tgtEl>
                                          <p:spTgt spid="5"/>
                                        </p:tgtEl>
                                      </p:cBhvr>
                                    </p:animEffect>
                                  </p:childTnLst>
                                </p:cTn>
                              </p:par>
                            </p:childTnLst>
                          </p:cTn>
                        </p:par>
                        <p:par>
                          <p:cTn id="14" fill="hold">
                            <p:stCondLst>
                              <p:cond delay="2000"/>
                            </p:stCondLst>
                            <p:childTnLst>
                              <p:par>
                                <p:cTn id="15" presetID="26"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vertic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002511A-C64B-475B-A87D-46DF4B567994}"/>
              </a:ext>
            </a:extLst>
          </p:cNvPr>
          <p:cNvSpPr/>
          <p:nvPr/>
        </p:nvSpPr>
        <p:spPr>
          <a:xfrm>
            <a:off x="1864092" y="998808"/>
            <a:ext cx="9010231" cy="33101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56</a:t>
            </a:r>
          </a:p>
        </p:txBody>
      </p:sp>
      <p:sp>
        <p:nvSpPr>
          <p:cNvPr id="2" name="Rectangle 1">
            <a:extLst>
              <a:ext uri="{FF2B5EF4-FFF2-40B4-BE49-F238E27FC236}">
                <a16:creationId xmlns:a16="http://schemas.microsoft.com/office/drawing/2014/main" id="{3BBB83C1-D7BD-454B-8029-FB8AB85591AC}"/>
              </a:ext>
            </a:extLst>
          </p:cNvPr>
          <p:cNvSpPr/>
          <p:nvPr/>
        </p:nvSpPr>
        <p:spPr>
          <a:xfrm>
            <a:off x="3413759" y="1163490"/>
            <a:ext cx="7287065" cy="3046988"/>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“Most of us clearly understand that the Atonement is for sinners. I am not so sure, however, that we know and understand that the Atonement is also for saints—for good men and women who are obedient, worthy, and conscientious and who are striving to become better and serve more faithfully. We may mistakenly believe we must make the journey from good to better and become a saint all by ourselves. …</a:t>
            </a:r>
          </a:p>
          <a:p>
            <a:pPr algn="just" fontAlgn="base"/>
            <a:r>
              <a:rPr lang="en-US" sz="1600" dirty="0">
                <a:solidFill>
                  <a:schemeClr val="bg1"/>
                </a:solidFill>
                <a:latin typeface="Arial" panose="020B0604020202020204" pitchFamily="34" charset="0"/>
                <a:cs typeface="Arial" panose="020B0604020202020204" pitchFamily="34" charset="0"/>
              </a:rPr>
              <a:t>“The gospel of the Savior is not simply about avoiding bad in our lives; it also is essentially about doing and becoming good. And the Atonement provides help for us to overcome and avoid bad and to do and become good. …</a:t>
            </a:r>
          </a:p>
          <a:p>
            <a:pPr algn="just" fontAlgn="base"/>
            <a:r>
              <a:rPr lang="en-US" sz="1600" dirty="0">
                <a:solidFill>
                  <a:schemeClr val="bg1"/>
                </a:solidFill>
                <a:latin typeface="Arial" panose="020B0604020202020204" pitchFamily="34" charset="0"/>
                <a:cs typeface="Arial" panose="020B0604020202020204" pitchFamily="34" charset="0"/>
              </a:rPr>
              <a:t>“The enabling power of the Atonement of Christ strengthens us to do things we could never do on our own” (David A. Bednar, “The Atonement and the Journey of Mortality,” </a:t>
            </a:r>
            <a:r>
              <a:rPr lang="en-US" sz="1600" i="1" dirty="0">
                <a:solidFill>
                  <a:schemeClr val="bg1"/>
                </a:solidFill>
                <a:latin typeface="Arial" panose="020B0604020202020204" pitchFamily="34" charset="0"/>
                <a:cs typeface="Arial" panose="020B0604020202020204" pitchFamily="34" charset="0"/>
              </a:rPr>
              <a:t>Ensign, </a:t>
            </a:r>
            <a:r>
              <a:rPr lang="en-US" sz="1600" dirty="0">
                <a:solidFill>
                  <a:schemeClr val="bg1"/>
                </a:solidFill>
                <a:latin typeface="Arial" panose="020B0604020202020204" pitchFamily="34" charset="0"/>
                <a:cs typeface="Arial" panose="020B0604020202020204" pitchFamily="34" charset="0"/>
              </a:rPr>
              <a:t>Apr. 2012, 42, 46).</a:t>
            </a:r>
            <a:endParaRPr lang="en-US" sz="1600" b="0" i="0" dirty="0">
              <a:solidFill>
                <a:schemeClr val="bg1"/>
              </a:solidFill>
              <a:effectLst/>
              <a:latin typeface="Arial" panose="020B0604020202020204" pitchFamily="34" charset="0"/>
              <a:cs typeface="Arial" panose="020B0604020202020204" pitchFamily="34" charset="0"/>
            </a:endParaRPr>
          </a:p>
        </p:txBody>
      </p:sp>
      <p:pic>
        <p:nvPicPr>
          <p:cNvPr id="2050" name="Picture 2" descr="David A. Bednar">
            <a:extLst>
              <a:ext uri="{FF2B5EF4-FFF2-40B4-BE49-F238E27FC236}">
                <a16:creationId xmlns:a16="http://schemas.microsoft.com/office/drawing/2014/main" id="{0B0CCCAC-4802-425E-BFE5-7483315BA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975" y="1248792"/>
            <a:ext cx="1366784" cy="20008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74A065-BDBB-478D-BE70-7D9ACE0EF49D}"/>
              </a:ext>
            </a:extLst>
          </p:cNvPr>
          <p:cNvSpPr/>
          <p:nvPr/>
        </p:nvSpPr>
        <p:spPr>
          <a:xfrm>
            <a:off x="2046975" y="3429000"/>
            <a:ext cx="1366784"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David A. Bednar</a:t>
            </a:r>
            <a:endParaRPr lang="en-US" sz="1200" b="1" dirty="0"/>
          </a:p>
        </p:txBody>
      </p:sp>
      <p:sp>
        <p:nvSpPr>
          <p:cNvPr id="5" name="Rectangle 4">
            <a:extLst>
              <a:ext uri="{FF2B5EF4-FFF2-40B4-BE49-F238E27FC236}">
                <a16:creationId xmlns:a16="http://schemas.microsoft.com/office/drawing/2014/main" id="{7A154581-420E-4DD1-A5BE-37E0A1C91431}"/>
              </a:ext>
            </a:extLst>
          </p:cNvPr>
          <p:cNvSpPr/>
          <p:nvPr/>
        </p:nvSpPr>
        <p:spPr>
          <a:xfrm>
            <a:off x="1310667" y="4637036"/>
            <a:ext cx="55493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the Savior’s Atonement bless our lives?</a:t>
            </a:r>
          </a:p>
        </p:txBody>
      </p:sp>
      <p:sp>
        <p:nvSpPr>
          <p:cNvPr id="6" name="Rectangle 5">
            <a:extLst>
              <a:ext uri="{FF2B5EF4-FFF2-40B4-BE49-F238E27FC236}">
                <a16:creationId xmlns:a16="http://schemas.microsoft.com/office/drawing/2014/main" id="{D65B297A-3409-42B8-8C5D-0B88F40F0EB9}"/>
              </a:ext>
            </a:extLst>
          </p:cNvPr>
          <p:cNvSpPr/>
          <p:nvPr/>
        </p:nvSpPr>
        <p:spPr>
          <a:xfrm>
            <a:off x="1310666" y="5136212"/>
            <a:ext cx="939015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making and keeping covenants with the Lord help us qualify to receive all of the blessings of the Savior’s Atonement?</a:t>
            </a:r>
          </a:p>
        </p:txBody>
      </p:sp>
    </p:spTree>
    <p:extLst>
      <p:ext uri="{BB962C8B-B14F-4D97-AF65-F5344CB8AC3E}">
        <p14:creationId xmlns:p14="http://schemas.microsoft.com/office/powerpoint/2010/main" val="737386373"/>
      </p:ext>
    </p:extLst>
  </p:cSld>
  <p:clrMapOvr>
    <a:masterClrMapping/>
  </p:clrMapOvr>
  <mc:AlternateContent xmlns:mc="http://schemas.openxmlformats.org/markup-compatibility/2006">
    <mc:Choice xmlns:p14="http://schemas.microsoft.com/office/powerpoint/2010/main" Requires="p14">
      <p:transition spd="slow" p14:dur="3000">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460245-5303-42AB-90B6-E5D2679C9ADD}"/>
              </a:ext>
            </a:extLst>
          </p:cNvPr>
          <p:cNvSpPr/>
          <p:nvPr/>
        </p:nvSpPr>
        <p:spPr>
          <a:xfrm>
            <a:off x="1148857" y="968273"/>
            <a:ext cx="1864678" cy="649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9A38912-2F10-43E9-85D3-FA962F595472}"/>
              </a:ext>
            </a:extLst>
          </p:cNvPr>
          <p:cNvSpPr/>
          <p:nvPr/>
        </p:nvSpPr>
        <p:spPr>
          <a:xfrm>
            <a:off x="1148857" y="1337605"/>
            <a:ext cx="9570725" cy="14773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56</a:t>
            </a:r>
          </a:p>
        </p:txBody>
      </p:sp>
      <p:sp>
        <p:nvSpPr>
          <p:cNvPr id="2" name="Rectangle 1">
            <a:extLst>
              <a:ext uri="{FF2B5EF4-FFF2-40B4-BE49-F238E27FC236}">
                <a16:creationId xmlns:a16="http://schemas.microsoft.com/office/drawing/2014/main" id="{60DD402A-3C6D-4D5D-9A6E-827A395D1AAC}"/>
              </a:ext>
            </a:extLst>
          </p:cNvPr>
          <p:cNvSpPr/>
          <p:nvPr/>
        </p:nvSpPr>
        <p:spPr>
          <a:xfrm>
            <a:off x="1148858" y="1337605"/>
            <a:ext cx="947224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Then went up Moses, and Aaron, Nadab, and Abihu, and seventy of the elders of Israel:</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they saw the God of Israel: and there was under his feet as it were a paved work of a sapphire stone, and as it were the body of heaven in his clearness.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upon the nobles of the children of Israel he laid not his hand: also they saw God, and did eat and drink.</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6C88D87-4582-4E44-9488-14E22D57D9A8}"/>
              </a:ext>
            </a:extLst>
          </p:cNvPr>
          <p:cNvSpPr/>
          <p:nvPr/>
        </p:nvSpPr>
        <p:spPr>
          <a:xfrm>
            <a:off x="1148859" y="968273"/>
            <a:ext cx="18646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24:9-11</a:t>
            </a:r>
          </a:p>
        </p:txBody>
      </p:sp>
    </p:spTree>
    <p:extLst>
      <p:ext uri="{BB962C8B-B14F-4D97-AF65-F5344CB8AC3E}">
        <p14:creationId xmlns:p14="http://schemas.microsoft.com/office/powerpoint/2010/main" val="104178933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56</a:t>
            </a:r>
          </a:p>
        </p:txBody>
      </p:sp>
      <p:sp>
        <p:nvSpPr>
          <p:cNvPr id="4" name="Rectangle 3">
            <a:extLst>
              <a:ext uri="{FF2B5EF4-FFF2-40B4-BE49-F238E27FC236}">
                <a16:creationId xmlns:a16="http://schemas.microsoft.com/office/drawing/2014/main" id="{4BE896E3-4F32-4688-8EF1-54AE4D664D90}"/>
              </a:ext>
            </a:extLst>
          </p:cNvPr>
          <p:cNvSpPr/>
          <p:nvPr/>
        </p:nvSpPr>
        <p:spPr>
          <a:xfrm>
            <a:off x="3467716" y="2921168"/>
            <a:ext cx="5256567" cy="1015663"/>
          </a:xfrm>
          <a:prstGeom prst="rect">
            <a:avLst/>
          </a:prstGeom>
        </p:spPr>
        <p:txBody>
          <a:bodyPr wrap="none">
            <a:spAutoFit/>
          </a:bodyPr>
          <a:lstStyle/>
          <a:p>
            <a:pPr fontAlgn="base"/>
            <a:r>
              <a:rPr lang="en-US" sz="6000" dirty="0">
                <a:solidFill>
                  <a:schemeClr val="bg1"/>
                </a:solidFill>
                <a:latin typeface="MV Boli" panose="02000500030200090000" pitchFamily="2" charset="0"/>
                <a:cs typeface="MV Boli" panose="02000500030200090000" pitchFamily="2" charset="0"/>
              </a:rPr>
              <a:t>Exodus 21–24</a:t>
            </a:r>
            <a:endParaRPr lang="en-US" sz="6000" b="0" i="0" dirty="0">
              <a:solidFill>
                <a:schemeClr val="bg1"/>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3991108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56</a:t>
            </a:r>
          </a:p>
        </p:txBody>
      </p:sp>
      <p:sp>
        <p:nvSpPr>
          <p:cNvPr id="2" name="Rectangle 1">
            <a:extLst>
              <a:ext uri="{FF2B5EF4-FFF2-40B4-BE49-F238E27FC236}">
                <a16:creationId xmlns:a16="http://schemas.microsoft.com/office/drawing/2014/main" id="{F9CC1E96-3D0C-4E64-8006-1278A3668E30}"/>
              </a:ext>
            </a:extLst>
          </p:cNvPr>
          <p:cNvSpPr/>
          <p:nvPr/>
        </p:nvSpPr>
        <p:spPr>
          <a:xfrm>
            <a:off x="2529799" y="2767280"/>
            <a:ext cx="7132402" cy="1323439"/>
          </a:xfrm>
          <a:prstGeom prst="rect">
            <a:avLst/>
          </a:prstGeom>
        </p:spPr>
        <p:txBody>
          <a:bodyPr wrap="none">
            <a:spAutoFit/>
          </a:bodyPr>
          <a:lstStyle/>
          <a:p>
            <a:pPr algn="ctr" fontAlgn="base"/>
            <a:r>
              <a:rPr lang="en-US" sz="4000" b="1" dirty="0">
                <a:solidFill>
                  <a:schemeClr val="accent6">
                    <a:lumMod val="50000"/>
                  </a:schemeClr>
                </a:solidFill>
                <a:latin typeface="Open Sans"/>
              </a:rPr>
              <a:t>“The Lord reveals additional </a:t>
            </a:r>
          </a:p>
          <a:p>
            <a:pPr algn="ctr" fontAlgn="base"/>
            <a:r>
              <a:rPr lang="en-US" sz="4000" b="1" dirty="0">
                <a:solidFill>
                  <a:schemeClr val="accent6">
                    <a:lumMod val="50000"/>
                  </a:schemeClr>
                </a:solidFill>
                <a:latin typeface="Open Sans"/>
              </a:rPr>
              <a:t>laws to Moses”</a:t>
            </a:r>
            <a:endParaRPr lang="en-US" sz="4000" b="1" dirty="0">
              <a:solidFill>
                <a:schemeClr val="accent6">
                  <a:lumMod val="50000"/>
                </a:schemeClr>
              </a:solidFill>
              <a:effectLst/>
              <a:latin typeface="Open Sans"/>
            </a:endParaRPr>
          </a:p>
        </p:txBody>
      </p:sp>
      <p:sp>
        <p:nvSpPr>
          <p:cNvPr id="4" name="Rectangle 3">
            <a:extLst>
              <a:ext uri="{FF2B5EF4-FFF2-40B4-BE49-F238E27FC236}">
                <a16:creationId xmlns:a16="http://schemas.microsoft.com/office/drawing/2014/main" id="{F45BE372-FD26-49AD-9553-C8F80399D9B8}"/>
              </a:ext>
            </a:extLst>
          </p:cNvPr>
          <p:cNvSpPr/>
          <p:nvPr/>
        </p:nvSpPr>
        <p:spPr>
          <a:xfrm>
            <a:off x="1379178" y="968273"/>
            <a:ext cx="167225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21-23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809393"/>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56</a:t>
            </a:r>
          </a:p>
        </p:txBody>
      </p:sp>
      <p:sp>
        <p:nvSpPr>
          <p:cNvPr id="2" name="Rectangle 1">
            <a:extLst>
              <a:ext uri="{FF2B5EF4-FFF2-40B4-BE49-F238E27FC236}">
                <a16:creationId xmlns:a16="http://schemas.microsoft.com/office/drawing/2014/main" id="{6E4743CB-2BA1-454F-99E0-C7CF83E82B7E}"/>
              </a:ext>
            </a:extLst>
          </p:cNvPr>
          <p:cNvSpPr/>
          <p:nvPr/>
        </p:nvSpPr>
        <p:spPr>
          <a:xfrm>
            <a:off x="1106658" y="1152939"/>
            <a:ext cx="979580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Two men became angry at one another and began to fight. One of them was severely injured in the fight and will be confined to bed for several weeks</a:t>
            </a:r>
            <a:r>
              <a:rPr lang="en-US" b="1" dirty="0">
                <a:solidFill>
                  <a:schemeClr val="bg1"/>
                </a:solidFill>
                <a:latin typeface="Arial" panose="020B0604020202020204" pitchFamily="34" charset="0"/>
                <a:cs typeface="Arial" panose="020B0604020202020204" pitchFamily="34" charset="0"/>
              </a:rPr>
              <a:t>. What responsibility does the other man have toward the injured man?</a:t>
            </a:r>
          </a:p>
        </p:txBody>
      </p:sp>
      <p:sp>
        <p:nvSpPr>
          <p:cNvPr id="4" name="Rectangle 3">
            <a:extLst>
              <a:ext uri="{FF2B5EF4-FFF2-40B4-BE49-F238E27FC236}">
                <a16:creationId xmlns:a16="http://schemas.microsoft.com/office/drawing/2014/main" id="{80C9E454-FBB2-4238-9617-BB30FC84A571}"/>
              </a:ext>
            </a:extLst>
          </p:cNvPr>
          <p:cNvSpPr/>
          <p:nvPr/>
        </p:nvSpPr>
        <p:spPr>
          <a:xfrm>
            <a:off x="1106658" y="2754357"/>
            <a:ext cx="979580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boy borrowed a donkey, and then someone stole the donkey from him. </a:t>
            </a:r>
            <a:r>
              <a:rPr lang="en-US" b="1" dirty="0">
                <a:solidFill>
                  <a:schemeClr val="bg1"/>
                </a:solidFill>
                <a:latin typeface="Arial" panose="020B0604020202020204" pitchFamily="34" charset="0"/>
                <a:cs typeface="Arial" panose="020B0604020202020204" pitchFamily="34" charset="0"/>
              </a:rPr>
              <a:t>Is the boy financially responsible for the donkey? Does the boy need to compensate the owner of the donkey for the loss?</a:t>
            </a:r>
          </a:p>
        </p:txBody>
      </p:sp>
      <p:sp>
        <p:nvSpPr>
          <p:cNvPr id="5" name="Rectangle 4">
            <a:extLst>
              <a:ext uri="{FF2B5EF4-FFF2-40B4-BE49-F238E27FC236}">
                <a16:creationId xmlns:a16="http://schemas.microsoft.com/office/drawing/2014/main" id="{BCA25788-97FA-4510-BF0E-9AF9FE346AF9}"/>
              </a:ext>
            </a:extLst>
          </p:cNvPr>
          <p:cNvSpPr/>
          <p:nvPr/>
        </p:nvSpPr>
        <p:spPr>
          <a:xfrm>
            <a:off x="1106658" y="4355776"/>
            <a:ext cx="979580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woman has been treated very poorly by her neighbors for several years. They often ridicule her and her family. One day she discovers a cow belonging to one of her neighbors wandering by itself in the road. </a:t>
            </a:r>
            <a:r>
              <a:rPr lang="en-US" b="1" dirty="0">
                <a:solidFill>
                  <a:schemeClr val="bg1"/>
                </a:solidFill>
                <a:latin typeface="Arial" panose="020B0604020202020204" pitchFamily="34" charset="0"/>
                <a:cs typeface="Arial" panose="020B0604020202020204" pitchFamily="34" charset="0"/>
              </a:rPr>
              <a:t>What should the woman do?</a:t>
            </a:r>
          </a:p>
        </p:txBody>
      </p:sp>
    </p:spTree>
    <p:extLst>
      <p:ext uri="{BB962C8B-B14F-4D97-AF65-F5344CB8AC3E}">
        <p14:creationId xmlns:p14="http://schemas.microsoft.com/office/powerpoint/2010/main" val="406643888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E26CB6F-5DF8-43E6-8600-39EFFBCE648A}"/>
              </a:ext>
            </a:extLst>
          </p:cNvPr>
          <p:cNvSpPr/>
          <p:nvPr/>
        </p:nvSpPr>
        <p:spPr>
          <a:xfrm>
            <a:off x="1334119" y="2912792"/>
            <a:ext cx="2005679"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5C5FC5A-B7C8-4024-B3AE-AA9FF59FFD26}"/>
              </a:ext>
            </a:extLst>
          </p:cNvPr>
          <p:cNvSpPr/>
          <p:nvPr/>
        </p:nvSpPr>
        <p:spPr>
          <a:xfrm>
            <a:off x="1334121" y="3282571"/>
            <a:ext cx="9673874" cy="310854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D40BBC-FCE3-4F84-AD04-10DA51CBF425}"/>
              </a:ext>
            </a:extLst>
          </p:cNvPr>
          <p:cNvSpPr/>
          <p:nvPr/>
        </p:nvSpPr>
        <p:spPr>
          <a:xfrm>
            <a:off x="1379176" y="968273"/>
            <a:ext cx="2005679" cy="620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AC5658D-95F8-4879-85FE-622EB42FE53E}"/>
              </a:ext>
            </a:extLst>
          </p:cNvPr>
          <p:cNvSpPr/>
          <p:nvPr/>
        </p:nvSpPr>
        <p:spPr>
          <a:xfrm>
            <a:off x="1379177" y="1337605"/>
            <a:ext cx="6295787" cy="85291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56</a:t>
            </a:r>
          </a:p>
        </p:txBody>
      </p:sp>
      <p:sp>
        <p:nvSpPr>
          <p:cNvPr id="4" name="Rectangle 3">
            <a:extLst>
              <a:ext uri="{FF2B5EF4-FFF2-40B4-BE49-F238E27FC236}">
                <a16:creationId xmlns:a16="http://schemas.microsoft.com/office/drawing/2014/main" id="{F9D71F48-7668-49B0-97C8-EF4857E0440E}"/>
              </a:ext>
            </a:extLst>
          </p:cNvPr>
          <p:cNvSpPr/>
          <p:nvPr/>
        </p:nvSpPr>
        <p:spPr>
          <a:xfrm>
            <a:off x="1379178" y="968273"/>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21:23-25</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65E60FE-0A39-4722-AB41-7C9FAD4FB7B6}"/>
              </a:ext>
            </a:extLst>
          </p:cNvPr>
          <p:cNvSpPr/>
          <p:nvPr/>
        </p:nvSpPr>
        <p:spPr>
          <a:xfrm>
            <a:off x="1289539" y="-623580"/>
            <a:ext cx="952328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knowing these punishments have been helpful to the children of Israel?</a:t>
            </a:r>
          </a:p>
        </p:txBody>
      </p:sp>
      <p:sp>
        <p:nvSpPr>
          <p:cNvPr id="5" name="Rectangle 4">
            <a:extLst>
              <a:ext uri="{FF2B5EF4-FFF2-40B4-BE49-F238E27FC236}">
                <a16:creationId xmlns:a16="http://schemas.microsoft.com/office/drawing/2014/main" id="{E602E9B3-3B73-41F3-9EF0-8B0FB0C2C18B}"/>
              </a:ext>
            </a:extLst>
          </p:cNvPr>
          <p:cNvSpPr/>
          <p:nvPr/>
        </p:nvSpPr>
        <p:spPr>
          <a:xfrm>
            <a:off x="1379177" y="1267185"/>
            <a:ext cx="6428391"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if any mischief follow, then thou shalt give life for life,</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Eye for eye, tooth for tooth, hand for hand, foot for foot,</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Burning for burning, wound for wound, stripe for stripe.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F31C409-32F3-41D3-A83F-63254F9BB53B}"/>
              </a:ext>
            </a:extLst>
          </p:cNvPr>
          <p:cNvSpPr/>
          <p:nvPr/>
        </p:nvSpPr>
        <p:spPr>
          <a:xfrm>
            <a:off x="1514087" y="2913239"/>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22:1-6</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E7D03B0-F793-43EA-B0B8-B405B4BFDC5C}"/>
              </a:ext>
            </a:extLst>
          </p:cNvPr>
          <p:cNvSpPr/>
          <p:nvPr/>
        </p:nvSpPr>
        <p:spPr>
          <a:xfrm>
            <a:off x="1514087" y="3283018"/>
            <a:ext cx="9433646" cy="310854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If a man shall steal an ox, or a sheep, and kill it, or sell it; he shall restore five oxen for an ox, and four sheep for a sheep.</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 If a thief be found breaking up, and be smitten that he die, there shall no blood be shed for him.</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If the sun be risen upon him, there shall be blood shed for him; for he should make full restitution; if he have nothing, then he shall be sold for his theft.</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If the theft be certainly found in his hand alive, whether it be ox, or ass, or sheep; he shall restore double.</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 If a man shall cause a field or vineyard to be eaten, and shall put in his beast, and shall feed in another man’s field; of the best of his own field, and of the best of his own vineyard, shall he make restitution.</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 If fire break out, and catch in thorns, so that the stacks of corn, or the standing corn, or the field, be consumed therewith; he that kindled the fire shall surely make restitution.</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3150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7.37257E-18 -1.11111E-6 L -0.10273 0.11574 C -0.12578 0.14028 -0.13854 0.17685 -0.13854 0.21505 C -0.13854 0.25833 -0.12578 0.29283 -0.10273 0.31736 L 7.37257E-18 0.43333 " pathEditMode="relative" rAng="0" ptsTypes="AAAAA">
                                      <p:cBhvr>
                                        <p:cTn id="6" dur="2000" fill="hold"/>
                                        <p:tgtEl>
                                          <p:spTgt spid="2"/>
                                        </p:tgtEl>
                                        <p:attrNameLst>
                                          <p:attrName>ppt_x</p:attrName>
                                          <p:attrName>ppt_y</p:attrName>
                                        </p:attrNameLst>
                                      </p:cBhvr>
                                      <p:rCtr x="-6927" y="21667"/>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5"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vertical)">
                                      <p:cBhvr>
                                        <p:cTn id="11" dur="1250"/>
                                        <p:tgtEl>
                                          <p:spTgt spid="11"/>
                                        </p:tgtEl>
                                      </p:cBhvr>
                                    </p:animEffect>
                                  </p:childTnLst>
                                </p:cTn>
                              </p:par>
                              <p:par>
                                <p:cTn id="12" presetID="14" presetClass="entr" presetSubtype="5"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vertical)">
                                      <p:cBhvr>
                                        <p:cTn id="14" dur="1250"/>
                                        <p:tgtEl>
                                          <p:spTgt spid="10"/>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1250"/>
                                        <p:tgtEl>
                                          <p:spTgt spid="6"/>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vertical)">
                                      <p:cBhvr>
                                        <p:cTn id="2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56</a:t>
            </a:r>
          </a:p>
        </p:txBody>
      </p:sp>
      <p:sp>
        <p:nvSpPr>
          <p:cNvPr id="2" name="Rectangle 1">
            <a:extLst>
              <a:ext uri="{FF2B5EF4-FFF2-40B4-BE49-F238E27FC236}">
                <a16:creationId xmlns:a16="http://schemas.microsoft.com/office/drawing/2014/main" id="{DE4113F9-DE05-43E2-9FE3-C0A2F092D281}"/>
              </a:ext>
            </a:extLst>
          </p:cNvPr>
          <p:cNvSpPr/>
          <p:nvPr/>
        </p:nvSpPr>
        <p:spPr>
          <a:xfrm>
            <a:off x="1226233" y="1406781"/>
            <a:ext cx="93315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require the children of Israel to do after they committed one of these sins?</a:t>
            </a:r>
          </a:p>
        </p:txBody>
      </p:sp>
      <p:sp>
        <p:nvSpPr>
          <p:cNvPr id="4" name="Rectangle 3">
            <a:extLst>
              <a:ext uri="{FF2B5EF4-FFF2-40B4-BE49-F238E27FC236}">
                <a16:creationId xmlns:a16="http://schemas.microsoft.com/office/drawing/2014/main" id="{98AFD419-69B1-4660-87E3-B9A4440BFD69}"/>
              </a:ext>
            </a:extLst>
          </p:cNvPr>
          <p:cNvSpPr/>
          <p:nvPr/>
        </p:nvSpPr>
        <p:spPr>
          <a:xfrm>
            <a:off x="1226233" y="2274450"/>
            <a:ext cx="57374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“make restitution” (verse 5)?</a:t>
            </a:r>
          </a:p>
        </p:txBody>
      </p:sp>
      <p:sp>
        <p:nvSpPr>
          <p:cNvPr id="5" name="Rectangle 4">
            <a:extLst>
              <a:ext uri="{FF2B5EF4-FFF2-40B4-BE49-F238E27FC236}">
                <a16:creationId xmlns:a16="http://schemas.microsoft.com/office/drawing/2014/main" id="{A8FE62C1-5CFE-4E02-A146-8EF344934005}"/>
              </a:ext>
            </a:extLst>
          </p:cNvPr>
          <p:cNvSpPr/>
          <p:nvPr/>
        </p:nvSpPr>
        <p:spPr>
          <a:xfrm>
            <a:off x="1226234" y="2793557"/>
            <a:ext cx="933156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these verses about what we need to do when we violate the laws of God? </a:t>
            </a:r>
          </a:p>
        </p:txBody>
      </p:sp>
      <p:sp>
        <p:nvSpPr>
          <p:cNvPr id="6" name="Rectangle 5">
            <a:extLst>
              <a:ext uri="{FF2B5EF4-FFF2-40B4-BE49-F238E27FC236}">
                <a16:creationId xmlns:a16="http://schemas.microsoft.com/office/drawing/2014/main" id="{72D3BA10-297B-4217-805B-CF88DB4D94B5}"/>
              </a:ext>
            </a:extLst>
          </p:cNvPr>
          <p:cNvSpPr/>
          <p:nvPr/>
        </p:nvSpPr>
        <p:spPr>
          <a:xfrm>
            <a:off x="1226234" y="3543726"/>
            <a:ext cx="9331568" cy="369332"/>
          </a:xfrm>
          <a:prstGeom prst="rect">
            <a:avLst/>
          </a:prstGeom>
        </p:spPr>
        <p:txBody>
          <a:bodyPr wrap="square">
            <a:spAutoFit/>
          </a:bodyPr>
          <a:lstStyle/>
          <a:p>
            <a:pPr algn="just"/>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violate the laws of God and offend others, then He requires us to make restitution.</a:t>
            </a:r>
          </a:p>
        </p:txBody>
      </p:sp>
      <p:sp>
        <p:nvSpPr>
          <p:cNvPr id="7" name="Rectangle 6">
            <a:extLst>
              <a:ext uri="{FF2B5EF4-FFF2-40B4-BE49-F238E27FC236}">
                <a16:creationId xmlns:a16="http://schemas.microsoft.com/office/drawing/2014/main" id="{BFD01152-72D8-4BAB-8645-8BC058D88A6E}"/>
              </a:ext>
            </a:extLst>
          </p:cNvPr>
          <p:cNvSpPr/>
          <p:nvPr/>
        </p:nvSpPr>
        <p:spPr>
          <a:xfrm>
            <a:off x="1226233" y="4016896"/>
            <a:ext cx="973953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situations in which it might be difficult to make restitution?</a:t>
            </a:r>
          </a:p>
        </p:txBody>
      </p:sp>
      <p:sp>
        <p:nvSpPr>
          <p:cNvPr id="8" name="Rectangle 7">
            <a:extLst>
              <a:ext uri="{FF2B5EF4-FFF2-40B4-BE49-F238E27FC236}">
                <a16:creationId xmlns:a16="http://schemas.microsoft.com/office/drawing/2014/main" id="{D60CB274-0937-4590-A76E-96F0F36DF57D}"/>
              </a:ext>
            </a:extLst>
          </p:cNvPr>
          <p:cNvSpPr/>
          <p:nvPr/>
        </p:nvSpPr>
        <p:spPr>
          <a:xfrm>
            <a:off x="1226233" y="4588601"/>
            <a:ext cx="61221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should a person do in these types of situations?</a:t>
            </a:r>
          </a:p>
        </p:txBody>
      </p:sp>
    </p:spTree>
    <p:extLst>
      <p:ext uri="{BB962C8B-B14F-4D97-AF65-F5344CB8AC3E}">
        <p14:creationId xmlns:p14="http://schemas.microsoft.com/office/powerpoint/2010/main" val="2755349535"/>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25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125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900" decel="100000" fill="hold"/>
                                        <p:tgtEl>
                                          <p:spTgt spid="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A894A2C-B700-4315-8068-8DF058DCA1AF}"/>
              </a:ext>
            </a:extLst>
          </p:cNvPr>
          <p:cNvSpPr/>
          <p:nvPr/>
        </p:nvSpPr>
        <p:spPr>
          <a:xfrm>
            <a:off x="1409075" y="1319135"/>
            <a:ext cx="9518755" cy="383209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56</a:t>
            </a:r>
          </a:p>
        </p:txBody>
      </p:sp>
      <p:sp>
        <p:nvSpPr>
          <p:cNvPr id="2" name="Rectangle 1">
            <a:extLst>
              <a:ext uri="{FF2B5EF4-FFF2-40B4-BE49-F238E27FC236}">
                <a16:creationId xmlns:a16="http://schemas.microsoft.com/office/drawing/2014/main" id="{C5653CDE-3482-49B4-841A-6FC098FEBD23}"/>
              </a:ext>
            </a:extLst>
          </p:cNvPr>
          <p:cNvSpPr/>
          <p:nvPr/>
        </p:nvSpPr>
        <p:spPr>
          <a:xfrm>
            <a:off x="3104271" y="1457909"/>
            <a:ext cx="7488702" cy="3693319"/>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“Sometimes you </a:t>
            </a:r>
            <a:r>
              <a:rPr lang="en-US" i="1" dirty="0">
                <a:solidFill>
                  <a:schemeClr val="bg1"/>
                </a:solidFill>
                <a:latin typeface="Arial" panose="020B0604020202020204" pitchFamily="34" charset="0"/>
                <a:cs typeface="Arial" panose="020B0604020202020204" pitchFamily="34" charset="0"/>
              </a:rPr>
              <a:t>cannot</a:t>
            </a:r>
            <a:r>
              <a:rPr lang="en-US" dirty="0">
                <a:solidFill>
                  <a:schemeClr val="bg1"/>
                </a:solidFill>
                <a:latin typeface="Arial" panose="020B0604020202020204" pitchFamily="34" charset="0"/>
                <a:cs typeface="Arial" panose="020B0604020202020204" pitchFamily="34" charset="0"/>
              </a:rPr>
              <a:t> give back what you have taken because you don’t have it to give. If you have caused others to suffer unbearably—defiled someone’s virtue, for example—it is not within your power to give it back.</a:t>
            </a:r>
          </a:p>
          <a:p>
            <a:pPr algn="just" fontAlgn="base"/>
            <a:r>
              <a:rPr lang="en-US" dirty="0">
                <a:solidFill>
                  <a:schemeClr val="bg1"/>
                </a:solidFill>
                <a:latin typeface="Arial" panose="020B0604020202020204" pitchFamily="34" charset="0"/>
                <a:cs typeface="Arial" panose="020B0604020202020204" pitchFamily="34" charset="0"/>
              </a:rPr>
              <a:t>“… Perhaps the damage was so severe that you cannot fix it no matter how desperately you want to.</a:t>
            </a:r>
          </a:p>
          <a:p>
            <a:pPr algn="just" fontAlgn="base"/>
            <a:r>
              <a:rPr lang="en-US" dirty="0">
                <a:solidFill>
                  <a:schemeClr val="bg1"/>
                </a:solidFill>
                <a:latin typeface="Arial" panose="020B0604020202020204" pitchFamily="34" charset="0"/>
                <a:cs typeface="Arial" panose="020B0604020202020204" pitchFamily="34" charset="0"/>
              </a:rPr>
              <a:t>“… Fixing that which you broke and you cannot fix is the very purpose of the atonement of Christ.</a:t>
            </a:r>
          </a:p>
          <a:p>
            <a:pPr algn="just" fontAlgn="base"/>
            <a:r>
              <a:rPr lang="en-US" dirty="0">
                <a:solidFill>
                  <a:schemeClr val="bg1"/>
                </a:solidFill>
                <a:latin typeface="Arial" panose="020B0604020202020204" pitchFamily="34" charset="0"/>
                <a:cs typeface="Arial" panose="020B0604020202020204" pitchFamily="34" charset="0"/>
              </a:rPr>
              <a:t>“When your desire is firm and you are willing to pay the ‘uttermost farthing’ [Matthew 5:25–26], the law of restitution is suspended. Your obligation is transferred to the Lord. He will settle your accounts” (Boyd K. Packer, “The Brilliant Morning of Forgiveness,”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Nov. 1995, 19–20).</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Boyd K. Packer">
            <a:extLst>
              <a:ext uri="{FF2B5EF4-FFF2-40B4-BE49-F238E27FC236}">
                <a16:creationId xmlns:a16="http://schemas.microsoft.com/office/drawing/2014/main" id="{A4A43376-805E-48F7-82B1-183B242F9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95" y="1585767"/>
            <a:ext cx="1311576" cy="17443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9545D75-4E64-4157-83C2-35C78B14CE2F}"/>
              </a:ext>
            </a:extLst>
          </p:cNvPr>
          <p:cNvSpPr/>
          <p:nvPr/>
        </p:nvSpPr>
        <p:spPr>
          <a:xfrm>
            <a:off x="1792695" y="3330163"/>
            <a:ext cx="1311576"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Boyd K. Packer</a:t>
            </a:r>
            <a:endParaRPr lang="en-US" sz="1200" b="1" dirty="0">
              <a:solidFill>
                <a:schemeClr val="bg1"/>
              </a:solidFill>
            </a:endParaRPr>
          </a:p>
        </p:txBody>
      </p:sp>
    </p:spTree>
    <p:extLst>
      <p:ext uri="{BB962C8B-B14F-4D97-AF65-F5344CB8AC3E}">
        <p14:creationId xmlns:p14="http://schemas.microsoft.com/office/powerpoint/2010/main" val="24662967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56</a:t>
            </a:r>
          </a:p>
        </p:txBody>
      </p:sp>
      <p:sp>
        <p:nvSpPr>
          <p:cNvPr id="2" name="Rectangle 1">
            <a:extLst>
              <a:ext uri="{FF2B5EF4-FFF2-40B4-BE49-F238E27FC236}">
                <a16:creationId xmlns:a16="http://schemas.microsoft.com/office/drawing/2014/main" id="{36D772E0-E48B-4084-93D0-B608FFF75284}"/>
              </a:ext>
            </a:extLst>
          </p:cNvPr>
          <p:cNvSpPr/>
          <p:nvPr/>
        </p:nvSpPr>
        <p:spPr>
          <a:xfrm>
            <a:off x="2213317" y="2367171"/>
            <a:ext cx="7765366" cy="2123658"/>
          </a:xfrm>
          <a:prstGeom prst="rect">
            <a:avLst/>
          </a:prstGeom>
        </p:spPr>
        <p:txBody>
          <a:bodyPr wrap="square">
            <a:spAutoFit/>
          </a:bodyPr>
          <a:lstStyle/>
          <a:p>
            <a:pPr algn="ctr" fontAlgn="base"/>
            <a:r>
              <a:rPr lang="en-US" sz="4400" b="1" dirty="0">
                <a:solidFill>
                  <a:schemeClr val="accent6">
                    <a:lumMod val="50000"/>
                  </a:schemeClr>
                </a:solidFill>
                <a:latin typeface="Open Sans"/>
              </a:rPr>
              <a:t>“Moses helps his people to enter into a </a:t>
            </a:r>
          </a:p>
          <a:p>
            <a:pPr algn="ctr" fontAlgn="base"/>
            <a:r>
              <a:rPr lang="en-US" sz="4400" b="1" dirty="0">
                <a:solidFill>
                  <a:schemeClr val="accent6">
                    <a:lumMod val="50000"/>
                  </a:schemeClr>
                </a:solidFill>
                <a:latin typeface="Open Sans"/>
              </a:rPr>
              <a:t>covenant with God”</a:t>
            </a:r>
            <a:endParaRPr lang="en-US" sz="4400" b="1" dirty="0">
              <a:solidFill>
                <a:schemeClr val="accent6">
                  <a:lumMod val="50000"/>
                </a:schemeClr>
              </a:solidFill>
              <a:effectLst/>
              <a:latin typeface="Open Sans"/>
            </a:endParaRPr>
          </a:p>
        </p:txBody>
      </p:sp>
      <p:sp>
        <p:nvSpPr>
          <p:cNvPr id="4" name="Rectangle 3">
            <a:extLst>
              <a:ext uri="{FF2B5EF4-FFF2-40B4-BE49-F238E27FC236}">
                <a16:creationId xmlns:a16="http://schemas.microsoft.com/office/drawing/2014/main" id="{1DDCC476-DBF7-4547-B543-4A46307BEFF4}"/>
              </a:ext>
            </a:extLst>
          </p:cNvPr>
          <p:cNvSpPr/>
          <p:nvPr/>
        </p:nvSpPr>
        <p:spPr>
          <a:xfrm>
            <a:off x="1302649" y="952884"/>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24</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7072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D2C04C-56B8-4EBF-B63A-900687E1603C}"/>
              </a:ext>
            </a:extLst>
          </p:cNvPr>
          <p:cNvSpPr/>
          <p:nvPr/>
        </p:nvSpPr>
        <p:spPr>
          <a:xfrm>
            <a:off x="1275466" y="2457937"/>
            <a:ext cx="17492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E482124-9618-4327-9E96-561C6A7F0B22}"/>
              </a:ext>
            </a:extLst>
          </p:cNvPr>
          <p:cNvSpPr/>
          <p:nvPr/>
        </p:nvSpPr>
        <p:spPr>
          <a:xfrm>
            <a:off x="1275467" y="2818150"/>
            <a:ext cx="9233096" cy="175432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56</a:t>
            </a:r>
          </a:p>
        </p:txBody>
      </p:sp>
      <p:sp>
        <p:nvSpPr>
          <p:cNvPr id="2" name="Rectangle 1">
            <a:extLst>
              <a:ext uri="{FF2B5EF4-FFF2-40B4-BE49-F238E27FC236}">
                <a16:creationId xmlns:a16="http://schemas.microsoft.com/office/drawing/2014/main" id="{2283E862-9D8D-479B-9CF8-9B50070B2D9D}"/>
              </a:ext>
            </a:extLst>
          </p:cNvPr>
          <p:cNvSpPr/>
          <p:nvPr/>
        </p:nvSpPr>
        <p:spPr>
          <a:xfrm>
            <a:off x="1275471" y="1152939"/>
            <a:ext cx="87407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had the Lord done to prepare Israel to enter into a covenant with Him? </a:t>
            </a:r>
          </a:p>
        </p:txBody>
      </p:sp>
      <p:sp>
        <p:nvSpPr>
          <p:cNvPr id="4" name="Rectangle 3">
            <a:extLst>
              <a:ext uri="{FF2B5EF4-FFF2-40B4-BE49-F238E27FC236}">
                <a16:creationId xmlns:a16="http://schemas.microsoft.com/office/drawing/2014/main" id="{6DE31182-B5A4-4ED7-8A17-2DB14A1B451A}"/>
              </a:ext>
            </a:extLst>
          </p:cNvPr>
          <p:cNvSpPr/>
          <p:nvPr/>
        </p:nvSpPr>
        <p:spPr>
          <a:xfrm>
            <a:off x="1275470" y="1673107"/>
            <a:ext cx="923309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was the Israelites’ preparation like the ways in which a person might prepare today to enter into the covenant of baptism?</a:t>
            </a:r>
          </a:p>
        </p:txBody>
      </p:sp>
      <p:sp>
        <p:nvSpPr>
          <p:cNvPr id="5" name="Rectangle 4">
            <a:extLst>
              <a:ext uri="{FF2B5EF4-FFF2-40B4-BE49-F238E27FC236}">
                <a16:creationId xmlns:a16="http://schemas.microsoft.com/office/drawing/2014/main" id="{1C56AF51-7625-41FC-9A10-436658BAB890}"/>
              </a:ext>
            </a:extLst>
          </p:cNvPr>
          <p:cNvSpPr/>
          <p:nvPr/>
        </p:nvSpPr>
        <p:spPr>
          <a:xfrm>
            <a:off x="1275469" y="2457937"/>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24:6-8</a:t>
            </a:r>
          </a:p>
        </p:txBody>
      </p:sp>
      <p:sp>
        <p:nvSpPr>
          <p:cNvPr id="6" name="Rectangle 5">
            <a:extLst>
              <a:ext uri="{FF2B5EF4-FFF2-40B4-BE49-F238E27FC236}">
                <a16:creationId xmlns:a16="http://schemas.microsoft.com/office/drawing/2014/main" id="{B52D8E42-2A5E-4A1E-ABC4-2D6EB39F0D3C}"/>
              </a:ext>
            </a:extLst>
          </p:cNvPr>
          <p:cNvSpPr/>
          <p:nvPr/>
        </p:nvSpPr>
        <p:spPr>
          <a:xfrm>
            <a:off x="1275468" y="4912454"/>
            <a:ext cx="9415978"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did Moses do to help the children of Israel formally enter into a covenant with God?</a:t>
            </a:r>
          </a:p>
        </p:txBody>
      </p:sp>
      <p:sp>
        <p:nvSpPr>
          <p:cNvPr id="7" name="Rectangle 6">
            <a:extLst>
              <a:ext uri="{FF2B5EF4-FFF2-40B4-BE49-F238E27FC236}">
                <a16:creationId xmlns:a16="http://schemas.microsoft.com/office/drawing/2014/main" id="{12B2E976-88C1-488A-8B7A-97B7F45E0AE4}"/>
              </a:ext>
            </a:extLst>
          </p:cNvPr>
          <p:cNvSpPr/>
          <p:nvPr/>
        </p:nvSpPr>
        <p:spPr>
          <a:xfrm>
            <a:off x="1305448" y="2824616"/>
            <a:ext cx="923309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Moses took half of the blood, and put it in basins; and half of the blood he sprinkled on the altar.</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he took the book of the covenant, and read in the audience of the people: and they said, All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said will we do, and be obedient.</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Moses took the blood, and sprinkled it on the people, and said, Behold the blood of the covenant,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made with you concerning all these words.</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9119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800" decel="100000"/>
                                        <p:tgtEl>
                                          <p:spTgt spid="9"/>
                                        </p:tgtEl>
                                      </p:cBhvr>
                                    </p:animEffect>
                                    <p:anim calcmode="lin" valueType="num">
                                      <p:cBhvr>
                                        <p:cTn id="13" dur="800" decel="100000" fill="hold"/>
                                        <p:tgtEl>
                                          <p:spTgt spid="9"/>
                                        </p:tgtEl>
                                        <p:attrNameLst>
                                          <p:attrName>style.rotation</p:attrName>
                                        </p:attrNameLst>
                                      </p:cBhvr>
                                      <p:tavLst>
                                        <p:tav tm="0">
                                          <p:val>
                                            <p:fltVal val="-90"/>
                                          </p:val>
                                        </p:tav>
                                        <p:tav tm="100000">
                                          <p:val>
                                            <p:fltVal val="0"/>
                                          </p:val>
                                        </p:tav>
                                      </p:tavLst>
                                    </p:anim>
                                    <p:anim calcmode="lin" valueType="num">
                                      <p:cBhvr>
                                        <p:cTn id="14" dur="800" decel="100000" fill="hold"/>
                                        <p:tgtEl>
                                          <p:spTgt spid="9"/>
                                        </p:tgtEl>
                                        <p:attrNameLst>
                                          <p:attrName>ppt_x</p:attrName>
                                        </p:attrNameLst>
                                      </p:cBhvr>
                                      <p:tavLst>
                                        <p:tav tm="0">
                                          <p:val>
                                            <p:strVal val="#ppt_x+0.4"/>
                                          </p:val>
                                        </p:tav>
                                        <p:tav tm="100000">
                                          <p:val>
                                            <p:strVal val="#ppt_x-0.05"/>
                                          </p:val>
                                        </p:tav>
                                      </p:tavLst>
                                    </p:anim>
                                    <p:anim calcmode="lin" valueType="num">
                                      <p:cBhvr>
                                        <p:cTn id="15" dur="800" decel="100000" fill="hold"/>
                                        <p:tgtEl>
                                          <p:spTgt spid="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800" decel="100000"/>
                                        <p:tgtEl>
                                          <p:spTgt spid="8"/>
                                        </p:tgtEl>
                                      </p:cBhvr>
                                    </p:animEffect>
                                    <p:anim calcmode="lin" valueType="num">
                                      <p:cBhvr>
                                        <p:cTn id="21" dur="800" decel="100000" fill="hold"/>
                                        <p:tgtEl>
                                          <p:spTgt spid="8"/>
                                        </p:tgtEl>
                                        <p:attrNameLst>
                                          <p:attrName>style.rotation</p:attrName>
                                        </p:attrNameLst>
                                      </p:cBhvr>
                                      <p:tavLst>
                                        <p:tav tm="0">
                                          <p:val>
                                            <p:fltVal val="-90"/>
                                          </p:val>
                                        </p:tav>
                                        <p:tav tm="100000">
                                          <p:val>
                                            <p:fltVal val="0"/>
                                          </p:val>
                                        </p:tav>
                                      </p:tavLst>
                                    </p:anim>
                                    <p:anim calcmode="lin" valueType="num">
                                      <p:cBhvr>
                                        <p:cTn id="22" dur="800" decel="100000" fill="hold"/>
                                        <p:tgtEl>
                                          <p:spTgt spid="8"/>
                                        </p:tgtEl>
                                        <p:attrNameLst>
                                          <p:attrName>ppt_x</p:attrName>
                                        </p:attrNameLst>
                                      </p:cBhvr>
                                      <p:tavLst>
                                        <p:tav tm="0">
                                          <p:val>
                                            <p:strVal val="#ppt_x+0.4"/>
                                          </p:val>
                                        </p:tav>
                                        <p:tav tm="100000">
                                          <p:val>
                                            <p:strVal val="#ppt_x-0.05"/>
                                          </p:val>
                                        </p:tav>
                                      </p:tavLst>
                                    </p:anim>
                                    <p:anim calcmode="lin" valueType="num">
                                      <p:cBhvr>
                                        <p:cTn id="23" dur="800" decel="100000" fill="hold"/>
                                        <p:tgtEl>
                                          <p:spTgt spid="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800" decel="100000"/>
                                        <p:tgtEl>
                                          <p:spTgt spid="5"/>
                                        </p:tgtEl>
                                      </p:cBhvr>
                                    </p:animEffect>
                                    <p:anim calcmode="lin" valueType="num">
                                      <p:cBhvr>
                                        <p:cTn id="29" dur="800" decel="100000" fill="hold"/>
                                        <p:tgtEl>
                                          <p:spTgt spid="5"/>
                                        </p:tgtEl>
                                        <p:attrNameLst>
                                          <p:attrName>style.rotation</p:attrName>
                                        </p:attrNameLst>
                                      </p:cBhvr>
                                      <p:tavLst>
                                        <p:tav tm="0">
                                          <p:val>
                                            <p:fltVal val="-90"/>
                                          </p:val>
                                        </p:tav>
                                        <p:tav tm="100000">
                                          <p:val>
                                            <p:fltVal val="0"/>
                                          </p:val>
                                        </p:tav>
                                      </p:tavLst>
                                    </p:anim>
                                    <p:anim calcmode="lin" valueType="num">
                                      <p:cBhvr>
                                        <p:cTn id="30" dur="800" decel="100000" fill="hold"/>
                                        <p:tgtEl>
                                          <p:spTgt spid="5"/>
                                        </p:tgtEl>
                                        <p:attrNameLst>
                                          <p:attrName>ppt_x</p:attrName>
                                        </p:attrNameLst>
                                      </p:cBhvr>
                                      <p:tavLst>
                                        <p:tav tm="0">
                                          <p:val>
                                            <p:strVal val="#ppt_x+0.4"/>
                                          </p:val>
                                        </p:tav>
                                        <p:tav tm="100000">
                                          <p:val>
                                            <p:strVal val="#ppt_x-0.05"/>
                                          </p:val>
                                        </p:tav>
                                      </p:tavLst>
                                    </p:anim>
                                    <p:anim calcmode="lin" valueType="num">
                                      <p:cBhvr>
                                        <p:cTn id="31" dur="800" decel="100000" fill="hold"/>
                                        <p:tgtEl>
                                          <p:spTgt spid="5"/>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800" decel="100000"/>
                                        <p:tgtEl>
                                          <p:spTgt spid="7"/>
                                        </p:tgtEl>
                                      </p:cBhvr>
                                    </p:animEffect>
                                    <p:anim calcmode="lin" valueType="num">
                                      <p:cBhvr>
                                        <p:cTn id="37" dur="800" decel="100000" fill="hold"/>
                                        <p:tgtEl>
                                          <p:spTgt spid="7"/>
                                        </p:tgtEl>
                                        <p:attrNameLst>
                                          <p:attrName>style.rotation</p:attrName>
                                        </p:attrNameLst>
                                      </p:cBhvr>
                                      <p:tavLst>
                                        <p:tav tm="0">
                                          <p:val>
                                            <p:fltVal val="-90"/>
                                          </p:val>
                                        </p:tav>
                                        <p:tav tm="100000">
                                          <p:val>
                                            <p:fltVal val="0"/>
                                          </p:val>
                                        </p:tav>
                                      </p:tavLst>
                                    </p:anim>
                                    <p:anim calcmode="lin" valueType="num">
                                      <p:cBhvr>
                                        <p:cTn id="38" dur="800" decel="100000" fill="hold"/>
                                        <p:tgtEl>
                                          <p:spTgt spid="7"/>
                                        </p:tgtEl>
                                        <p:attrNameLst>
                                          <p:attrName>ppt_x</p:attrName>
                                        </p:attrNameLst>
                                      </p:cBhvr>
                                      <p:tavLst>
                                        <p:tav tm="0">
                                          <p:val>
                                            <p:strVal val="#ppt_x+0.4"/>
                                          </p:val>
                                        </p:tav>
                                        <p:tav tm="100000">
                                          <p:val>
                                            <p:strVal val="#ppt_x-0.05"/>
                                          </p:val>
                                        </p:tav>
                                      </p:tavLst>
                                    </p:anim>
                                    <p:anim calcmode="lin" valueType="num">
                                      <p:cBhvr>
                                        <p:cTn id="39" dur="800" decel="100000" fill="hold"/>
                                        <p:tgtEl>
                                          <p:spTgt spid="7"/>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6">
                                            <p:txEl>
                                              <p:pRg st="0" end="0"/>
                                            </p:txEl>
                                          </p:spTgt>
                                        </p:tgtEl>
                                        <p:attrNameLst>
                                          <p:attrName>style.visibility</p:attrName>
                                        </p:attrNameLst>
                                      </p:cBhvr>
                                      <p:to>
                                        <p:strVal val="visible"/>
                                      </p:to>
                                    </p:set>
                                    <p:anim calcmode="lin" valueType="num">
                                      <p:cBhvr>
                                        <p:cTn id="46" dur="25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48" dur="25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build="p"/>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567</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MS Gothic</vt:lpstr>
      <vt:lpstr>Arial</vt:lpstr>
      <vt:lpstr>Arial Black</vt:lpstr>
      <vt:lpstr>Calibri</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4169</cp:revision>
  <dcterms:created xsi:type="dcterms:W3CDTF">2018-08-29T04:26:39Z</dcterms:created>
  <dcterms:modified xsi:type="dcterms:W3CDTF">2019-03-25T16:27:32Z</dcterms:modified>
</cp:coreProperties>
</file>