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O04bCOF0WDg?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C000"/>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ouble Wave 9">
            <a:extLst>
              <a:ext uri="{FF2B5EF4-FFF2-40B4-BE49-F238E27FC236}">
                <a16:creationId xmlns:a16="http://schemas.microsoft.com/office/drawing/2014/main" id="{16314DC8-FAD7-496A-B083-841834A77A79}"/>
              </a:ext>
            </a:extLst>
          </p:cNvPr>
          <p:cNvSpPr/>
          <p:nvPr/>
        </p:nvSpPr>
        <p:spPr>
          <a:xfrm>
            <a:off x="702364" y="1784188"/>
            <a:ext cx="10283687" cy="2555857"/>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2" name="Rectangle 1">
            <a:extLst>
              <a:ext uri="{FF2B5EF4-FFF2-40B4-BE49-F238E27FC236}">
                <a16:creationId xmlns:a16="http://schemas.microsoft.com/office/drawing/2014/main" id="{73516071-9993-41E5-B4A8-930CCC6DBDB4}"/>
              </a:ext>
            </a:extLst>
          </p:cNvPr>
          <p:cNvSpPr/>
          <p:nvPr/>
        </p:nvSpPr>
        <p:spPr>
          <a:xfrm>
            <a:off x="4419900" y="783607"/>
            <a:ext cx="3902030" cy="400110"/>
          </a:xfrm>
          <a:prstGeom prst="rect">
            <a:avLst/>
          </a:prstGeom>
        </p:spPr>
        <p:txBody>
          <a:bodyPr wrap="none">
            <a:spAutoFit/>
          </a:bodyPr>
          <a:lstStyle/>
          <a:p>
            <a:pPr fontAlgn="base"/>
            <a:r>
              <a:rPr lang="en-US" sz="2000" b="1" dirty="0">
                <a:solidFill>
                  <a:schemeClr val="accent4">
                    <a:lumMod val="50000"/>
                  </a:schemeClr>
                </a:solidFill>
                <a:latin typeface="Arial" panose="020B0604020202020204" pitchFamily="34" charset="0"/>
                <a:cs typeface="Arial" panose="020B0604020202020204" pitchFamily="34" charset="0"/>
              </a:rPr>
              <a:t>Exodus 20:15-16 Mini-lesson 3</a:t>
            </a:r>
          </a:p>
        </p:txBody>
      </p:sp>
      <p:sp>
        <p:nvSpPr>
          <p:cNvPr id="4" name="Rectangle 3">
            <a:extLst>
              <a:ext uri="{FF2B5EF4-FFF2-40B4-BE49-F238E27FC236}">
                <a16:creationId xmlns:a16="http://schemas.microsoft.com/office/drawing/2014/main" id="{6AC70168-CBC5-4955-B6AA-7310D46032A4}"/>
              </a:ext>
            </a:extLst>
          </p:cNvPr>
          <p:cNvSpPr/>
          <p:nvPr/>
        </p:nvSpPr>
        <p:spPr>
          <a:xfrm>
            <a:off x="1192695" y="1152939"/>
            <a:ext cx="6096000" cy="584775"/>
          </a:xfrm>
          <a:prstGeom prst="rect">
            <a:avLst/>
          </a:prstGeom>
        </p:spPr>
        <p:txBody>
          <a:bodyPr>
            <a:spAutoFit/>
          </a:bodyPr>
          <a:lstStyle/>
          <a:p>
            <a:pPr fontAlgn="base"/>
            <a:r>
              <a:rPr lang="en-US" sz="1600" b="1" dirty="0">
                <a:solidFill>
                  <a:srgbClr val="333333"/>
                </a:solidFill>
                <a:latin typeface="Arial" panose="020B0604020202020204" pitchFamily="34" charset="0"/>
                <a:cs typeface="Arial" panose="020B0604020202020204" pitchFamily="34" charset="0"/>
              </a:rPr>
              <a:t>15 </a:t>
            </a:r>
            <a:r>
              <a:rPr lang="en-US" sz="1600" dirty="0">
                <a:solidFill>
                  <a:srgbClr val="333333"/>
                </a:solidFill>
                <a:latin typeface="Arial" panose="020B0604020202020204" pitchFamily="34" charset="0"/>
                <a:cs typeface="Arial" panose="020B0604020202020204" pitchFamily="34" charset="0"/>
              </a:rPr>
              <a:t>Thou shalt not steal.</a:t>
            </a:r>
          </a:p>
          <a:p>
            <a:pPr fontAlgn="base"/>
            <a:r>
              <a:rPr lang="en-US" sz="1600" b="1" dirty="0">
                <a:solidFill>
                  <a:srgbClr val="333333"/>
                </a:solidFill>
                <a:latin typeface="Arial" panose="020B0604020202020204" pitchFamily="34" charset="0"/>
                <a:cs typeface="Arial" panose="020B0604020202020204" pitchFamily="34" charset="0"/>
              </a:rPr>
              <a:t>16 </a:t>
            </a:r>
            <a:r>
              <a:rPr lang="en-US" sz="1600" dirty="0">
                <a:solidFill>
                  <a:srgbClr val="333333"/>
                </a:solidFill>
                <a:latin typeface="Arial" panose="020B0604020202020204" pitchFamily="34" charset="0"/>
                <a:cs typeface="Arial" panose="020B0604020202020204" pitchFamily="34" charset="0"/>
              </a:rPr>
              <a:t>Thou shalt not bear false witness against thy neighbour.</a:t>
            </a:r>
            <a:endParaRPr lang="en-US" sz="1600" b="0" i="0" dirty="0">
              <a:solidFill>
                <a:srgbClr val="333333"/>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86CB712-9416-4B5E-A782-25D4E99AE1FF}"/>
              </a:ext>
            </a:extLst>
          </p:cNvPr>
          <p:cNvSpPr/>
          <p:nvPr/>
        </p:nvSpPr>
        <p:spPr>
          <a:xfrm>
            <a:off x="1192693" y="2157611"/>
            <a:ext cx="9303027" cy="1754326"/>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“Be honest with yourself, others, and God at all times. Being honest means choosing not to lie, steal, cheat, or deceive in any way. …</a:t>
            </a:r>
          </a:p>
          <a:p>
            <a:pPr algn="just" fontAlgn="base"/>
            <a:r>
              <a:rPr lang="en-US" dirty="0">
                <a:solidFill>
                  <a:schemeClr val="bg1"/>
                </a:solidFill>
                <a:latin typeface="Arial" panose="020B0604020202020204" pitchFamily="34" charset="0"/>
                <a:cs typeface="Arial" panose="020B0604020202020204" pitchFamily="34" charset="0"/>
              </a:rPr>
              <a:t>“Dishonesty harms you and harms others as well. If you lie, steal, shoplift, or cheat, you damage your spirit and your relationships with others. Being honest will enhance your future opportunities and your ability to be guided by the Holy Ghost” (</a:t>
            </a:r>
            <a:r>
              <a:rPr lang="en-US" i="1" dirty="0">
                <a:solidFill>
                  <a:schemeClr val="bg1"/>
                </a:solidFill>
                <a:latin typeface="Arial" panose="020B0604020202020204" pitchFamily="34" charset="0"/>
                <a:cs typeface="Arial" panose="020B0604020202020204" pitchFamily="34" charset="0"/>
              </a:rPr>
              <a:t>For the Strength of Youth</a:t>
            </a:r>
            <a:r>
              <a:rPr lang="en-US" dirty="0">
                <a:solidFill>
                  <a:schemeClr val="bg1"/>
                </a:solidFill>
                <a:latin typeface="Arial" panose="020B0604020202020204" pitchFamily="34" charset="0"/>
                <a:cs typeface="Arial" panose="020B0604020202020204" pitchFamily="34" charset="0"/>
              </a:rPr>
              <a:t> [booklet, 2011], 19).</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BE812DA-030B-42A0-8866-98BA4A2342CE}"/>
              </a:ext>
            </a:extLst>
          </p:cNvPr>
          <p:cNvSpPr/>
          <p:nvPr/>
        </p:nvSpPr>
        <p:spPr>
          <a:xfrm>
            <a:off x="1161490" y="4504102"/>
            <a:ext cx="86669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common situations in which people choose to be dishonest? </a:t>
            </a:r>
          </a:p>
        </p:txBody>
      </p:sp>
      <p:sp>
        <p:nvSpPr>
          <p:cNvPr id="7" name="Rectangle 6">
            <a:extLst>
              <a:ext uri="{FF2B5EF4-FFF2-40B4-BE49-F238E27FC236}">
                <a16:creationId xmlns:a16="http://schemas.microsoft.com/office/drawing/2014/main" id="{50217CDF-5B35-4413-999B-4A9D41EB12F3}"/>
              </a:ext>
            </a:extLst>
          </p:cNvPr>
          <p:cNvSpPr/>
          <p:nvPr/>
        </p:nvSpPr>
        <p:spPr>
          <a:xfrm>
            <a:off x="1161488" y="4949194"/>
            <a:ext cx="78187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people choose to be dishonest in these situations?</a:t>
            </a:r>
          </a:p>
        </p:txBody>
      </p:sp>
      <p:sp>
        <p:nvSpPr>
          <p:cNvPr id="8" name="Rectangle 7">
            <a:extLst>
              <a:ext uri="{FF2B5EF4-FFF2-40B4-BE49-F238E27FC236}">
                <a16:creationId xmlns:a16="http://schemas.microsoft.com/office/drawing/2014/main" id="{4F9CCC7F-ACB7-4BDA-A42E-5A4C3C773A19}"/>
              </a:ext>
            </a:extLst>
          </p:cNvPr>
          <p:cNvSpPr/>
          <p:nvPr/>
        </p:nvSpPr>
        <p:spPr>
          <a:xfrm>
            <a:off x="1148235" y="5470169"/>
            <a:ext cx="40703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is cheating a form of stealing?</a:t>
            </a:r>
          </a:p>
        </p:txBody>
      </p:sp>
      <p:sp>
        <p:nvSpPr>
          <p:cNvPr id="9" name="Rectangle 8">
            <a:extLst>
              <a:ext uri="{FF2B5EF4-FFF2-40B4-BE49-F238E27FC236}">
                <a16:creationId xmlns:a16="http://schemas.microsoft.com/office/drawing/2014/main" id="{AD54A79D-FECE-44A0-A4C6-BF525D143EC8}"/>
              </a:ext>
            </a:extLst>
          </p:cNvPr>
          <p:cNvSpPr/>
          <p:nvPr/>
        </p:nvSpPr>
        <p:spPr>
          <a:xfrm>
            <a:off x="1161488" y="5961643"/>
            <a:ext cx="820309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have you received as a result of choosing to be honest?</a:t>
            </a:r>
          </a:p>
        </p:txBody>
      </p:sp>
    </p:spTree>
    <p:extLst>
      <p:ext uri="{BB962C8B-B14F-4D97-AF65-F5344CB8AC3E}">
        <p14:creationId xmlns:p14="http://schemas.microsoft.com/office/powerpoint/2010/main" val="314114034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xEl>
                                              <p:pRg st="0" end="0"/>
                                            </p:txEl>
                                          </p:spTgt>
                                        </p:tgtEl>
                                      </p:cBhvr>
                                    </p:animEffect>
                                  </p:childTnLst>
                                </p:cTn>
                              </p:par>
                            </p:childTnLst>
                          </p:cTn>
                        </p:par>
                        <p:par>
                          <p:cTn id="29" fill="hold">
                            <p:stCondLst>
                              <p:cond delay="3900"/>
                            </p:stCondLst>
                            <p:childTnLst>
                              <p:par>
                                <p:cTn id="30" presetID="9"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7" grpId="0"/>
      <p:bldP spid="8" grpId="0" build="p"/>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2" name="Rectangle 1">
            <a:extLst>
              <a:ext uri="{FF2B5EF4-FFF2-40B4-BE49-F238E27FC236}">
                <a16:creationId xmlns:a16="http://schemas.microsoft.com/office/drawing/2014/main" id="{B96A77F4-248D-450D-971D-1694501D61F6}"/>
              </a:ext>
            </a:extLst>
          </p:cNvPr>
          <p:cNvSpPr/>
          <p:nvPr/>
        </p:nvSpPr>
        <p:spPr>
          <a:xfrm>
            <a:off x="4330132" y="779683"/>
            <a:ext cx="3531736" cy="400110"/>
          </a:xfrm>
          <a:prstGeom prst="rect">
            <a:avLst/>
          </a:prstGeom>
        </p:spPr>
        <p:txBody>
          <a:bodyPr wrap="none">
            <a:spAutoFit/>
          </a:bodyPr>
          <a:lstStyle/>
          <a:p>
            <a:pPr fontAlgn="base"/>
            <a:r>
              <a:rPr lang="en-US" sz="2000" b="1" dirty="0">
                <a:solidFill>
                  <a:schemeClr val="tx2">
                    <a:lumMod val="75000"/>
                  </a:schemeClr>
                </a:solidFill>
                <a:latin typeface="Arial" panose="020B0604020202020204" pitchFamily="34" charset="0"/>
                <a:cs typeface="Arial" panose="020B0604020202020204" pitchFamily="34" charset="0"/>
              </a:rPr>
              <a:t>Exodus 20:17 Mini-lesson 4</a:t>
            </a:r>
            <a:endParaRPr lang="en-US" sz="2000" b="1" dirty="0">
              <a:solidFill>
                <a:schemeClr val="tx2">
                  <a:lumMod val="7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B3886C-0F17-4831-B12E-6A8003EA9161}"/>
              </a:ext>
            </a:extLst>
          </p:cNvPr>
          <p:cNvSpPr/>
          <p:nvPr/>
        </p:nvSpPr>
        <p:spPr>
          <a:xfrm>
            <a:off x="1282132" y="1125512"/>
            <a:ext cx="9412372"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Thou shalt not covet thy neighbour’s house, thou shalt not covet thy neighbour’s wife, nor his manservant, nor his maidservant, nor his ox, nor his ass, nor any thing that is thy neighbour’s.</a:t>
            </a:r>
          </a:p>
        </p:txBody>
      </p:sp>
      <p:sp>
        <p:nvSpPr>
          <p:cNvPr id="5" name="Rectangle 4">
            <a:extLst>
              <a:ext uri="{FF2B5EF4-FFF2-40B4-BE49-F238E27FC236}">
                <a16:creationId xmlns:a16="http://schemas.microsoft.com/office/drawing/2014/main" id="{51E567E8-F605-4432-99B3-06A6C4693051}"/>
              </a:ext>
            </a:extLst>
          </p:cNvPr>
          <p:cNvSpPr/>
          <p:nvPr/>
        </p:nvSpPr>
        <p:spPr>
          <a:xfrm>
            <a:off x="1282130" y="2266793"/>
            <a:ext cx="93196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specific examples of how the commandment to not covet is broken in our day?</a:t>
            </a:r>
          </a:p>
        </p:txBody>
      </p:sp>
      <p:sp>
        <p:nvSpPr>
          <p:cNvPr id="6" name="Rectangle 5">
            <a:extLst>
              <a:ext uri="{FF2B5EF4-FFF2-40B4-BE49-F238E27FC236}">
                <a16:creationId xmlns:a16="http://schemas.microsoft.com/office/drawing/2014/main" id="{BB3D3203-D30A-48B5-A128-106693DDB45E}"/>
              </a:ext>
            </a:extLst>
          </p:cNvPr>
          <p:cNvSpPr/>
          <p:nvPr/>
        </p:nvSpPr>
        <p:spPr>
          <a:xfrm>
            <a:off x="1282130" y="3131075"/>
            <a:ext cx="76498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obeying the commandment to not covet help us be happy?</a:t>
            </a:r>
          </a:p>
        </p:txBody>
      </p:sp>
      <p:sp>
        <p:nvSpPr>
          <p:cNvPr id="7" name="Rectangle 6">
            <a:extLst>
              <a:ext uri="{FF2B5EF4-FFF2-40B4-BE49-F238E27FC236}">
                <a16:creationId xmlns:a16="http://schemas.microsoft.com/office/drawing/2014/main" id="{E3750164-B66A-4FC0-9C57-22F06DE3F408}"/>
              </a:ext>
            </a:extLst>
          </p:cNvPr>
          <p:cNvSpPr/>
          <p:nvPr/>
        </p:nvSpPr>
        <p:spPr>
          <a:xfrm>
            <a:off x="1282131" y="3718358"/>
            <a:ext cx="931960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avoid coveting the possessions, circumstances, successes, or fortunes of others?</a:t>
            </a:r>
          </a:p>
        </p:txBody>
      </p:sp>
    </p:spTree>
    <p:extLst>
      <p:ext uri="{BB962C8B-B14F-4D97-AF65-F5344CB8AC3E}">
        <p14:creationId xmlns:p14="http://schemas.microsoft.com/office/powerpoint/2010/main" val="51916335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4" name="Rectangle 3">
            <a:extLst>
              <a:ext uri="{FF2B5EF4-FFF2-40B4-BE49-F238E27FC236}">
                <a16:creationId xmlns:a16="http://schemas.microsoft.com/office/drawing/2014/main" id="{6789EA27-9BF8-463B-9AD9-9258F80BF233}"/>
              </a:ext>
            </a:extLst>
          </p:cNvPr>
          <p:cNvSpPr/>
          <p:nvPr/>
        </p:nvSpPr>
        <p:spPr>
          <a:xfrm>
            <a:off x="1643269" y="1704705"/>
            <a:ext cx="8905462" cy="707886"/>
          </a:xfrm>
          <a:prstGeom prst="rect">
            <a:avLst/>
          </a:prstGeom>
        </p:spPr>
        <p:txBody>
          <a:bodyPr wrap="square">
            <a:spAutoFit/>
          </a:bodyPr>
          <a:lstStyle/>
          <a:p>
            <a:pPr algn="ctr"/>
            <a:r>
              <a:rPr lang="en-US" sz="2000" b="1" dirty="0">
                <a:solidFill>
                  <a:schemeClr val="bg1"/>
                </a:solidFill>
                <a:latin typeface="Arial" panose="020B0604020202020204" pitchFamily="34" charset="0"/>
                <a:cs typeface="Arial" panose="020B0604020202020204" pitchFamily="34" charset="0"/>
              </a:rPr>
              <a:t>How does living the commandments we have discussed help us show love for our neighbors?</a:t>
            </a:r>
          </a:p>
        </p:txBody>
      </p:sp>
      <p:sp>
        <p:nvSpPr>
          <p:cNvPr id="2" name="Rectangle 1">
            <a:extLst>
              <a:ext uri="{FF2B5EF4-FFF2-40B4-BE49-F238E27FC236}">
                <a16:creationId xmlns:a16="http://schemas.microsoft.com/office/drawing/2014/main" id="{6809CDEB-CDB5-4974-B06D-BFAD60B45774}"/>
              </a:ext>
            </a:extLst>
          </p:cNvPr>
          <p:cNvSpPr/>
          <p:nvPr/>
        </p:nvSpPr>
        <p:spPr>
          <a:xfrm>
            <a:off x="1696278" y="3668404"/>
            <a:ext cx="8799444" cy="400110"/>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How does living these commandments allow us to show love for God?</a:t>
            </a:r>
          </a:p>
        </p:txBody>
      </p:sp>
    </p:spTree>
    <p:extLst>
      <p:ext uri="{BB962C8B-B14F-4D97-AF65-F5344CB8AC3E}">
        <p14:creationId xmlns:p14="http://schemas.microsoft.com/office/powerpoint/2010/main" val="338128176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2" name="Rectangle 1">
            <a:extLst>
              <a:ext uri="{FF2B5EF4-FFF2-40B4-BE49-F238E27FC236}">
                <a16:creationId xmlns:a16="http://schemas.microsoft.com/office/drawing/2014/main" id="{35FD1F26-20D7-4563-BFB5-FBCCA1AEFF5A}"/>
              </a:ext>
            </a:extLst>
          </p:cNvPr>
          <p:cNvSpPr/>
          <p:nvPr/>
        </p:nvSpPr>
        <p:spPr>
          <a:xfrm>
            <a:off x="3048000" y="2551837"/>
            <a:ext cx="6096000" cy="1754326"/>
          </a:xfrm>
          <a:prstGeom prst="rect">
            <a:avLst/>
          </a:prstGeom>
        </p:spPr>
        <p:txBody>
          <a:bodyPr>
            <a:spAutoFit/>
          </a:bodyPr>
          <a:lstStyle/>
          <a:p>
            <a:pPr algn="ctr" fontAlgn="base"/>
            <a:r>
              <a:rPr lang="en-US" sz="3600" b="1" dirty="0">
                <a:solidFill>
                  <a:schemeClr val="bg2"/>
                </a:solidFill>
                <a:latin typeface="Arial" panose="020B0604020202020204" pitchFamily="34" charset="0"/>
                <a:cs typeface="Arial" panose="020B0604020202020204" pitchFamily="34" charset="0"/>
              </a:rPr>
              <a:t>“The Lord gives additional instructions for worshipping Him”</a:t>
            </a:r>
            <a:endParaRPr lang="en-US" sz="3600" b="1" dirty="0">
              <a:solidFill>
                <a:schemeClr val="bg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7BF51F7-1974-4729-8B16-F1EF679622AC}"/>
              </a:ext>
            </a:extLst>
          </p:cNvPr>
          <p:cNvSpPr/>
          <p:nvPr/>
        </p:nvSpPr>
        <p:spPr>
          <a:xfrm>
            <a:off x="1413449" y="96827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20:18-26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882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pic>
        <p:nvPicPr>
          <p:cNvPr id="5" name="Online Media 4" title="Thou Shalt Not Commit Adultery">
            <a:hlinkClick r:id="" action="ppaction://media"/>
            <a:extLst>
              <a:ext uri="{FF2B5EF4-FFF2-40B4-BE49-F238E27FC236}">
                <a16:creationId xmlns:a16="http://schemas.microsoft.com/office/drawing/2014/main" id="{304E2435-D796-451C-88BA-40785F8258B3}"/>
              </a:ext>
            </a:extLst>
          </p:cNvPr>
          <p:cNvPicPr>
            <a:picLocks noRot="1" noChangeAspect="1"/>
          </p:cNvPicPr>
          <p:nvPr>
            <a:videoFile r:link="rId1"/>
          </p:nvPr>
        </p:nvPicPr>
        <p:blipFill>
          <a:blip r:embed="rId3"/>
          <a:stretch>
            <a:fillRect/>
          </a:stretch>
        </p:blipFill>
        <p:spPr>
          <a:xfrm>
            <a:off x="2014330" y="1244600"/>
            <a:ext cx="7818783" cy="5243429"/>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34997522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2" name="Rectangle 1">
            <a:extLst>
              <a:ext uri="{FF2B5EF4-FFF2-40B4-BE49-F238E27FC236}">
                <a16:creationId xmlns:a16="http://schemas.microsoft.com/office/drawing/2014/main" id="{6DD9B6ED-FC0C-4C15-BABA-D0CB9056C50A}"/>
              </a:ext>
            </a:extLst>
          </p:cNvPr>
          <p:cNvSpPr/>
          <p:nvPr/>
        </p:nvSpPr>
        <p:spPr>
          <a:xfrm>
            <a:off x="3450051" y="2967335"/>
            <a:ext cx="5291898" cy="923330"/>
          </a:xfrm>
          <a:prstGeom prst="rect">
            <a:avLst/>
          </a:prstGeom>
        </p:spPr>
        <p:txBody>
          <a:bodyPr wrap="none">
            <a:spAutoFit/>
          </a:bodyPr>
          <a:lstStyle/>
          <a:p>
            <a:pPr fontAlgn="base"/>
            <a:r>
              <a:rPr lang="en-US" sz="5400" dirty="0">
                <a:solidFill>
                  <a:schemeClr val="bg2">
                    <a:lumMod val="75000"/>
                  </a:schemeClr>
                </a:solidFill>
              </a:rPr>
              <a:t>Exodus 20 (Part 2)</a:t>
            </a:r>
            <a:endParaRPr lang="en-US" sz="5400" b="0" i="0" dirty="0">
              <a:solidFill>
                <a:schemeClr val="bg2">
                  <a:lumMod val="75000"/>
                </a:schemeClr>
              </a:solidFill>
              <a:effectLst/>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4" name="Rectangle 3">
            <a:extLst>
              <a:ext uri="{FF2B5EF4-FFF2-40B4-BE49-F238E27FC236}">
                <a16:creationId xmlns:a16="http://schemas.microsoft.com/office/drawing/2014/main" id="{8F20F0DC-0413-4977-ABE0-C3941588962F}"/>
              </a:ext>
            </a:extLst>
          </p:cNvPr>
          <p:cNvSpPr/>
          <p:nvPr/>
        </p:nvSpPr>
        <p:spPr>
          <a:xfrm>
            <a:off x="2346960" y="2551837"/>
            <a:ext cx="7498080" cy="1754326"/>
          </a:xfrm>
          <a:prstGeom prst="rect">
            <a:avLst/>
          </a:prstGeom>
        </p:spPr>
        <p:txBody>
          <a:bodyPr wrap="square">
            <a:spAutoFit/>
          </a:bodyPr>
          <a:lstStyle/>
          <a:p>
            <a:pPr algn="ctr" fontAlgn="base"/>
            <a:r>
              <a:rPr lang="en-US" sz="3600" b="1" dirty="0">
                <a:solidFill>
                  <a:schemeClr val="bg2">
                    <a:lumMod val="75000"/>
                  </a:schemeClr>
                </a:solidFill>
                <a:latin typeface="Arial" panose="020B0604020202020204" pitchFamily="34" charset="0"/>
                <a:cs typeface="Arial" panose="020B0604020202020204" pitchFamily="34" charset="0"/>
              </a:rPr>
              <a:t>“God gives the Israelites commandments pertaining to relationships with others”</a:t>
            </a:r>
            <a:endParaRPr lang="en-US" sz="3600" b="1" dirty="0">
              <a:solidFill>
                <a:schemeClr val="bg2">
                  <a:lumMod val="75000"/>
                </a:schemeClr>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C2105E9-A1B9-4FDB-9CF8-9E4A45581F9B}"/>
              </a:ext>
            </a:extLst>
          </p:cNvPr>
          <p:cNvSpPr/>
          <p:nvPr/>
        </p:nvSpPr>
        <p:spPr>
          <a:xfrm>
            <a:off x="1102328" y="783607"/>
            <a:ext cx="2209259"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20:13-17</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58598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E2BCD3-C6DD-4EBE-846F-6F3B51CC8648}"/>
              </a:ext>
            </a:extLst>
          </p:cNvPr>
          <p:cNvSpPr/>
          <p:nvPr/>
        </p:nvSpPr>
        <p:spPr>
          <a:xfrm>
            <a:off x="662609" y="687474"/>
            <a:ext cx="2120348" cy="116783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D5AFB1E-7E1A-4AD6-9D0E-988C5948F2D5}"/>
              </a:ext>
            </a:extLst>
          </p:cNvPr>
          <p:cNvSpPr/>
          <p:nvPr/>
        </p:nvSpPr>
        <p:spPr>
          <a:xfrm>
            <a:off x="662609" y="1020418"/>
            <a:ext cx="10385142" cy="4660586"/>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4" name="Rectangle 3">
            <a:extLst>
              <a:ext uri="{FF2B5EF4-FFF2-40B4-BE49-F238E27FC236}">
                <a16:creationId xmlns:a16="http://schemas.microsoft.com/office/drawing/2014/main" id="{B839B1D9-AAFF-4092-A2A5-8E6EB95B98B4}"/>
              </a:ext>
            </a:extLst>
          </p:cNvPr>
          <p:cNvSpPr/>
          <p:nvPr/>
        </p:nvSpPr>
        <p:spPr>
          <a:xfrm>
            <a:off x="779490" y="1176997"/>
            <a:ext cx="10151164" cy="4401205"/>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3 </a:t>
            </a:r>
            <a:r>
              <a:rPr lang="en-US" sz="1400" dirty="0">
                <a:solidFill>
                  <a:schemeClr val="bg1"/>
                </a:solidFill>
                <a:latin typeface="Arial" panose="020B0604020202020204" pitchFamily="34" charset="0"/>
                <a:cs typeface="Arial" panose="020B0604020202020204" pitchFamily="34" charset="0"/>
              </a:rPr>
              <a:t>Thou shalt have no other gods before me.</a:t>
            </a:r>
          </a:p>
          <a:p>
            <a:pPr algn="just" fontAlgn="base"/>
            <a:r>
              <a:rPr lang="en-US" sz="1400" b="1" dirty="0">
                <a:solidFill>
                  <a:schemeClr val="bg1"/>
                </a:solidFill>
                <a:latin typeface="Arial" panose="020B0604020202020204" pitchFamily="34" charset="0"/>
                <a:cs typeface="Arial" panose="020B0604020202020204" pitchFamily="34" charset="0"/>
              </a:rPr>
              <a:t>4 </a:t>
            </a:r>
            <a:r>
              <a:rPr lang="en-US" sz="1400" dirty="0">
                <a:solidFill>
                  <a:schemeClr val="bg1"/>
                </a:solidFill>
                <a:latin typeface="Arial" panose="020B0604020202020204" pitchFamily="34" charset="0"/>
                <a:cs typeface="Arial" panose="020B0604020202020204" pitchFamily="34" charset="0"/>
              </a:rPr>
              <a:t>Thou shalt not make unto thee any graven image, or any likeness of any thing that is in heaven above, or that is in the earth beneath, or that is in the water under the earth:</a:t>
            </a:r>
          </a:p>
          <a:p>
            <a:pPr algn="just" fontAlgn="base"/>
            <a:r>
              <a:rPr lang="en-US" sz="1400" b="1" dirty="0">
                <a:solidFill>
                  <a:schemeClr val="bg1"/>
                </a:solidFill>
                <a:latin typeface="Arial" panose="020B0604020202020204" pitchFamily="34" charset="0"/>
                <a:cs typeface="Arial" panose="020B0604020202020204" pitchFamily="34" charset="0"/>
              </a:rPr>
              <a:t>5 </a:t>
            </a:r>
            <a:r>
              <a:rPr lang="en-US" sz="1400" dirty="0">
                <a:solidFill>
                  <a:schemeClr val="bg1"/>
                </a:solidFill>
                <a:latin typeface="Arial" panose="020B0604020202020204" pitchFamily="34" charset="0"/>
                <a:cs typeface="Arial" panose="020B0604020202020204" pitchFamily="34" charset="0"/>
              </a:rPr>
              <a:t>Thou shalt not bow down thyself to them, nor serve them: for I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thy God am a jealous God, visiting the iniquity of the fathers upon the children unto the third and fourth generation of them that hate me;</a:t>
            </a:r>
          </a:p>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And shewing mercy unto thousands of them that love me, and keep my commandments.</a:t>
            </a:r>
          </a:p>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Thou shalt not take the name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thy God in vain; for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will not hold him guiltless that taketh his name in vain.</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Remember the sabbath day, to keep it holy.</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Six days shalt thou labour, and do all thy work:</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But the seventh day is the sabbath of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thy God: in it thou shalt not do any work, thou, nor thy son, nor thy daughter, thy manservant, nor thy maidservant, nor thy cattle, nor thy stranger that is within thy gates:</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For in six days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made heaven and earth, the sea, and all that in them is, and rested the seventh day: wherefore the </a:t>
            </a:r>
            <a:r>
              <a:rPr lang="en-US" sz="1400" cap="small" dirty="0">
                <a:solidFill>
                  <a:schemeClr val="bg1"/>
                </a:solidFill>
                <a:latin typeface="Arial" panose="020B0604020202020204" pitchFamily="34" charset="0"/>
                <a:cs typeface="Arial" panose="020B0604020202020204" pitchFamily="34" charset="0"/>
              </a:rPr>
              <a:t>Lord </a:t>
            </a:r>
            <a:r>
              <a:rPr lang="en-US" sz="1400" dirty="0">
                <a:solidFill>
                  <a:schemeClr val="bg1"/>
                </a:solidFill>
                <a:latin typeface="Arial" panose="020B0604020202020204" pitchFamily="34" charset="0"/>
                <a:cs typeface="Arial" panose="020B0604020202020204" pitchFamily="34" charset="0"/>
              </a:rPr>
              <a:t>blessed the sabbath day, and hallowed it.</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 Honour thy father and thy mother: that thy days may be long upon the land which the </a:t>
            </a:r>
            <a:r>
              <a:rPr lang="en-US" sz="1400" cap="small" dirty="0">
                <a:solidFill>
                  <a:schemeClr val="bg1"/>
                </a:solidFill>
                <a:latin typeface="Arial" panose="020B0604020202020204" pitchFamily="34" charset="0"/>
                <a:cs typeface="Arial" panose="020B0604020202020204" pitchFamily="34" charset="0"/>
              </a:rPr>
              <a:t>Lord</a:t>
            </a:r>
            <a:r>
              <a:rPr lang="en-US" sz="1400" dirty="0">
                <a:solidFill>
                  <a:schemeClr val="bg1"/>
                </a:solidFill>
                <a:latin typeface="Arial" panose="020B0604020202020204" pitchFamily="34" charset="0"/>
                <a:cs typeface="Arial" panose="020B0604020202020204" pitchFamily="34" charset="0"/>
              </a:rPr>
              <a:t> thy God giveth thee.</a:t>
            </a:r>
          </a:p>
          <a:p>
            <a:pPr algn="just" fontAlgn="base"/>
            <a:r>
              <a:rPr lang="en-US" sz="1400" b="1" dirty="0">
                <a:solidFill>
                  <a:schemeClr val="bg1"/>
                </a:solidFill>
                <a:latin typeface="Arial" panose="020B0604020202020204" pitchFamily="34" charset="0"/>
                <a:cs typeface="Arial" panose="020B0604020202020204" pitchFamily="34" charset="0"/>
              </a:rPr>
              <a:t>13 </a:t>
            </a:r>
            <a:r>
              <a:rPr lang="en-US" sz="1400" dirty="0">
                <a:solidFill>
                  <a:schemeClr val="bg1"/>
                </a:solidFill>
                <a:latin typeface="Arial" panose="020B0604020202020204" pitchFamily="34" charset="0"/>
                <a:cs typeface="Arial" panose="020B0604020202020204" pitchFamily="34" charset="0"/>
              </a:rPr>
              <a:t>Thou shalt not kill.</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Thou shalt not commit adultery.</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Thou shalt not steal.</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Thou shalt not bear false witness against thy neighbour.</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Thou shalt not covet thy neighbour’s house, thou shalt not covet thy neighbour’s wife, nor his manservant, nor his maidservant, nor his ox, nor his ass, nor any thing that is thy neighbour’s.</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AA08689-F424-4904-A944-8E9021D48188}"/>
              </a:ext>
            </a:extLst>
          </p:cNvPr>
          <p:cNvSpPr/>
          <p:nvPr/>
        </p:nvSpPr>
        <p:spPr>
          <a:xfrm>
            <a:off x="914400" y="738497"/>
            <a:ext cx="1802096" cy="338554"/>
          </a:xfrm>
          <a:prstGeom prst="rect">
            <a:avLst/>
          </a:prstGeom>
        </p:spPr>
        <p:txBody>
          <a:bodyPr wrap="none">
            <a:spAutoFit/>
          </a:bodyPr>
          <a:lstStyle/>
          <a:p>
            <a:pPr fontAlgn="base"/>
            <a:r>
              <a:rPr lang="en-US" sz="1600" b="1" dirty="0">
                <a:solidFill>
                  <a:schemeClr val="bg1"/>
                </a:solidFill>
                <a:latin typeface="Arial" panose="020B0604020202020204" pitchFamily="34" charset="0"/>
                <a:cs typeface="Arial" panose="020B0604020202020204" pitchFamily="34" charset="0"/>
              </a:rPr>
              <a:t>Exodus 20:13-17</a:t>
            </a:r>
            <a:endParaRPr lang="en-US" sz="16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58003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E57B56-A540-4551-A7D0-982EFB395A06}"/>
              </a:ext>
            </a:extLst>
          </p:cNvPr>
          <p:cNvSpPr/>
          <p:nvPr/>
        </p:nvSpPr>
        <p:spPr>
          <a:xfrm>
            <a:off x="1064455" y="965149"/>
            <a:ext cx="2095445" cy="74651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380E070-1E37-49A2-94F1-92AAA505BEB3}"/>
              </a:ext>
            </a:extLst>
          </p:cNvPr>
          <p:cNvSpPr/>
          <p:nvPr/>
        </p:nvSpPr>
        <p:spPr>
          <a:xfrm>
            <a:off x="1064455" y="1334481"/>
            <a:ext cx="9331569" cy="1754326"/>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2" name="Rectangle 1">
            <a:extLst>
              <a:ext uri="{FF2B5EF4-FFF2-40B4-BE49-F238E27FC236}">
                <a16:creationId xmlns:a16="http://schemas.microsoft.com/office/drawing/2014/main" id="{39E73E85-0A9C-4776-A84E-56AE3A2779EE}"/>
              </a:ext>
            </a:extLst>
          </p:cNvPr>
          <p:cNvSpPr/>
          <p:nvPr/>
        </p:nvSpPr>
        <p:spPr>
          <a:xfrm>
            <a:off x="1064455" y="1334481"/>
            <a:ext cx="933156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36 </a:t>
            </a:r>
            <a:r>
              <a:rPr lang="en-US" dirty="0">
                <a:solidFill>
                  <a:schemeClr val="bg1"/>
                </a:solidFill>
                <a:latin typeface="Arial" panose="020B0604020202020204" pitchFamily="34" charset="0"/>
                <a:cs typeface="Arial" panose="020B0604020202020204" pitchFamily="34" charset="0"/>
              </a:rPr>
              <a:t>Master, which is the great commandment in the law?</a:t>
            </a:r>
          </a:p>
          <a:p>
            <a:pPr algn="just" fontAlgn="base"/>
            <a:r>
              <a:rPr lang="en-US" b="1" dirty="0">
                <a:solidFill>
                  <a:schemeClr val="bg1"/>
                </a:solidFill>
                <a:latin typeface="Arial" panose="020B0604020202020204" pitchFamily="34" charset="0"/>
                <a:cs typeface="Arial" panose="020B0604020202020204" pitchFamily="34" charset="0"/>
              </a:rPr>
              <a:t>37 </a:t>
            </a:r>
            <a:r>
              <a:rPr lang="en-US" dirty="0">
                <a:solidFill>
                  <a:schemeClr val="bg1"/>
                </a:solidFill>
                <a:latin typeface="Arial" panose="020B0604020202020204" pitchFamily="34" charset="0"/>
                <a:cs typeface="Arial" panose="020B0604020202020204" pitchFamily="34" charset="0"/>
              </a:rPr>
              <a:t>Jesus said unto him, Thou shalt love the Lord thy God with all thy heart, and with all thy soul, and with all thy mind.</a:t>
            </a:r>
          </a:p>
          <a:p>
            <a:pPr algn="just" fontAlgn="base"/>
            <a:r>
              <a:rPr lang="en-US" b="1" dirty="0">
                <a:solidFill>
                  <a:schemeClr val="bg1"/>
                </a:solidFill>
                <a:latin typeface="Arial" panose="020B0604020202020204" pitchFamily="34" charset="0"/>
                <a:cs typeface="Arial" panose="020B0604020202020204" pitchFamily="34" charset="0"/>
              </a:rPr>
              <a:t>38 </a:t>
            </a:r>
            <a:r>
              <a:rPr lang="en-US" dirty="0">
                <a:solidFill>
                  <a:schemeClr val="bg1"/>
                </a:solidFill>
                <a:latin typeface="Arial" panose="020B0604020202020204" pitchFamily="34" charset="0"/>
                <a:cs typeface="Arial" panose="020B0604020202020204" pitchFamily="34" charset="0"/>
              </a:rPr>
              <a:t>This is the first and great commandment.</a:t>
            </a:r>
          </a:p>
          <a:p>
            <a:pPr algn="just" fontAlgn="base"/>
            <a:r>
              <a:rPr lang="en-US" b="1" dirty="0">
                <a:solidFill>
                  <a:schemeClr val="bg1"/>
                </a:solidFill>
                <a:latin typeface="Arial" panose="020B0604020202020204" pitchFamily="34" charset="0"/>
                <a:cs typeface="Arial" panose="020B0604020202020204" pitchFamily="34" charset="0"/>
              </a:rPr>
              <a:t>39 </a:t>
            </a:r>
            <a:r>
              <a:rPr lang="en-US" dirty="0">
                <a:solidFill>
                  <a:schemeClr val="bg1"/>
                </a:solidFill>
                <a:latin typeface="Arial" panose="020B0604020202020204" pitchFamily="34" charset="0"/>
                <a:cs typeface="Arial" panose="020B0604020202020204" pitchFamily="34" charset="0"/>
              </a:rPr>
              <a:t>And the second is like unto it, Thou shalt love thy neighbour as thyself.</a:t>
            </a:r>
          </a:p>
          <a:p>
            <a:pPr algn="just" fontAlgn="base"/>
            <a:r>
              <a:rPr lang="en-US" b="1" dirty="0">
                <a:solidFill>
                  <a:schemeClr val="bg1"/>
                </a:solidFill>
                <a:latin typeface="Arial" panose="020B0604020202020204" pitchFamily="34" charset="0"/>
                <a:cs typeface="Arial" panose="020B0604020202020204" pitchFamily="34" charset="0"/>
              </a:rPr>
              <a:t>40 </a:t>
            </a:r>
            <a:r>
              <a:rPr lang="en-US" dirty="0">
                <a:solidFill>
                  <a:schemeClr val="bg1"/>
                </a:solidFill>
                <a:latin typeface="Arial" panose="020B0604020202020204" pitchFamily="34" charset="0"/>
                <a:cs typeface="Arial" panose="020B0604020202020204" pitchFamily="34" charset="0"/>
              </a:rPr>
              <a:t>On these two commandments hang all the law and the prophets.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49E6356-5CAD-4F78-A7BF-3BA86D920615}"/>
              </a:ext>
            </a:extLst>
          </p:cNvPr>
          <p:cNvSpPr/>
          <p:nvPr/>
        </p:nvSpPr>
        <p:spPr>
          <a:xfrm>
            <a:off x="1064455" y="965149"/>
            <a:ext cx="20954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22:36-40</a:t>
            </a:r>
          </a:p>
        </p:txBody>
      </p:sp>
    </p:spTree>
    <p:extLst>
      <p:ext uri="{BB962C8B-B14F-4D97-AF65-F5344CB8AC3E}">
        <p14:creationId xmlns:p14="http://schemas.microsoft.com/office/powerpoint/2010/main" val="355888652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4" name="Rectangle 3">
            <a:extLst>
              <a:ext uri="{FF2B5EF4-FFF2-40B4-BE49-F238E27FC236}">
                <a16:creationId xmlns:a16="http://schemas.microsoft.com/office/drawing/2014/main" id="{956DAF28-3794-42A8-AD45-E235FD66FC1E}"/>
              </a:ext>
            </a:extLst>
          </p:cNvPr>
          <p:cNvSpPr/>
          <p:nvPr/>
        </p:nvSpPr>
        <p:spPr>
          <a:xfrm>
            <a:off x="6966157" y="968273"/>
            <a:ext cx="2193870" cy="369332"/>
          </a:xfrm>
          <a:prstGeom prst="rect">
            <a:avLst/>
          </a:prstGeom>
        </p:spPr>
        <p:txBody>
          <a:bodyPr wrap="none">
            <a:spAutoFit/>
          </a:bodyPr>
          <a:lstStyle/>
          <a:p>
            <a:r>
              <a:rPr lang="en-US"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 Thy Neighbor</a:t>
            </a:r>
          </a:p>
        </p:txBody>
      </p:sp>
      <p:sp>
        <p:nvSpPr>
          <p:cNvPr id="5" name="Rectangle 4">
            <a:extLst>
              <a:ext uri="{FF2B5EF4-FFF2-40B4-BE49-F238E27FC236}">
                <a16:creationId xmlns:a16="http://schemas.microsoft.com/office/drawing/2014/main" id="{E75F6848-1B45-4A63-8014-888360C2FEC2}"/>
              </a:ext>
            </a:extLst>
          </p:cNvPr>
          <p:cNvSpPr/>
          <p:nvPr/>
        </p:nvSpPr>
        <p:spPr>
          <a:xfrm>
            <a:off x="2563382" y="968273"/>
            <a:ext cx="1184940" cy="369332"/>
          </a:xfrm>
          <a:prstGeom prst="rect">
            <a:avLst/>
          </a:prstGeom>
        </p:spPr>
        <p:txBody>
          <a:bodyPr wrap="none">
            <a:spAutoFit/>
          </a:bodyPr>
          <a:lstStyle/>
          <a:p>
            <a:r>
              <a:rPr lang="en-US"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Love God</a:t>
            </a:r>
            <a:endParaRPr lang="en-US" dirty="0"/>
          </a:p>
        </p:txBody>
      </p:sp>
      <p:sp>
        <p:nvSpPr>
          <p:cNvPr id="2" name="Rectangle 1">
            <a:extLst>
              <a:ext uri="{FF2B5EF4-FFF2-40B4-BE49-F238E27FC236}">
                <a16:creationId xmlns:a16="http://schemas.microsoft.com/office/drawing/2014/main" id="{2DB867F1-D38E-44AB-9850-1AA1623441B9}"/>
              </a:ext>
            </a:extLst>
          </p:cNvPr>
          <p:cNvSpPr/>
          <p:nvPr/>
        </p:nvSpPr>
        <p:spPr>
          <a:xfrm>
            <a:off x="2283655" y="3013501"/>
            <a:ext cx="7624689" cy="830997"/>
          </a:xfrm>
          <a:prstGeom prst="rect">
            <a:avLst/>
          </a:prstGeom>
        </p:spPr>
        <p:txBody>
          <a:bodyPr wrap="square">
            <a:spAutoFit/>
          </a:bodyPr>
          <a:lstStyle/>
          <a:p>
            <a:pPr algn="ctr"/>
            <a:r>
              <a:rPr lang="en-US" sz="2400" b="1" dirty="0">
                <a:solidFill>
                  <a:schemeClr val="accent2">
                    <a:lumMod val="50000"/>
                  </a:schemeClr>
                </a:solidFill>
                <a:latin typeface="Arial" panose="020B0604020202020204" pitchFamily="34" charset="0"/>
                <a:cs typeface="Arial" panose="020B0604020202020204" pitchFamily="34" charset="0"/>
              </a:rPr>
              <a:t>“By living the Ten Commandments, we show love for God and our neighbor”</a:t>
            </a:r>
            <a:endParaRPr lang="en-US" sz="2400"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531862"/>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2206A2-2ABA-4DB9-9522-FF9BEEE187E3}"/>
              </a:ext>
            </a:extLst>
          </p:cNvPr>
          <p:cNvSpPr/>
          <p:nvPr/>
        </p:nvSpPr>
        <p:spPr>
          <a:xfrm>
            <a:off x="776145" y="1931636"/>
            <a:ext cx="10295127" cy="3926995"/>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2" name="Rectangle 1">
            <a:extLst>
              <a:ext uri="{FF2B5EF4-FFF2-40B4-BE49-F238E27FC236}">
                <a16:creationId xmlns:a16="http://schemas.microsoft.com/office/drawing/2014/main" id="{E8EC690F-B262-4101-96E5-B56F90621995}"/>
              </a:ext>
            </a:extLst>
          </p:cNvPr>
          <p:cNvSpPr/>
          <p:nvPr/>
        </p:nvSpPr>
        <p:spPr>
          <a:xfrm>
            <a:off x="4496844" y="783607"/>
            <a:ext cx="3198311" cy="369332"/>
          </a:xfrm>
          <a:prstGeom prst="rect">
            <a:avLst/>
          </a:prstGeom>
        </p:spPr>
        <p:txBody>
          <a:bodyPr wrap="none">
            <a:spAutoFit/>
          </a:bodyPr>
          <a:lstStyle/>
          <a:p>
            <a:pPr fontAlgn="base"/>
            <a:r>
              <a:rPr lang="en-US" b="1" dirty="0">
                <a:solidFill>
                  <a:schemeClr val="tx2">
                    <a:lumMod val="50000"/>
                  </a:schemeClr>
                </a:solidFill>
                <a:latin typeface="Arial" panose="020B0604020202020204" pitchFamily="34" charset="0"/>
                <a:cs typeface="Arial" panose="020B0604020202020204" pitchFamily="34" charset="0"/>
              </a:rPr>
              <a:t>Exodus 20:13 Mini-lesson 1</a:t>
            </a:r>
            <a:endParaRPr lang="en-US" b="1" dirty="0">
              <a:solidFill>
                <a:schemeClr val="tx2">
                  <a:lumMod val="50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2B8AA47-F022-47CE-BF7D-6DB4A52AD0DC}"/>
              </a:ext>
            </a:extLst>
          </p:cNvPr>
          <p:cNvSpPr/>
          <p:nvPr/>
        </p:nvSpPr>
        <p:spPr>
          <a:xfrm>
            <a:off x="776148" y="1184035"/>
            <a:ext cx="2114681" cy="369332"/>
          </a:xfrm>
          <a:prstGeom prst="rect">
            <a:avLst/>
          </a:prstGeom>
        </p:spPr>
        <p:txBody>
          <a:bodyPr wrap="none">
            <a:spAutoFit/>
          </a:bodyPr>
          <a:lstStyle/>
          <a:p>
            <a:r>
              <a:rPr lang="en-US" i="1"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 shalt not kill.</a:t>
            </a:r>
            <a:endPar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67893A7-9DE5-40DF-BF62-111499F3F045}"/>
              </a:ext>
            </a:extLst>
          </p:cNvPr>
          <p:cNvSpPr/>
          <p:nvPr/>
        </p:nvSpPr>
        <p:spPr>
          <a:xfrm>
            <a:off x="776148" y="1931636"/>
            <a:ext cx="10295126" cy="2862322"/>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In Exodus 20:13, the word kill was translated from a Hebrew word that means murder (see footnote a). Murder means to intentionally and illegally end another person’s life. In the latter days, the Lord has expanded our understanding of this commandment by saying, “Thou shalt not … kill, nor do anything like unto it” (D&amp;C 59:6). While latter-day prophets and apostles have not stated that abortion is murder, they have taught that “abortion for personal or social convenience” fits into the scriptural description of “anything like unto it” (Handbook 2: Administering the Church [2010], 21.4.1). (See Dallin H. Oaks, “Weightier Matters,” Ensign, Jan. 2001, 14; Russell M. Nelson, “Reverence for Life,” Ensign, May 1985, 12, 13–14.) Murder does not include the actions of those who take lives in self-defense or in the act of duty, such as law enforcement or members of the military (see Handbook 1: Stake Presidents and Bishops[2010], 6.7.3).</a:t>
            </a:r>
          </a:p>
        </p:txBody>
      </p:sp>
      <p:sp>
        <p:nvSpPr>
          <p:cNvPr id="6" name="Rectangle 5">
            <a:extLst>
              <a:ext uri="{FF2B5EF4-FFF2-40B4-BE49-F238E27FC236}">
                <a16:creationId xmlns:a16="http://schemas.microsoft.com/office/drawing/2014/main" id="{4B9921DF-BD95-4144-AB15-387C9DDED142}"/>
              </a:ext>
            </a:extLst>
          </p:cNvPr>
          <p:cNvSpPr/>
          <p:nvPr/>
        </p:nvSpPr>
        <p:spPr>
          <a:xfrm>
            <a:off x="776147" y="4658302"/>
            <a:ext cx="10295125" cy="1200329"/>
          </a:xfrm>
          <a:prstGeom prst="rect">
            <a:avLst/>
          </a:prstGeom>
        </p:spPr>
        <p:txBody>
          <a:bodyPr wrap="square">
            <a:spAutoFit/>
          </a:bodyPr>
          <a:lstStyle/>
          <a:p>
            <a:pPr algn="just"/>
            <a:r>
              <a:rPr lang="en-US" i="1" dirty="0">
                <a:solidFill>
                  <a:schemeClr val="bg1"/>
                </a:solidFill>
                <a:latin typeface="Arial" panose="020B0604020202020204" pitchFamily="34" charset="0"/>
                <a:cs typeface="Arial" panose="020B0604020202020204" pitchFamily="34" charset="0"/>
              </a:rPr>
              <a:t>Prophets have affirmed that human life is sacred and is to be respected. Entertainment and media that glorifies or presents as acceptable murder and other forms of violence should be avoided. Such entertainment and media influence our attitudes and thoughts and offend the Spirit. (See For the Strength of Youth [booklet, 2011], 11–13, 22–23.)</a:t>
            </a:r>
          </a:p>
        </p:txBody>
      </p:sp>
    </p:spTree>
    <p:extLst>
      <p:ext uri="{BB962C8B-B14F-4D97-AF65-F5344CB8AC3E}">
        <p14:creationId xmlns:p14="http://schemas.microsoft.com/office/powerpoint/2010/main" val="305250502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500"/>
                                        <p:tgtEl>
                                          <p:spTgt spid="5"/>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2" name="Rectangle 1">
            <a:extLst>
              <a:ext uri="{FF2B5EF4-FFF2-40B4-BE49-F238E27FC236}">
                <a16:creationId xmlns:a16="http://schemas.microsoft.com/office/drawing/2014/main" id="{D04A4A7F-7877-4E9F-B78F-06360410538E}"/>
              </a:ext>
            </a:extLst>
          </p:cNvPr>
          <p:cNvSpPr/>
          <p:nvPr/>
        </p:nvSpPr>
        <p:spPr>
          <a:xfrm>
            <a:off x="1092590" y="1152939"/>
            <a:ext cx="92190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the plan of salvation help us understand why murder and violence are wrong?</a:t>
            </a:r>
          </a:p>
        </p:txBody>
      </p:sp>
      <p:sp>
        <p:nvSpPr>
          <p:cNvPr id="4" name="Rectangle 3">
            <a:extLst>
              <a:ext uri="{FF2B5EF4-FFF2-40B4-BE49-F238E27FC236}">
                <a16:creationId xmlns:a16="http://schemas.microsoft.com/office/drawing/2014/main" id="{9E2847A0-C7B7-4FE9-86CB-D85CA3AC79C7}"/>
              </a:ext>
            </a:extLst>
          </p:cNvPr>
          <p:cNvSpPr/>
          <p:nvPr/>
        </p:nvSpPr>
        <p:spPr>
          <a:xfrm>
            <a:off x="1092589" y="2106303"/>
            <a:ext cx="921902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media or various kinds of entertainment promote violence or disrespect for human life?</a:t>
            </a:r>
          </a:p>
        </p:txBody>
      </p:sp>
      <p:sp>
        <p:nvSpPr>
          <p:cNvPr id="5" name="Rectangle 4">
            <a:extLst>
              <a:ext uri="{FF2B5EF4-FFF2-40B4-BE49-F238E27FC236}">
                <a16:creationId xmlns:a16="http://schemas.microsoft.com/office/drawing/2014/main" id="{1083729D-69F0-42FA-9549-262E3494E6F9}"/>
              </a:ext>
            </a:extLst>
          </p:cNvPr>
          <p:cNvSpPr/>
          <p:nvPr/>
        </p:nvSpPr>
        <p:spPr>
          <a:xfrm>
            <a:off x="1092589" y="3059668"/>
            <a:ext cx="729175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avoid these types of media or entertainment?</a:t>
            </a:r>
          </a:p>
        </p:txBody>
      </p:sp>
    </p:spTree>
    <p:extLst>
      <p:ext uri="{BB962C8B-B14F-4D97-AF65-F5344CB8AC3E}">
        <p14:creationId xmlns:p14="http://schemas.microsoft.com/office/powerpoint/2010/main" val="337508712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lowchart: Alternate Process 11">
            <a:extLst>
              <a:ext uri="{FF2B5EF4-FFF2-40B4-BE49-F238E27FC236}">
                <a16:creationId xmlns:a16="http://schemas.microsoft.com/office/drawing/2014/main" id="{2BD22B6D-FD80-49F7-B0A1-E5C732E95392}"/>
              </a:ext>
            </a:extLst>
          </p:cNvPr>
          <p:cNvSpPr/>
          <p:nvPr/>
        </p:nvSpPr>
        <p:spPr>
          <a:xfrm>
            <a:off x="895639" y="1522271"/>
            <a:ext cx="10063091" cy="2642126"/>
          </a:xfrm>
          <a:prstGeom prst="flowChartAlternateProcess">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55</a:t>
            </a:r>
          </a:p>
        </p:txBody>
      </p:sp>
      <p:sp>
        <p:nvSpPr>
          <p:cNvPr id="2" name="Rectangle 1">
            <a:extLst>
              <a:ext uri="{FF2B5EF4-FFF2-40B4-BE49-F238E27FC236}">
                <a16:creationId xmlns:a16="http://schemas.microsoft.com/office/drawing/2014/main" id="{46FA7A23-D4F8-4EF4-9EE4-3AA059331959}"/>
              </a:ext>
            </a:extLst>
          </p:cNvPr>
          <p:cNvSpPr/>
          <p:nvPr/>
        </p:nvSpPr>
        <p:spPr>
          <a:xfrm>
            <a:off x="4623577" y="783607"/>
            <a:ext cx="3531736" cy="400110"/>
          </a:xfrm>
          <a:prstGeom prst="rect">
            <a:avLst/>
          </a:prstGeom>
        </p:spPr>
        <p:txBody>
          <a:bodyPr wrap="none">
            <a:spAutoFit/>
          </a:bodyPr>
          <a:lstStyle/>
          <a:p>
            <a:pPr fontAlgn="base"/>
            <a:r>
              <a:rPr lang="en-US" sz="2000" b="1" dirty="0">
                <a:solidFill>
                  <a:schemeClr val="accent6">
                    <a:lumMod val="50000"/>
                  </a:schemeClr>
                </a:solidFill>
                <a:latin typeface="Arial" panose="020B0604020202020204" pitchFamily="34" charset="0"/>
                <a:cs typeface="Arial" panose="020B0604020202020204" pitchFamily="34" charset="0"/>
              </a:rPr>
              <a:t>Exodus 20:14 Mini-lesson 2</a:t>
            </a:r>
            <a:endParaRPr lang="en-US" sz="2000" b="1" dirty="0">
              <a:solidFill>
                <a:schemeClr val="accent6">
                  <a:lumMod val="50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09E397A-56C6-49AC-B760-2F2447538C20}"/>
              </a:ext>
            </a:extLst>
          </p:cNvPr>
          <p:cNvSpPr/>
          <p:nvPr/>
        </p:nvSpPr>
        <p:spPr>
          <a:xfrm>
            <a:off x="1008182" y="1609852"/>
            <a:ext cx="9950548" cy="2554545"/>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“Physical intimacy between husband and wife is beautiful and sacred. It is ordained of God for the creation of children and for the expression of love between husband and wife. God has commanded that sexual intimacy be reserved for marriage” (</a:t>
            </a:r>
            <a:r>
              <a:rPr lang="en-US" sz="1600" i="1" dirty="0">
                <a:solidFill>
                  <a:schemeClr val="bg1"/>
                </a:solidFill>
                <a:latin typeface="Arial" panose="020B0604020202020204" pitchFamily="34" charset="0"/>
                <a:cs typeface="Arial" panose="020B0604020202020204" pitchFamily="34" charset="0"/>
              </a:rPr>
              <a:t>For the Strength of Youth</a:t>
            </a:r>
            <a:r>
              <a:rPr lang="en-US" sz="1600" dirty="0">
                <a:solidFill>
                  <a:schemeClr val="bg1"/>
                </a:solidFill>
                <a:latin typeface="Arial" panose="020B0604020202020204" pitchFamily="34" charset="0"/>
                <a:cs typeface="Arial" panose="020B0604020202020204" pitchFamily="34" charset="0"/>
              </a:rPr>
              <a:t> [booklet, 2011], 35). Adultery means sexual relations between a married individual and someone other than his or her spouse. Any sexual relations outside the bond of marriage between a man and a woman, including homosexual behavior, violate the Lord’s law of chastity. (See </a:t>
            </a:r>
            <a:r>
              <a:rPr lang="en-US" sz="1600" i="1" dirty="0">
                <a:solidFill>
                  <a:schemeClr val="bg1"/>
                </a:solidFill>
                <a:latin typeface="Arial" panose="020B0604020202020204" pitchFamily="34" charset="0"/>
                <a:cs typeface="Arial" panose="020B0604020202020204" pitchFamily="34" charset="0"/>
              </a:rPr>
              <a:t>True to the Faith: A Gospel Reference</a:t>
            </a:r>
            <a:r>
              <a:rPr lang="en-US" sz="1600" dirty="0">
                <a:solidFill>
                  <a:schemeClr val="bg1"/>
                </a:solidFill>
                <a:latin typeface="Arial" panose="020B0604020202020204" pitchFamily="34" charset="0"/>
                <a:cs typeface="Arial" panose="020B0604020202020204" pitchFamily="34" charset="0"/>
              </a:rPr>
              <a:t>[2004], 30–31.)</a:t>
            </a:r>
          </a:p>
          <a:p>
            <a:pPr algn="just" fontAlgn="base"/>
            <a:r>
              <a:rPr lang="en-US" sz="1600" dirty="0">
                <a:solidFill>
                  <a:schemeClr val="bg1"/>
                </a:solidFill>
                <a:latin typeface="Arial" panose="020B0604020202020204" pitchFamily="34" charset="0"/>
                <a:cs typeface="Arial" panose="020B0604020202020204" pitchFamily="34" charset="0"/>
              </a:rPr>
              <a:t>Prophets have also taught that, to keep the law of chastity before and during marriage, we are not to share, “view, read, or listen to anything that depicts or describes the human body or sexual conduct in a way that can arouse sexual feelings. Pornographic materials are addictive and destructive” (</a:t>
            </a:r>
            <a:r>
              <a:rPr lang="en-US" sz="1600" i="1" dirty="0">
                <a:solidFill>
                  <a:schemeClr val="bg1"/>
                </a:solidFill>
                <a:latin typeface="Arial" panose="020B0604020202020204" pitchFamily="34" charset="0"/>
                <a:cs typeface="Arial" panose="020B0604020202020204" pitchFamily="34" charset="0"/>
              </a:rPr>
              <a:t>True to the Faith,</a:t>
            </a:r>
            <a:r>
              <a:rPr lang="en-US" sz="1600" dirty="0">
                <a:solidFill>
                  <a:schemeClr val="bg1"/>
                </a:solidFill>
                <a:latin typeface="Arial" panose="020B0604020202020204" pitchFamily="34" charset="0"/>
                <a:cs typeface="Arial" panose="020B0604020202020204" pitchFamily="34" charset="0"/>
              </a:rPr>
              <a:t> 32). We must keep our thoughts, desires, words, and actions pure (see </a:t>
            </a:r>
            <a:r>
              <a:rPr lang="en-US" sz="1600" i="1" dirty="0">
                <a:solidFill>
                  <a:schemeClr val="bg1"/>
                </a:solidFill>
                <a:latin typeface="Arial" panose="020B0604020202020204" pitchFamily="34" charset="0"/>
                <a:cs typeface="Arial" panose="020B0604020202020204" pitchFamily="34" charset="0"/>
              </a:rPr>
              <a:t>True to the Faith,</a:t>
            </a:r>
            <a:r>
              <a:rPr lang="en-US" sz="1600" dirty="0">
                <a:solidFill>
                  <a:schemeClr val="bg1"/>
                </a:solidFill>
                <a:latin typeface="Arial" panose="020B0604020202020204" pitchFamily="34" charset="0"/>
                <a:cs typeface="Arial" panose="020B0604020202020204" pitchFamily="34" charset="0"/>
              </a:rPr>
              <a:t> 29).</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B2FB310-3868-4FE2-BABF-F144EE80759C}"/>
              </a:ext>
            </a:extLst>
          </p:cNvPr>
          <p:cNvSpPr/>
          <p:nvPr/>
        </p:nvSpPr>
        <p:spPr>
          <a:xfrm>
            <a:off x="1008183" y="1152939"/>
            <a:ext cx="3464666"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Thou shalt not commit adultery.</a:t>
            </a:r>
          </a:p>
        </p:txBody>
      </p:sp>
      <p:sp>
        <p:nvSpPr>
          <p:cNvPr id="6" name="Rectangle 5">
            <a:extLst>
              <a:ext uri="{FF2B5EF4-FFF2-40B4-BE49-F238E27FC236}">
                <a16:creationId xmlns:a16="http://schemas.microsoft.com/office/drawing/2014/main" id="{4D0AAB4A-DD9D-4B4F-960C-B40703CB3C13}"/>
              </a:ext>
            </a:extLst>
          </p:cNvPr>
          <p:cNvSpPr/>
          <p:nvPr/>
        </p:nvSpPr>
        <p:spPr>
          <a:xfrm>
            <a:off x="1008183" y="4282725"/>
            <a:ext cx="81639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negative consequences can result from not being sexually pure?</a:t>
            </a:r>
          </a:p>
        </p:txBody>
      </p:sp>
      <p:sp>
        <p:nvSpPr>
          <p:cNvPr id="7" name="Rectangle 6">
            <a:extLst>
              <a:ext uri="{FF2B5EF4-FFF2-40B4-BE49-F238E27FC236}">
                <a16:creationId xmlns:a16="http://schemas.microsoft.com/office/drawing/2014/main" id="{219B2EE2-30A2-40ED-8102-DD39F6DEDF62}"/>
              </a:ext>
            </a:extLst>
          </p:cNvPr>
          <p:cNvSpPr/>
          <p:nvPr/>
        </p:nvSpPr>
        <p:spPr>
          <a:xfrm>
            <a:off x="1008182" y="4886511"/>
            <a:ext cx="10063091"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What safeguards can young men and young women follow to help them be sexually pure? </a:t>
            </a:r>
          </a:p>
        </p:txBody>
      </p:sp>
      <p:sp>
        <p:nvSpPr>
          <p:cNvPr id="8" name="Rectangle 7">
            <a:extLst>
              <a:ext uri="{FF2B5EF4-FFF2-40B4-BE49-F238E27FC236}">
                <a16:creationId xmlns:a16="http://schemas.microsoft.com/office/drawing/2014/main" id="{099E9EB1-33F4-44FF-871F-645AB70BBEFB}"/>
              </a:ext>
            </a:extLst>
          </p:cNvPr>
          <p:cNvSpPr/>
          <p:nvPr/>
        </p:nvSpPr>
        <p:spPr>
          <a:xfrm>
            <a:off x="1008182" y="5452234"/>
            <a:ext cx="969733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following these safeguards help you prepare to keep your future marriage covenants? </a:t>
            </a:r>
          </a:p>
        </p:txBody>
      </p:sp>
      <p:sp>
        <p:nvSpPr>
          <p:cNvPr id="9" name="Rectangle 8">
            <a:extLst>
              <a:ext uri="{FF2B5EF4-FFF2-40B4-BE49-F238E27FC236}">
                <a16:creationId xmlns:a16="http://schemas.microsoft.com/office/drawing/2014/main" id="{30A68E0D-7BD4-4606-AC87-CCE8AA5C62AB}"/>
              </a:ext>
            </a:extLst>
          </p:cNvPr>
          <p:cNvSpPr/>
          <p:nvPr/>
        </p:nvSpPr>
        <p:spPr>
          <a:xfrm>
            <a:off x="1008182" y="6186934"/>
            <a:ext cx="56477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should he or she do to become clean again?</a:t>
            </a:r>
          </a:p>
        </p:txBody>
      </p:sp>
    </p:spTree>
    <p:extLst>
      <p:ext uri="{BB962C8B-B14F-4D97-AF65-F5344CB8AC3E}">
        <p14:creationId xmlns:p14="http://schemas.microsoft.com/office/powerpoint/2010/main" val="9733903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fltVal val="0"/>
                                          </p:val>
                                        </p:tav>
                                        <p:tav tm="100000">
                                          <p:val>
                                            <p:strVal val="#ppt_w"/>
                                          </p:val>
                                        </p:tav>
                                      </p:tavLst>
                                    </p:anim>
                                    <p:anim calcmode="lin" valueType="num">
                                      <p:cBhvr>
                                        <p:cTn id="8" dur="1500" fill="hold"/>
                                        <p:tgtEl>
                                          <p:spTgt spid="12"/>
                                        </p:tgtEl>
                                        <p:attrNameLst>
                                          <p:attrName>ppt_h</p:attrName>
                                        </p:attrNameLst>
                                      </p:cBhvr>
                                      <p:tavLst>
                                        <p:tav tm="0">
                                          <p:val>
                                            <p:fltVal val="0"/>
                                          </p:val>
                                        </p:tav>
                                        <p:tav tm="100000">
                                          <p:val>
                                            <p:strVal val="#ppt_h"/>
                                          </p:val>
                                        </p:tav>
                                      </p:tavLst>
                                    </p:anim>
                                    <p:animEffect transition="in" filter="fade">
                                      <p:cBhvr>
                                        <p:cTn id="9" dur="1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animEffect transition="in" filter="fade">
                                      <p:cBhvr>
                                        <p:cTn id="14" dur="1500"/>
                                        <p:tgtEl>
                                          <p:spTgt spid="4"/>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1000"/>
                                        <p:tgtEl>
                                          <p:spTgt spid="7"/>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childTnLst>
                                </p:cTn>
                              </p:par>
                            </p:childTnLst>
                          </p:cTn>
                        </p:par>
                        <p:par>
                          <p:cTn id="27" fill="hold">
                            <p:stCondLst>
                              <p:cond delay="4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465</Words>
  <Application>Microsoft Office PowerPoint</Application>
  <PresentationFormat>Widescreen</PresentationFormat>
  <Paragraphs>76</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MS Gothic</vt:lpstr>
      <vt:lpstr>Arial</vt:lpstr>
      <vt:lpstr>Calibri</vt:lpstr>
      <vt:lpstr>Century Gothic</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4156</cp:revision>
  <dcterms:created xsi:type="dcterms:W3CDTF">2018-08-29T04:26:39Z</dcterms:created>
  <dcterms:modified xsi:type="dcterms:W3CDTF">2019-03-25T15:45:32Z</dcterms:modified>
</cp:coreProperties>
</file>