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1" r:id="rId14"/>
    <p:sldId id="39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BA2C5"/>
    <a:srgbClr val="B9DF63"/>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3/25/2019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einteresasaber.com/2012/06/juan-de-jerusalen-el-templario.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teinteresasaber.com/2012/06/juan-de-jerusalen-el-templario.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nNzTTdD33Vg?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teinteresasaber.com/2012/06/juan-de-jerusalen-el-templario.html"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FF00"/>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SEM</a:t>
            </a:r>
            <a:r>
              <a:rPr lang="en-US" sz="4800" b="1" dirty="0">
                <a:solidFill>
                  <a:srgbClr val="0070C0"/>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IN</a:t>
            </a:r>
            <a:r>
              <a:rPr lang="en-US" sz="4800" b="1" dirty="0">
                <a:solidFill>
                  <a:srgbClr val="FF0000"/>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B5C9CC-FCA2-4FEB-BF9E-9C95FAB1AC09}"/>
              </a:ext>
            </a:extLst>
          </p:cNvPr>
          <p:cNvSpPr/>
          <p:nvPr/>
        </p:nvSpPr>
        <p:spPr>
          <a:xfrm>
            <a:off x="980659" y="4567171"/>
            <a:ext cx="458330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Whom does the Sabbath day belong to?</a:t>
            </a:r>
          </a:p>
        </p:txBody>
      </p:sp>
      <p:sp>
        <p:nvSpPr>
          <p:cNvPr id="8" name="Rectangle 7">
            <a:extLst>
              <a:ext uri="{FF2B5EF4-FFF2-40B4-BE49-F238E27FC236}">
                <a16:creationId xmlns:a16="http://schemas.microsoft.com/office/drawing/2014/main" id="{E151A5D8-D41F-4C62-A417-D03AA6033863}"/>
              </a:ext>
            </a:extLst>
          </p:cNvPr>
          <p:cNvSpPr/>
          <p:nvPr/>
        </p:nvSpPr>
        <p:spPr>
          <a:xfrm>
            <a:off x="980659" y="5049367"/>
            <a:ext cx="473719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the Sabbath become a holy day?</a:t>
            </a:r>
          </a:p>
        </p:txBody>
      </p:sp>
      <p:sp>
        <p:nvSpPr>
          <p:cNvPr id="11" name="Rectangle 10">
            <a:extLst>
              <a:ext uri="{FF2B5EF4-FFF2-40B4-BE49-F238E27FC236}">
                <a16:creationId xmlns:a16="http://schemas.microsoft.com/office/drawing/2014/main" id="{D140B074-9325-4A46-A7FD-1B819DC60F82}"/>
              </a:ext>
            </a:extLst>
          </p:cNvPr>
          <p:cNvSpPr/>
          <p:nvPr/>
        </p:nvSpPr>
        <p:spPr>
          <a:xfrm>
            <a:off x="834887" y="2106162"/>
            <a:ext cx="2010450" cy="7828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C7EC681-7DFC-4235-A8DF-77DF35400A11}"/>
              </a:ext>
            </a:extLst>
          </p:cNvPr>
          <p:cNvSpPr/>
          <p:nvPr/>
        </p:nvSpPr>
        <p:spPr>
          <a:xfrm>
            <a:off x="834887" y="2413338"/>
            <a:ext cx="9766851" cy="204097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rgbClr val="0070C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54</a:t>
            </a:r>
          </a:p>
        </p:txBody>
      </p:sp>
      <p:sp>
        <p:nvSpPr>
          <p:cNvPr id="2" name="Rectangle 1">
            <a:extLst>
              <a:ext uri="{FF2B5EF4-FFF2-40B4-BE49-F238E27FC236}">
                <a16:creationId xmlns:a16="http://schemas.microsoft.com/office/drawing/2014/main" id="{C5EE8832-904A-4DA6-89C5-C1BAFE86149C}"/>
              </a:ext>
            </a:extLst>
          </p:cNvPr>
          <p:cNvSpPr/>
          <p:nvPr/>
        </p:nvSpPr>
        <p:spPr>
          <a:xfrm>
            <a:off x="4161816" y="783607"/>
            <a:ext cx="3963521" cy="369332"/>
          </a:xfrm>
          <a:prstGeom prst="rect">
            <a:avLst/>
          </a:prstGeom>
        </p:spPr>
        <p:txBody>
          <a:bodyPr wrap="none">
            <a:spAutoFit/>
          </a:bodyPr>
          <a:lstStyle/>
          <a:p>
            <a:pPr fontAlgn="base"/>
            <a:r>
              <a:rPr lang="en-US" b="1" dirty="0">
                <a:solidFill>
                  <a:srgbClr val="0070C0"/>
                </a:solidFill>
                <a:latin typeface="Arial" panose="020B0604020202020204" pitchFamily="34" charset="0"/>
                <a:cs typeface="Arial" panose="020B0604020202020204" pitchFamily="34" charset="0"/>
              </a:rPr>
              <a:t>Exodus 20:8–11 Student Teacher 2</a:t>
            </a:r>
            <a:endParaRPr lang="en-US" b="1" dirty="0">
              <a:solidFill>
                <a:srgbClr val="0070C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1F2A00B-7FF6-4F75-8008-E4DE830F5ED7}"/>
              </a:ext>
            </a:extLst>
          </p:cNvPr>
          <p:cNvSpPr/>
          <p:nvPr/>
        </p:nvSpPr>
        <p:spPr>
          <a:xfrm>
            <a:off x="980659" y="1316792"/>
            <a:ext cx="96210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a special day in your life that you will always want to remember? Why is that day important to you?</a:t>
            </a:r>
          </a:p>
        </p:txBody>
      </p:sp>
      <p:sp>
        <p:nvSpPr>
          <p:cNvPr id="5" name="Rectangle 4">
            <a:extLst>
              <a:ext uri="{FF2B5EF4-FFF2-40B4-BE49-F238E27FC236}">
                <a16:creationId xmlns:a16="http://schemas.microsoft.com/office/drawing/2014/main" id="{1E72500E-10D2-4D68-8B0F-A63D4F4843E0}"/>
              </a:ext>
            </a:extLst>
          </p:cNvPr>
          <p:cNvSpPr/>
          <p:nvPr/>
        </p:nvSpPr>
        <p:spPr>
          <a:xfrm>
            <a:off x="980659" y="2413337"/>
            <a:ext cx="9621079"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Remember the sabbath day, to keep it holy.</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Six days shalt thou labour, and do all thy work:</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But the seventh day is the sabbath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in it thou shalt not do any work, thou, nor thy son, nor thy daughter, thy manservant, nor thy maidservant, nor thy cattle, nor thy stranger that is within thy gates:</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For in six days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made heaven and earth, the sea, and all that in them is, and rested the seventh day: wherefore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blessed the sabbath day, and hallowed 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D2D26DF-013E-438E-B4C4-61FD91F5B3E6}"/>
              </a:ext>
            </a:extLst>
          </p:cNvPr>
          <p:cNvSpPr/>
          <p:nvPr/>
        </p:nvSpPr>
        <p:spPr>
          <a:xfrm>
            <a:off x="980659" y="2106162"/>
            <a:ext cx="18646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20:8-11</a:t>
            </a:r>
          </a:p>
        </p:txBody>
      </p:sp>
      <p:sp>
        <p:nvSpPr>
          <p:cNvPr id="9" name="Rectangle 8">
            <a:extLst>
              <a:ext uri="{FF2B5EF4-FFF2-40B4-BE49-F238E27FC236}">
                <a16:creationId xmlns:a16="http://schemas.microsoft.com/office/drawing/2014/main" id="{B692264D-3D43-40EF-A004-2C234F93350A}"/>
              </a:ext>
            </a:extLst>
          </p:cNvPr>
          <p:cNvSpPr/>
          <p:nvPr/>
        </p:nvSpPr>
        <p:spPr>
          <a:xfrm>
            <a:off x="3855674" y="5705061"/>
            <a:ext cx="4575804" cy="369332"/>
          </a:xfrm>
          <a:prstGeom prst="rect">
            <a:avLst/>
          </a:prstGeom>
        </p:spPr>
        <p:txBody>
          <a:bodyPr wrap="none">
            <a:spAutoFit/>
          </a:bodyPr>
          <a:lstStyle/>
          <a:p>
            <a:r>
              <a:rPr lang="en-US" b="1" i="1" dirty="0">
                <a:solidFill>
                  <a:srgbClr val="002060"/>
                </a:solidFill>
                <a:effectLst>
                  <a:outerShdw blurRad="38100" dist="38100" dir="2700000" algn="tl">
                    <a:srgbClr val="000000">
                      <a:alpha val="43137"/>
                    </a:srgbClr>
                  </a:outerShdw>
                </a:effectLst>
                <a:latin typeface="Open Sans"/>
              </a:rPr>
              <a:t>The Sabbath is the Lord’s day and is holy</a:t>
            </a:r>
            <a:endParaRPr lang="en-US" b="1"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9739823"/>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vertical)">
                                      <p:cBhvr>
                                        <p:cTn id="14" dur="1250"/>
                                        <p:tgtEl>
                                          <p:spTgt spid="11"/>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vertical)">
                                      <p:cBhvr>
                                        <p:cTn id="17" dur="1250"/>
                                        <p:tgtEl>
                                          <p:spTgt spid="10"/>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vertical)">
                                      <p:cBhvr>
                                        <p:cTn id="20" dur="1250"/>
                                        <p:tgtEl>
                                          <p:spTgt spid="5"/>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vertical)">
                                      <p:cBhvr>
                                        <p:cTn id="23" dur="12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0" grpId="0" animBg="1"/>
      <p:bldP spid="4" grpId="0"/>
      <p:bldP spid="5"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rgbClr val="0070C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54</a:t>
            </a:r>
          </a:p>
        </p:txBody>
      </p:sp>
      <p:sp>
        <p:nvSpPr>
          <p:cNvPr id="2" name="Rectangle 1">
            <a:extLst>
              <a:ext uri="{FF2B5EF4-FFF2-40B4-BE49-F238E27FC236}">
                <a16:creationId xmlns:a16="http://schemas.microsoft.com/office/drawing/2014/main" id="{AF6B4E18-0AD3-4F8E-8B66-C911B4EDEBE1}"/>
              </a:ext>
            </a:extLst>
          </p:cNvPr>
          <p:cNvSpPr/>
          <p:nvPr/>
        </p:nvSpPr>
        <p:spPr>
          <a:xfrm>
            <a:off x="1078656" y="1696565"/>
            <a:ext cx="567334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must we do to keep the Sabbath a holy day?</a:t>
            </a:r>
          </a:p>
        </p:txBody>
      </p:sp>
      <p:sp>
        <p:nvSpPr>
          <p:cNvPr id="4" name="Rectangle 3">
            <a:extLst>
              <a:ext uri="{FF2B5EF4-FFF2-40B4-BE49-F238E27FC236}">
                <a16:creationId xmlns:a16="http://schemas.microsoft.com/office/drawing/2014/main" id="{C9F8A61D-BCB5-4C30-B806-4D0D785B5E5B}"/>
              </a:ext>
            </a:extLst>
          </p:cNvPr>
          <p:cNvSpPr/>
          <p:nvPr/>
        </p:nvSpPr>
        <p:spPr>
          <a:xfrm>
            <a:off x="1078656" y="2283623"/>
            <a:ext cx="7362977" cy="369332"/>
          </a:xfrm>
          <a:prstGeom prst="rect">
            <a:avLst/>
          </a:prstGeom>
        </p:spPr>
        <p:txBody>
          <a:bodyPr wrap="square">
            <a:spAutoFit/>
          </a:bodyPr>
          <a:lstStyle/>
          <a:p>
            <a:pPr algn="just"/>
            <a:r>
              <a:rPr lang="en-US"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Resting from our labors on the Sabbath can help us keep it a holy day.</a:t>
            </a:r>
          </a:p>
        </p:txBody>
      </p:sp>
      <p:sp>
        <p:nvSpPr>
          <p:cNvPr id="5" name="Rectangle 4">
            <a:extLst>
              <a:ext uri="{FF2B5EF4-FFF2-40B4-BE49-F238E27FC236}">
                <a16:creationId xmlns:a16="http://schemas.microsoft.com/office/drawing/2014/main" id="{B587F23D-88ED-4B56-BB9E-C416101104B9}"/>
              </a:ext>
            </a:extLst>
          </p:cNvPr>
          <p:cNvSpPr/>
          <p:nvPr/>
        </p:nvSpPr>
        <p:spPr>
          <a:xfrm>
            <a:off x="1078656" y="2862756"/>
            <a:ext cx="94833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obeying the instructions in verse 9 help us obey the instructions in verse 10?</a:t>
            </a:r>
          </a:p>
        </p:txBody>
      </p:sp>
      <p:sp>
        <p:nvSpPr>
          <p:cNvPr id="6" name="Rectangle 5">
            <a:extLst>
              <a:ext uri="{FF2B5EF4-FFF2-40B4-BE49-F238E27FC236}">
                <a16:creationId xmlns:a16="http://schemas.microsoft.com/office/drawing/2014/main" id="{EF1F7E40-CF00-498C-B986-D734924FB609}"/>
              </a:ext>
            </a:extLst>
          </p:cNvPr>
          <p:cNvSpPr/>
          <p:nvPr/>
        </p:nvSpPr>
        <p:spPr>
          <a:xfrm>
            <a:off x="1078656" y="3711832"/>
            <a:ext cx="77472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other ways that we can keep the Sabbath a holy day? </a:t>
            </a:r>
          </a:p>
        </p:txBody>
      </p:sp>
      <p:sp>
        <p:nvSpPr>
          <p:cNvPr id="7" name="Rectangle 6">
            <a:extLst>
              <a:ext uri="{FF2B5EF4-FFF2-40B4-BE49-F238E27FC236}">
                <a16:creationId xmlns:a16="http://schemas.microsoft.com/office/drawing/2014/main" id="{8EF8ADD2-6023-4915-85D2-C8211B417BC4}"/>
              </a:ext>
            </a:extLst>
          </p:cNvPr>
          <p:cNvSpPr/>
          <p:nvPr/>
        </p:nvSpPr>
        <p:spPr>
          <a:xfrm>
            <a:off x="1078656" y="4283909"/>
            <a:ext cx="79990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you been blessed as you have kept the Sabbath a holy day?</a:t>
            </a:r>
          </a:p>
        </p:txBody>
      </p:sp>
    </p:spTree>
    <p:extLst>
      <p:ext uri="{BB962C8B-B14F-4D97-AF65-F5344CB8AC3E}">
        <p14:creationId xmlns:p14="http://schemas.microsoft.com/office/powerpoint/2010/main" val="411304493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2F281E3-254A-4A16-B41F-32BF68AF0033}"/>
              </a:ext>
            </a:extLst>
          </p:cNvPr>
          <p:cNvSpPr/>
          <p:nvPr/>
        </p:nvSpPr>
        <p:spPr>
          <a:xfrm>
            <a:off x="940899" y="1799993"/>
            <a:ext cx="1672257" cy="4785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630B06-CEEE-44BD-9FAD-307B6DD7EF9F}"/>
              </a:ext>
            </a:extLst>
          </p:cNvPr>
          <p:cNvSpPr/>
          <p:nvPr/>
        </p:nvSpPr>
        <p:spPr>
          <a:xfrm>
            <a:off x="940901" y="2105080"/>
            <a:ext cx="9780105" cy="6463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rgbClr val="0070C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54</a:t>
            </a:r>
          </a:p>
        </p:txBody>
      </p:sp>
      <p:sp>
        <p:nvSpPr>
          <p:cNvPr id="2" name="Rectangle 1">
            <a:extLst>
              <a:ext uri="{FF2B5EF4-FFF2-40B4-BE49-F238E27FC236}">
                <a16:creationId xmlns:a16="http://schemas.microsoft.com/office/drawing/2014/main" id="{7664AE79-0358-4177-BDBA-CA85AB307B95}"/>
              </a:ext>
            </a:extLst>
          </p:cNvPr>
          <p:cNvSpPr/>
          <p:nvPr/>
        </p:nvSpPr>
        <p:spPr>
          <a:xfrm>
            <a:off x="4318109" y="783607"/>
            <a:ext cx="3719801" cy="369332"/>
          </a:xfrm>
          <a:prstGeom prst="rect">
            <a:avLst/>
          </a:prstGeom>
        </p:spPr>
        <p:txBody>
          <a:bodyPr wrap="none">
            <a:spAutoFit/>
          </a:bodyPr>
          <a:lstStyle/>
          <a:p>
            <a:pPr fontAlgn="base"/>
            <a:r>
              <a:rPr lang="en-US" b="1" dirty="0">
                <a:solidFill>
                  <a:srgbClr val="FF0000"/>
                </a:solidFill>
                <a:latin typeface="Arial" panose="020B0604020202020204" pitchFamily="34" charset="0"/>
                <a:cs typeface="Arial" panose="020B0604020202020204" pitchFamily="34" charset="0"/>
              </a:rPr>
              <a:t>Exodus 20:12 Student Teacher 3</a:t>
            </a:r>
            <a:endParaRPr lang="en-US" b="1" dirty="0">
              <a:solidFill>
                <a:srgbClr val="FF00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C69E67B-DB3D-469F-B6A8-6FDB71C6F83E}"/>
              </a:ext>
            </a:extLst>
          </p:cNvPr>
          <p:cNvSpPr/>
          <p:nvPr/>
        </p:nvSpPr>
        <p:spPr>
          <a:xfrm>
            <a:off x="940904" y="1250531"/>
            <a:ext cx="83223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way we treat our parents is important to the Lord?</a:t>
            </a:r>
          </a:p>
        </p:txBody>
      </p:sp>
      <p:sp>
        <p:nvSpPr>
          <p:cNvPr id="5" name="Rectangle 4">
            <a:extLst>
              <a:ext uri="{FF2B5EF4-FFF2-40B4-BE49-F238E27FC236}">
                <a16:creationId xmlns:a16="http://schemas.microsoft.com/office/drawing/2014/main" id="{3692DB99-D19E-47EF-8A65-F9C7E7F6534C}"/>
              </a:ext>
            </a:extLst>
          </p:cNvPr>
          <p:cNvSpPr/>
          <p:nvPr/>
        </p:nvSpPr>
        <p:spPr>
          <a:xfrm>
            <a:off x="940903" y="2105080"/>
            <a:ext cx="9780105"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Honour thy father and thy mother: that thy days may be long upon the land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giveth thee.</a:t>
            </a:r>
          </a:p>
        </p:txBody>
      </p:sp>
      <p:sp>
        <p:nvSpPr>
          <p:cNvPr id="6" name="Rectangle 5">
            <a:extLst>
              <a:ext uri="{FF2B5EF4-FFF2-40B4-BE49-F238E27FC236}">
                <a16:creationId xmlns:a16="http://schemas.microsoft.com/office/drawing/2014/main" id="{1376CF45-AE99-4CE9-BA6E-98756BB2C6CB}"/>
              </a:ext>
            </a:extLst>
          </p:cNvPr>
          <p:cNvSpPr/>
          <p:nvPr/>
        </p:nvSpPr>
        <p:spPr>
          <a:xfrm>
            <a:off x="940903" y="1799993"/>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20:12</a:t>
            </a:r>
          </a:p>
        </p:txBody>
      </p:sp>
      <p:sp>
        <p:nvSpPr>
          <p:cNvPr id="7" name="Rectangle 6">
            <a:extLst>
              <a:ext uri="{FF2B5EF4-FFF2-40B4-BE49-F238E27FC236}">
                <a16:creationId xmlns:a16="http://schemas.microsoft.com/office/drawing/2014/main" id="{2B524E76-2294-4DA5-AE5F-2A684B5FFA57}"/>
              </a:ext>
            </a:extLst>
          </p:cNvPr>
          <p:cNvSpPr/>
          <p:nvPr/>
        </p:nvSpPr>
        <p:spPr>
          <a:xfrm>
            <a:off x="940903" y="2997148"/>
            <a:ext cx="70970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honor your father and mother? </a:t>
            </a:r>
          </a:p>
        </p:txBody>
      </p:sp>
      <p:sp>
        <p:nvSpPr>
          <p:cNvPr id="8" name="Rectangle 7">
            <a:extLst>
              <a:ext uri="{FF2B5EF4-FFF2-40B4-BE49-F238E27FC236}">
                <a16:creationId xmlns:a16="http://schemas.microsoft.com/office/drawing/2014/main" id="{0025A28E-424C-4018-A33C-89DD717DB3F6}"/>
              </a:ext>
            </a:extLst>
          </p:cNvPr>
          <p:cNvSpPr/>
          <p:nvPr/>
        </p:nvSpPr>
        <p:spPr>
          <a:xfrm>
            <a:off x="940902" y="3551869"/>
            <a:ext cx="97801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a person honor a parent who is not living righteously or who teaches his or her children to do things that are contrary to Heavenly Father’s commandments?</a:t>
            </a:r>
          </a:p>
        </p:txBody>
      </p:sp>
      <p:sp>
        <p:nvSpPr>
          <p:cNvPr id="9" name="Rectangle 8">
            <a:extLst>
              <a:ext uri="{FF2B5EF4-FFF2-40B4-BE49-F238E27FC236}">
                <a16:creationId xmlns:a16="http://schemas.microsoft.com/office/drawing/2014/main" id="{5D6EDA78-5841-4BE4-AA2A-DE16824D35AF}"/>
              </a:ext>
            </a:extLst>
          </p:cNvPr>
          <p:cNvSpPr/>
          <p:nvPr/>
        </p:nvSpPr>
        <p:spPr>
          <a:xfrm>
            <a:off x="940901" y="4282172"/>
            <a:ext cx="724894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you been blessed as you have honored your parents?</a:t>
            </a:r>
          </a:p>
        </p:txBody>
      </p:sp>
    </p:spTree>
    <p:extLst>
      <p:ext uri="{BB962C8B-B14F-4D97-AF65-F5344CB8AC3E}">
        <p14:creationId xmlns:p14="http://schemas.microsoft.com/office/powerpoint/2010/main" val="118404803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rgbClr val="0070C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54</a:t>
            </a:r>
          </a:p>
        </p:txBody>
      </p:sp>
      <p:sp>
        <p:nvSpPr>
          <p:cNvPr id="2" name="Rectangle 1">
            <a:extLst>
              <a:ext uri="{FF2B5EF4-FFF2-40B4-BE49-F238E27FC236}">
                <a16:creationId xmlns:a16="http://schemas.microsoft.com/office/drawing/2014/main" id="{425D8131-3BDC-46F4-82C0-09964A66C722}"/>
              </a:ext>
            </a:extLst>
          </p:cNvPr>
          <p:cNvSpPr/>
          <p:nvPr/>
        </p:nvSpPr>
        <p:spPr>
          <a:xfrm>
            <a:off x="3458817" y="1915733"/>
            <a:ext cx="6096000" cy="2246769"/>
          </a:xfrm>
          <a:prstGeom prst="rect">
            <a:avLst/>
          </a:prstGeom>
        </p:spPr>
        <p:txBody>
          <a:bodyPr>
            <a:spAutoFit/>
          </a:bodyPr>
          <a:lstStyle/>
          <a:p>
            <a:pPr algn="just"/>
            <a:r>
              <a:rPr lang="en-US" sz="2000" dirty="0">
                <a:solidFill>
                  <a:schemeClr val="bg1"/>
                </a:solidFill>
                <a:latin typeface="Arial" panose="020B0604020202020204" pitchFamily="34" charset="0"/>
                <a:cs typeface="Arial" panose="020B0604020202020204" pitchFamily="34" charset="0"/>
              </a:rPr>
              <a:t>“When we put God first, all other things fall into their proper place or drop out of our lives. Our love of the Lord will govern the claims for our affection, the demands on our time, the interests we pursue, and the order of our priorities” (Ezra Taft Benson, “The Great Commandment—Love the Lord,” </a:t>
            </a:r>
            <a:r>
              <a:rPr lang="en-US" sz="2000" i="1" dirty="0">
                <a:solidFill>
                  <a:schemeClr val="bg1"/>
                </a:solidFill>
                <a:latin typeface="Arial" panose="020B0604020202020204" pitchFamily="34" charset="0"/>
                <a:cs typeface="Arial" panose="020B0604020202020204" pitchFamily="34" charset="0"/>
              </a:rPr>
              <a:t>Ensign,</a:t>
            </a:r>
            <a:r>
              <a:rPr lang="en-US" sz="2000" dirty="0">
                <a:solidFill>
                  <a:schemeClr val="bg1"/>
                </a:solidFill>
                <a:latin typeface="Arial" panose="020B0604020202020204" pitchFamily="34" charset="0"/>
                <a:cs typeface="Arial" panose="020B0604020202020204" pitchFamily="34" charset="0"/>
              </a:rPr>
              <a:t> May 1988, 4).</a:t>
            </a:r>
          </a:p>
        </p:txBody>
      </p:sp>
      <p:pic>
        <p:nvPicPr>
          <p:cNvPr id="3074" name="Picture 2" descr="Ezra Taft Benson">
            <a:extLst>
              <a:ext uri="{FF2B5EF4-FFF2-40B4-BE49-F238E27FC236}">
                <a16:creationId xmlns:a16="http://schemas.microsoft.com/office/drawing/2014/main" id="{6F682E33-1504-4101-A378-A2F9D1CE3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499" y="2066719"/>
            <a:ext cx="1363318" cy="15664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BD41487-98EE-49B5-BDB3-237F423E5DD4}"/>
              </a:ext>
            </a:extLst>
          </p:cNvPr>
          <p:cNvSpPr/>
          <p:nvPr/>
        </p:nvSpPr>
        <p:spPr>
          <a:xfrm>
            <a:off x="2095500" y="3634673"/>
            <a:ext cx="1430007"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Ezra Taft Benson</a:t>
            </a:r>
            <a:endParaRPr lang="en-US" sz="1200" b="1" dirty="0">
              <a:solidFill>
                <a:schemeClr val="bg1"/>
              </a:solidFill>
            </a:endParaRPr>
          </a:p>
        </p:txBody>
      </p:sp>
    </p:spTree>
    <p:extLst>
      <p:ext uri="{BB962C8B-B14F-4D97-AF65-F5344CB8AC3E}">
        <p14:creationId xmlns:p14="http://schemas.microsoft.com/office/powerpoint/2010/main" val="195008716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rgbClr val="0070C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54</a:t>
            </a:r>
          </a:p>
        </p:txBody>
      </p:sp>
      <p:pic>
        <p:nvPicPr>
          <p:cNvPr id="2" name="Online Media 1" title="Obedience to The Ten Commandments">
            <a:hlinkClick r:id="" action="ppaction://media"/>
            <a:extLst>
              <a:ext uri="{FF2B5EF4-FFF2-40B4-BE49-F238E27FC236}">
                <a16:creationId xmlns:a16="http://schemas.microsoft.com/office/drawing/2014/main" id="{4956D5A9-6E63-4045-8325-238509390D0A}"/>
              </a:ext>
            </a:extLst>
          </p:cNvPr>
          <p:cNvPicPr>
            <a:picLocks noRot="1" noChangeAspect="1"/>
          </p:cNvPicPr>
          <p:nvPr>
            <a:videoFile r:link="rId1"/>
          </p:nvPr>
        </p:nvPicPr>
        <p:blipFill>
          <a:blip r:embed="rId3"/>
          <a:stretch>
            <a:fillRect/>
          </a:stretch>
        </p:blipFill>
        <p:spPr>
          <a:xfrm>
            <a:off x="1728674" y="1524000"/>
            <a:ext cx="7812892" cy="4394752"/>
          </a:xfrm>
          <a:prstGeom prst="rect">
            <a:avLst/>
          </a:prstGeom>
          <a:solidFill>
            <a:srgbClr val="000000"/>
          </a:solidFill>
          <a:ln w="177800" cap="flat">
            <a:solidFill>
              <a:srgbClr val="0D0D0D"/>
            </a:solidFill>
            <a:miter lim="800000"/>
          </a:ln>
          <a:effectLst>
            <a:outerShdw blurRad="190500" dist="215900" dir="3000000" algn="tr" rotWithShape="0">
              <a:srgbClr val="000000">
                <a:alpha val="20000"/>
              </a:srgbClr>
            </a:outerShdw>
          </a:effectLst>
          <a:scene3d>
            <a:camera prst="perspectiveContrastingLeftFacing" fov="3300000">
              <a:rot lat="0" lon="1200000" rev="0"/>
            </a:camera>
            <a:lightRig rig="balanced" dir="t">
              <a:rot lat="0" lon="0" rev="4200000"/>
            </a:lightRig>
          </a:scene3d>
          <a:sp3d extrusionH="635000" prstMaterial="metal">
            <a:bevelT w="190500" h="12700" prst="slope"/>
            <a:extrusionClr>
              <a:srgbClr val="010000"/>
            </a:extrusionClr>
            <a:contourClr>
              <a:srgbClr val="000000"/>
            </a:contourClr>
          </a:sp3d>
        </p:spPr>
      </p:pic>
    </p:spTree>
    <p:extLst>
      <p:ext uri="{BB962C8B-B14F-4D97-AF65-F5344CB8AC3E}">
        <p14:creationId xmlns:p14="http://schemas.microsoft.com/office/powerpoint/2010/main" val="28283014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rgbClr val="0070C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54</a:t>
            </a:r>
          </a:p>
        </p:txBody>
      </p:sp>
      <p:sp>
        <p:nvSpPr>
          <p:cNvPr id="2" name="Rectangle 1">
            <a:extLst>
              <a:ext uri="{FF2B5EF4-FFF2-40B4-BE49-F238E27FC236}">
                <a16:creationId xmlns:a16="http://schemas.microsoft.com/office/drawing/2014/main" id="{6DD9B6ED-FC0C-4C15-BABA-D0CB9056C50A}"/>
              </a:ext>
            </a:extLst>
          </p:cNvPr>
          <p:cNvSpPr/>
          <p:nvPr/>
        </p:nvSpPr>
        <p:spPr>
          <a:xfrm>
            <a:off x="3450051" y="2967335"/>
            <a:ext cx="5291898" cy="923330"/>
          </a:xfrm>
          <a:prstGeom prst="rect">
            <a:avLst/>
          </a:prstGeom>
        </p:spPr>
        <p:txBody>
          <a:bodyPr wrap="none">
            <a:spAutoFit/>
          </a:bodyPr>
          <a:lstStyle/>
          <a:p>
            <a:pPr fontAlgn="base"/>
            <a:r>
              <a:rPr lang="en-US" sz="5400" dirty="0">
                <a:solidFill>
                  <a:schemeClr val="accent4">
                    <a:lumMod val="50000"/>
                  </a:schemeClr>
                </a:solidFill>
              </a:rPr>
              <a:t>Exodus 20 (Part 1)</a:t>
            </a:r>
            <a:endParaRPr lang="en-US" sz="5400" b="0" i="0" dirty="0">
              <a:solidFill>
                <a:schemeClr val="accent4">
                  <a:lumMod val="50000"/>
                </a:schemeClr>
              </a:solidFill>
              <a:effectLst/>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rgbClr val="0070C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54</a:t>
            </a:r>
          </a:p>
        </p:txBody>
      </p:sp>
      <p:sp>
        <p:nvSpPr>
          <p:cNvPr id="2" name="Rectangle 1">
            <a:extLst>
              <a:ext uri="{FF2B5EF4-FFF2-40B4-BE49-F238E27FC236}">
                <a16:creationId xmlns:a16="http://schemas.microsoft.com/office/drawing/2014/main" id="{BB61208F-F4B2-4310-B310-7D476E0B965C}"/>
              </a:ext>
            </a:extLst>
          </p:cNvPr>
          <p:cNvSpPr/>
          <p:nvPr/>
        </p:nvSpPr>
        <p:spPr>
          <a:xfrm>
            <a:off x="2368061" y="2367171"/>
            <a:ext cx="7455877" cy="2123658"/>
          </a:xfrm>
          <a:prstGeom prst="rect">
            <a:avLst/>
          </a:prstGeom>
        </p:spPr>
        <p:txBody>
          <a:bodyPr wrap="square">
            <a:spAutoFit/>
          </a:bodyPr>
          <a:lstStyle/>
          <a:p>
            <a:pPr algn="ctr" fontAlgn="base"/>
            <a:r>
              <a:rPr lang="en-US" sz="4400" b="1" dirty="0">
                <a:solidFill>
                  <a:schemeClr val="accent4">
                    <a:lumMod val="50000"/>
                  </a:schemeClr>
                </a:solidFill>
                <a:latin typeface="MV Boli" panose="02000500030200090000" pitchFamily="2" charset="0"/>
                <a:cs typeface="MV Boli" panose="02000500030200090000" pitchFamily="2" charset="0"/>
              </a:rPr>
              <a:t>“God gives the children of Israel the Ten Commandments”</a:t>
            </a:r>
            <a:endParaRPr lang="en-US" sz="4400" b="1" dirty="0">
              <a:solidFill>
                <a:schemeClr val="accent4">
                  <a:lumMod val="50000"/>
                </a:schemeClr>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7A901791-A9AA-4045-BC08-F15C20131C0B}"/>
              </a:ext>
            </a:extLst>
          </p:cNvPr>
          <p:cNvSpPr/>
          <p:nvPr/>
        </p:nvSpPr>
        <p:spPr>
          <a:xfrm>
            <a:off x="1436139" y="968273"/>
            <a:ext cx="2022157" cy="400110"/>
          </a:xfrm>
          <a:prstGeom prst="rect">
            <a:avLst/>
          </a:prstGeom>
        </p:spPr>
        <p:txBody>
          <a:bodyPr wrap="none">
            <a:spAutoFit/>
          </a:bodyPr>
          <a:lstStyle/>
          <a:p>
            <a:pPr fontAlgn="base"/>
            <a:r>
              <a:rPr lang="en-US" sz="2000" b="1" dirty="0">
                <a:solidFill>
                  <a:schemeClr val="bg1"/>
                </a:solidFill>
                <a:latin typeface="Open Sans"/>
              </a:rPr>
              <a:t>Exodus 20:1-17</a:t>
            </a:r>
            <a:endParaRPr lang="en-US" sz="2000" b="1" dirty="0">
              <a:solidFill>
                <a:schemeClr val="bg1"/>
              </a:solidFill>
              <a:effectLst/>
              <a:latin typeface="Open Sans"/>
            </a:endParaRPr>
          </a:p>
        </p:txBody>
      </p:sp>
    </p:spTree>
    <p:extLst>
      <p:ext uri="{BB962C8B-B14F-4D97-AF65-F5344CB8AC3E}">
        <p14:creationId xmlns:p14="http://schemas.microsoft.com/office/powerpoint/2010/main" val="400307377"/>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rgbClr val="0070C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54</a:t>
            </a:r>
          </a:p>
        </p:txBody>
      </p:sp>
      <p:sp>
        <p:nvSpPr>
          <p:cNvPr id="2" name="Rectangle 1">
            <a:extLst>
              <a:ext uri="{FF2B5EF4-FFF2-40B4-BE49-F238E27FC236}">
                <a16:creationId xmlns:a16="http://schemas.microsoft.com/office/drawing/2014/main" id="{8E05DB5D-29ED-4C96-AC80-E7E06DE0DC69}"/>
              </a:ext>
            </a:extLst>
          </p:cNvPr>
          <p:cNvSpPr/>
          <p:nvPr/>
        </p:nvSpPr>
        <p:spPr>
          <a:xfrm>
            <a:off x="3254966" y="968273"/>
            <a:ext cx="5682068" cy="369332"/>
          </a:xfrm>
          <a:prstGeom prst="rect">
            <a:avLst/>
          </a:prstGeom>
        </p:spPr>
        <p:txBody>
          <a:bodyPr wrap="none">
            <a:spAutoFit/>
          </a:bodyPr>
          <a:lstStyle/>
          <a:p>
            <a:r>
              <a:rPr lang="en-US" i="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speaks the Ten Commandments to the Israelites.</a:t>
            </a:r>
          </a:p>
        </p:txBody>
      </p:sp>
      <p:sp>
        <p:nvSpPr>
          <p:cNvPr id="4" name="Rectangle 3">
            <a:extLst>
              <a:ext uri="{FF2B5EF4-FFF2-40B4-BE49-F238E27FC236}">
                <a16:creationId xmlns:a16="http://schemas.microsoft.com/office/drawing/2014/main" id="{B1170ECD-D3EA-45C2-95CE-F3BFA6F56E7A}"/>
              </a:ext>
            </a:extLst>
          </p:cNvPr>
          <p:cNvSpPr/>
          <p:nvPr/>
        </p:nvSpPr>
        <p:spPr>
          <a:xfrm>
            <a:off x="1235712" y="2967335"/>
            <a:ext cx="9299765" cy="461665"/>
          </a:xfrm>
          <a:prstGeom prst="rect">
            <a:avLst/>
          </a:prstGeom>
        </p:spPr>
        <p:txBody>
          <a:bodyPr wrap="square">
            <a:spAutoFit/>
          </a:bodyPr>
          <a:lstStyle/>
          <a:p>
            <a:pPr algn="just"/>
            <a:r>
              <a:rPr lang="en-US" sz="2400" b="1" dirty="0">
                <a:solidFill>
                  <a:schemeClr val="bg1"/>
                </a:solidFill>
                <a:latin typeface="Arial" panose="020B0604020202020204" pitchFamily="34" charset="0"/>
                <a:cs typeface="Arial" panose="020B0604020202020204" pitchFamily="34" charset="0"/>
              </a:rPr>
              <a:t>Where in the scriptures can we read the Ten Commandments?</a:t>
            </a:r>
          </a:p>
        </p:txBody>
      </p:sp>
    </p:spTree>
    <p:extLst>
      <p:ext uri="{BB962C8B-B14F-4D97-AF65-F5344CB8AC3E}">
        <p14:creationId xmlns:p14="http://schemas.microsoft.com/office/powerpoint/2010/main" val="640618808"/>
      </p:ext>
    </p:extLst>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4BB0CA-86E4-4F67-95AC-3BF39B4E9BAE}"/>
              </a:ext>
            </a:extLst>
          </p:cNvPr>
          <p:cNvSpPr/>
          <p:nvPr/>
        </p:nvSpPr>
        <p:spPr>
          <a:xfrm>
            <a:off x="334570" y="719075"/>
            <a:ext cx="2421882" cy="12554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A62C254-ACBC-426E-A516-AEFD3E560F64}"/>
              </a:ext>
            </a:extLst>
          </p:cNvPr>
          <p:cNvSpPr/>
          <p:nvPr/>
        </p:nvSpPr>
        <p:spPr>
          <a:xfrm>
            <a:off x="334570" y="1060174"/>
            <a:ext cx="10571969" cy="5632311"/>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rgbClr val="0070C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54</a:t>
            </a:r>
          </a:p>
        </p:txBody>
      </p:sp>
      <p:sp>
        <p:nvSpPr>
          <p:cNvPr id="2" name="Rectangle 1">
            <a:extLst>
              <a:ext uri="{FF2B5EF4-FFF2-40B4-BE49-F238E27FC236}">
                <a16:creationId xmlns:a16="http://schemas.microsoft.com/office/drawing/2014/main" id="{AE5F28B3-9285-4083-A08A-D050A9B7A574}"/>
              </a:ext>
            </a:extLst>
          </p:cNvPr>
          <p:cNvSpPr/>
          <p:nvPr/>
        </p:nvSpPr>
        <p:spPr>
          <a:xfrm>
            <a:off x="718879" y="1060174"/>
            <a:ext cx="10028634" cy="5632311"/>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1 </a:t>
            </a:r>
            <a:r>
              <a:rPr lang="en-US" sz="1500" dirty="0">
                <a:solidFill>
                  <a:schemeClr val="bg1"/>
                </a:solidFill>
                <a:latin typeface="Arial" panose="020B0604020202020204" pitchFamily="34" charset="0"/>
                <a:cs typeface="Arial" panose="020B0604020202020204" pitchFamily="34" charset="0"/>
              </a:rPr>
              <a:t>And God spake all these words, saying,</a:t>
            </a:r>
          </a:p>
          <a:p>
            <a:pPr algn="just" fontAlgn="base"/>
            <a:r>
              <a:rPr lang="en-US" sz="1500" b="1" dirty="0">
                <a:solidFill>
                  <a:schemeClr val="bg1"/>
                </a:solidFill>
                <a:latin typeface="Arial" panose="020B0604020202020204" pitchFamily="34" charset="0"/>
                <a:cs typeface="Arial" panose="020B0604020202020204" pitchFamily="34" charset="0"/>
              </a:rPr>
              <a:t>2 </a:t>
            </a:r>
            <a:r>
              <a:rPr lang="en-US" sz="1500" dirty="0">
                <a:solidFill>
                  <a:schemeClr val="bg1"/>
                </a:solidFill>
                <a:latin typeface="Arial" panose="020B0604020202020204" pitchFamily="34" charset="0"/>
                <a:cs typeface="Arial" panose="020B0604020202020204" pitchFamily="34" charset="0"/>
              </a:rPr>
              <a:t>I am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thy God, which have brought thee out of the land of Egypt, out of the house of bondage.</a:t>
            </a:r>
          </a:p>
          <a:p>
            <a:pPr algn="just" fontAlgn="base"/>
            <a:r>
              <a:rPr lang="en-US" sz="1500" b="1" dirty="0">
                <a:solidFill>
                  <a:schemeClr val="bg1"/>
                </a:solidFill>
                <a:latin typeface="Arial" panose="020B0604020202020204" pitchFamily="34" charset="0"/>
                <a:cs typeface="Arial" panose="020B0604020202020204" pitchFamily="34" charset="0"/>
              </a:rPr>
              <a:t>3 </a:t>
            </a:r>
            <a:r>
              <a:rPr lang="en-US" sz="1500" dirty="0">
                <a:solidFill>
                  <a:schemeClr val="bg1"/>
                </a:solidFill>
                <a:latin typeface="Arial" panose="020B0604020202020204" pitchFamily="34" charset="0"/>
                <a:cs typeface="Arial" panose="020B0604020202020204" pitchFamily="34" charset="0"/>
              </a:rPr>
              <a:t>Thou shalt have no other gods before me.</a:t>
            </a:r>
          </a:p>
          <a:p>
            <a:pPr algn="just" fontAlgn="base"/>
            <a:r>
              <a:rPr lang="en-US" sz="1500" b="1" dirty="0">
                <a:solidFill>
                  <a:schemeClr val="bg1"/>
                </a:solidFill>
                <a:latin typeface="Arial" panose="020B0604020202020204" pitchFamily="34" charset="0"/>
                <a:cs typeface="Arial" panose="020B0604020202020204" pitchFamily="34" charset="0"/>
              </a:rPr>
              <a:t>4 </a:t>
            </a:r>
            <a:r>
              <a:rPr lang="en-US" sz="1500" dirty="0">
                <a:solidFill>
                  <a:schemeClr val="bg1"/>
                </a:solidFill>
                <a:latin typeface="Arial" panose="020B0604020202020204" pitchFamily="34" charset="0"/>
                <a:cs typeface="Arial" panose="020B0604020202020204" pitchFamily="34" charset="0"/>
              </a:rPr>
              <a:t>Thou shalt not make unto thee any graven image, or any likeness of any thing that is in heaven above, or that is in the earth beneath, or that is in the water under the earth:</a:t>
            </a:r>
          </a:p>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Thou shalt not bow down thyself to them, nor serve them: for I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thy God am a jealous God, visiting the iniquity of the fathers upon the children unto the third and fourth generation of them that hate me;</a:t>
            </a:r>
          </a:p>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And shewing mercy unto thousands of them that love me, and keep my commandments.</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Thou shalt not take the name of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thy God in vain; for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will not hold him guiltless that taketh his name in vain.</a:t>
            </a:r>
          </a:p>
          <a:p>
            <a:pPr algn="just" fontAlgn="base"/>
            <a:r>
              <a:rPr lang="en-US" sz="1500" b="1" dirty="0">
                <a:solidFill>
                  <a:schemeClr val="bg1"/>
                </a:solidFill>
                <a:latin typeface="Arial" panose="020B0604020202020204" pitchFamily="34" charset="0"/>
                <a:cs typeface="Arial" panose="020B0604020202020204" pitchFamily="34" charset="0"/>
              </a:rPr>
              <a:t>8 </a:t>
            </a:r>
            <a:r>
              <a:rPr lang="en-US" sz="1500" dirty="0">
                <a:solidFill>
                  <a:schemeClr val="bg1"/>
                </a:solidFill>
                <a:latin typeface="Arial" panose="020B0604020202020204" pitchFamily="34" charset="0"/>
                <a:cs typeface="Arial" panose="020B0604020202020204" pitchFamily="34" charset="0"/>
              </a:rPr>
              <a:t>Remember the sabbath day, to keep it holy.</a:t>
            </a:r>
          </a:p>
          <a:p>
            <a:pPr algn="just" fontAlgn="base"/>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Six days shalt thou labour, and do all thy work:</a:t>
            </a:r>
          </a:p>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But the seventh day is the sabbath of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thy God: in it thou shalt not do any work, thou, nor thy son, nor thy daughter, thy manservant, nor thy maidservant, nor thy cattle, nor thy stranger that is within thy gates:</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For in six days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made heaven and earth, the sea, and all that in them is, and rested the seventh day: wherefore the </a:t>
            </a:r>
            <a:r>
              <a:rPr lang="en-US" sz="1500" cap="small" dirty="0">
                <a:solidFill>
                  <a:schemeClr val="bg1"/>
                </a:solidFill>
                <a:latin typeface="Arial" panose="020B0604020202020204" pitchFamily="34" charset="0"/>
                <a:cs typeface="Arial" panose="020B0604020202020204" pitchFamily="34" charset="0"/>
              </a:rPr>
              <a:t>Lord </a:t>
            </a:r>
            <a:r>
              <a:rPr lang="en-US" sz="1500" dirty="0">
                <a:solidFill>
                  <a:schemeClr val="bg1"/>
                </a:solidFill>
                <a:latin typeface="Arial" panose="020B0604020202020204" pitchFamily="34" charset="0"/>
                <a:cs typeface="Arial" panose="020B0604020202020204" pitchFamily="34" charset="0"/>
              </a:rPr>
              <a:t>blessed the sabbath day, and hallowed it.</a:t>
            </a:r>
          </a:p>
          <a:p>
            <a:pPr algn="just" fontAlgn="base"/>
            <a:r>
              <a:rPr lang="en-US" sz="1500" b="1" dirty="0">
                <a:solidFill>
                  <a:schemeClr val="bg1"/>
                </a:solidFill>
                <a:latin typeface="Arial" panose="020B0604020202020204" pitchFamily="34" charset="0"/>
                <a:cs typeface="Arial" panose="020B0604020202020204" pitchFamily="34" charset="0"/>
              </a:rPr>
              <a:t>12 </a:t>
            </a:r>
            <a:r>
              <a:rPr lang="en-US" sz="1500" dirty="0">
                <a:solidFill>
                  <a:schemeClr val="bg1"/>
                </a:solidFill>
                <a:latin typeface="Arial" panose="020B0604020202020204" pitchFamily="34" charset="0"/>
                <a:cs typeface="Arial" panose="020B0604020202020204" pitchFamily="34" charset="0"/>
              </a:rPr>
              <a:t>¶ Honour thy father and thy mother: that thy days may be long upon the land which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thy God giveth thee.</a:t>
            </a:r>
          </a:p>
          <a:p>
            <a:pPr algn="just" fontAlgn="base"/>
            <a:r>
              <a:rPr lang="en-US" sz="1500" b="1" dirty="0">
                <a:solidFill>
                  <a:schemeClr val="bg1"/>
                </a:solidFill>
                <a:latin typeface="Arial" panose="020B0604020202020204" pitchFamily="34" charset="0"/>
                <a:cs typeface="Arial" panose="020B0604020202020204" pitchFamily="34" charset="0"/>
              </a:rPr>
              <a:t>13 </a:t>
            </a:r>
            <a:r>
              <a:rPr lang="en-US" sz="1500" dirty="0">
                <a:solidFill>
                  <a:schemeClr val="bg1"/>
                </a:solidFill>
                <a:latin typeface="Arial" panose="020B0604020202020204" pitchFamily="34" charset="0"/>
                <a:cs typeface="Arial" panose="020B0604020202020204" pitchFamily="34" charset="0"/>
              </a:rPr>
              <a:t>Thou shalt not kill.</a:t>
            </a:r>
          </a:p>
          <a:p>
            <a:pPr algn="just" fontAlgn="base"/>
            <a:r>
              <a:rPr lang="en-US" sz="1500" b="1" dirty="0">
                <a:solidFill>
                  <a:schemeClr val="bg1"/>
                </a:solidFill>
                <a:latin typeface="Arial" panose="020B0604020202020204" pitchFamily="34" charset="0"/>
                <a:cs typeface="Arial" panose="020B0604020202020204" pitchFamily="34" charset="0"/>
              </a:rPr>
              <a:t>14 </a:t>
            </a:r>
            <a:r>
              <a:rPr lang="en-US" sz="1500" dirty="0">
                <a:solidFill>
                  <a:schemeClr val="bg1"/>
                </a:solidFill>
                <a:latin typeface="Arial" panose="020B0604020202020204" pitchFamily="34" charset="0"/>
                <a:cs typeface="Arial" panose="020B0604020202020204" pitchFamily="34" charset="0"/>
              </a:rPr>
              <a:t>Thou shalt not commit adultery.</a:t>
            </a:r>
          </a:p>
          <a:p>
            <a:pPr algn="just" fontAlgn="base"/>
            <a:r>
              <a:rPr lang="en-US" sz="1500" b="1" dirty="0">
                <a:solidFill>
                  <a:schemeClr val="bg1"/>
                </a:solidFill>
                <a:latin typeface="Arial" panose="020B0604020202020204" pitchFamily="34" charset="0"/>
                <a:cs typeface="Arial" panose="020B0604020202020204" pitchFamily="34" charset="0"/>
              </a:rPr>
              <a:t>15 </a:t>
            </a:r>
            <a:r>
              <a:rPr lang="en-US" sz="1500" dirty="0">
                <a:solidFill>
                  <a:schemeClr val="bg1"/>
                </a:solidFill>
                <a:latin typeface="Arial" panose="020B0604020202020204" pitchFamily="34" charset="0"/>
                <a:cs typeface="Arial" panose="020B0604020202020204" pitchFamily="34" charset="0"/>
              </a:rPr>
              <a:t>Thou shalt not steal.</a:t>
            </a:r>
          </a:p>
          <a:p>
            <a:pPr algn="just" fontAlgn="base"/>
            <a:r>
              <a:rPr lang="en-US" sz="1500" b="1" dirty="0">
                <a:solidFill>
                  <a:schemeClr val="bg1"/>
                </a:solidFill>
                <a:latin typeface="Arial" panose="020B0604020202020204" pitchFamily="34" charset="0"/>
                <a:cs typeface="Arial" panose="020B0604020202020204" pitchFamily="34" charset="0"/>
              </a:rPr>
              <a:t>16 </a:t>
            </a:r>
            <a:r>
              <a:rPr lang="en-US" sz="1500" dirty="0">
                <a:solidFill>
                  <a:schemeClr val="bg1"/>
                </a:solidFill>
                <a:latin typeface="Arial" panose="020B0604020202020204" pitchFamily="34" charset="0"/>
                <a:cs typeface="Arial" panose="020B0604020202020204" pitchFamily="34" charset="0"/>
              </a:rPr>
              <a:t>Thou shalt not bear false witness against thy neighbour.</a:t>
            </a:r>
          </a:p>
          <a:p>
            <a:pPr algn="just" fontAlgn="base"/>
            <a:r>
              <a:rPr lang="en-US" sz="1500" b="1" dirty="0">
                <a:solidFill>
                  <a:schemeClr val="bg1"/>
                </a:solidFill>
                <a:latin typeface="Arial" panose="020B0604020202020204" pitchFamily="34" charset="0"/>
                <a:cs typeface="Arial" panose="020B0604020202020204" pitchFamily="34" charset="0"/>
              </a:rPr>
              <a:t>17 </a:t>
            </a:r>
            <a:r>
              <a:rPr lang="en-US" sz="1500" dirty="0">
                <a:solidFill>
                  <a:schemeClr val="bg1"/>
                </a:solidFill>
                <a:latin typeface="Arial" panose="020B0604020202020204" pitchFamily="34" charset="0"/>
                <a:cs typeface="Arial" panose="020B0604020202020204" pitchFamily="34" charset="0"/>
              </a:rPr>
              <a:t>Thou shalt not covet thy neighbour’s house, thou shalt not covet thy neighbour’s wife, nor his manservant, nor his maidservant, nor his ox, nor his ass, nor any thing that is thy neighbour’s.</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F2999F0-2E9A-4E2D-8F62-85C66E54740D}"/>
              </a:ext>
            </a:extLst>
          </p:cNvPr>
          <p:cNvSpPr/>
          <p:nvPr/>
        </p:nvSpPr>
        <p:spPr>
          <a:xfrm>
            <a:off x="718879" y="719075"/>
            <a:ext cx="19415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20:1-17.</a:t>
            </a:r>
          </a:p>
        </p:txBody>
      </p:sp>
    </p:spTree>
    <p:extLst>
      <p:ext uri="{BB962C8B-B14F-4D97-AF65-F5344CB8AC3E}">
        <p14:creationId xmlns:p14="http://schemas.microsoft.com/office/powerpoint/2010/main" val="24645737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Top Corners Snipped 6">
            <a:extLst>
              <a:ext uri="{FF2B5EF4-FFF2-40B4-BE49-F238E27FC236}">
                <a16:creationId xmlns:a16="http://schemas.microsoft.com/office/drawing/2014/main" id="{20D6110F-1503-4B05-A8F9-947E38551C3D}"/>
              </a:ext>
            </a:extLst>
          </p:cNvPr>
          <p:cNvSpPr/>
          <p:nvPr/>
        </p:nvSpPr>
        <p:spPr>
          <a:xfrm>
            <a:off x="2173356" y="2413337"/>
            <a:ext cx="7845287" cy="2171915"/>
          </a:xfrm>
          <a:prstGeom prst="snip2Same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rgbClr val="0070C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54</a:t>
            </a:r>
          </a:p>
        </p:txBody>
      </p:sp>
      <p:sp>
        <p:nvSpPr>
          <p:cNvPr id="2" name="Rectangle 1">
            <a:extLst>
              <a:ext uri="{FF2B5EF4-FFF2-40B4-BE49-F238E27FC236}">
                <a16:creationId xmlns:a16="http://schemas.microsoft.com/office/drawing/2014/main" id="{45B1D20B-5480-4414-9EAE-DB496E63A989}"/>
              </a:ext>
            </a:extLst>
          </p:cNvPr>
          <p:cNvSpPr/>
          <p:nvPr/>
        </p:nvSpPr>
        <p:spPr>
          <a:xfrm>
            <a:off x="914399" y="1152939"/>
            <a:ext cx="97005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respond to someone who says that the Ten Commandments were only meant for people in the Bible and do not apply to us today?</a:t>
            </a:r>
          </a:p>
        </p:txBody>
      </p:sp>
      <p:sp>
        <p:nvSpPr>
          <p:cNvPr id="4" name="Rectangle 3">
            <a:extLst>
              <a:ext uri="{FF2B5EF4-FFF2-40B4-BE49-F238E27FC236}">
                <a16:creationId xmlns:a16="http://schemas.microsoft.com/office/drawing/2014/main" id="{A16BF170-E2DE-455B-BF55-224B8AF09359}"/>
              </a:ext>
            </a:extLst>
          </p:cNvPr>
          <p:cNvSpPr/>
          <p:nvPr/>
        </p:nvSpPr>
        <p:spPr>
          <a:xfrm>
            <a:off x="3803374" y="2413337"/>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“Although the world has changed, the laws of God remain constant. They have not changed; they will not change. The Ten Commandments are just that—commandments. They are </a:t>
            </a:r>
            <a:r>
              <a:rPr lang="en-US" i="1" dirty="0">
                <a:solidFill>
                  <a:schemeClr val="bg1"/>
                </a:solidFill>
                <a:latin typeface="Arial" panose="020B0604020202020204" pitchFamily="34" charset="0"/>
                <a:cs typeface="Arial" panose="020B0604020202020204" pitchFamily="34" charset="0"/>
              </a:rPr>
              <a:t>not </a:t>
            </a:r>
            <a:r>
              <a:rPr lang="en-US" dirty="0">
                <a:solidFill>
                  <a:schemeClr val="bg1"/>
                </a:solidFill>
                <a:latin typeface="Arial" panose="020B0604020202020204" pitchFamily="34" charset="0"/>
                <a:cs typeface="Arial" panose="020B0604020202020204" pitchFamily="34" charset="0"/>
              </a:rPr>
              <a:t>suggestions. They are every bit as requisite today as they were when God gave them to the children of Israel” (Thomas S. Monson, “Stand in Holy Places,”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2011, 83).</a:t>
            </a:r>
          </a:p>
        </p:txBody>
      </p:sp>
      <p:pic>
        <p:nvPicPr>
          <p:cNvPr id="1026" name="Picture 2" descr="Thomas S. Monson">
            <a:extLst>
              <a:ext uri="{FF2B5EF4-FFF2-40B4-BE49-F238E27FC236}">
                <a16:creationId xmlns:a16="http://schemas.microsoft.com/office/drawing/2014/main" id="{28649EE4-C056-45DC-B63B-611131564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545781"/>
            <a:ext cx="1231624" cy="14441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656364D-53E8-47CF-99D3-5AA1A5AD18ED}"/>
              </a:ext>
            </a:extLst>
          </p:cNvPr>
          <p:cNvSpPr/>
          <p:nvPr/>
        </p:nvSpPr>
        <p:spPr>
          <a:xfrm>
            <a:off x="914399" y="5058729"/>
            <a:ext cx="722243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stands out to you about President Monson’s statement?</a:t>
            </a:r>
          </a:p>
        </p:txBody>
      </p:sp>
      <p:sp>
        <p:nvSpPr>
          <p:cNvPr id="6" name="Rectangle 5">
            <a:extLst>
              <a:ext uri="{FF2B5EF4-FFF2-40B4-BE49-F238E27FC236}">
                <a16:creationId xmlns:a16="http://schemas.microsoft.com/office/drawing/2014/main" id="{449B9D3C-E262-459E-AB90-9206A6F6C837}"/>
              </a:ext>
            </a:extLst>
          </p:cNvPr>
          <p:cNvSpPr/>
          <p:nvPr/>
        </p:nvSpPr>
        <p:spPr>
          <a:xfrm>
            <a:off x="2292626" y="3979515"/>
            <a:ext cx="1669773" cy="461665"/>
          </a:xfrm>
          <a:prstGeom prst="rect">
            <a:avLst/>
          </a:prstGeom>
        </p:spPr>
        <p:txBody>
          <a:bodyPr wrap="square">
            <a:spAutoFit/>
          </a:bodyPr>
          <a:lstStyle/>
          <a:p>
            <a:pPr algn="ctr"/>
            <a:r>
              <a:rPr lang="en-US" sz="1200" b="1" dirty="0">
                <a:solidFill>
                  <a:schemeClr val="bg1"/>
                </a:solidFill>
                <a:latin typeface="Arial" panose="020B0604020202020204" pitchFamily="34" charset="0"/>
                <a:cs typeface="Arial" panose="020B0604020202020204" pitchFamily="34" charset="0"/>
              </a:rPr>
              <a:t>President </a:t>
            </a:r>
          </a:p>
          <a:p>
            <a:pPr algn="ctr"/>
            <a:r>
              <a:rPr lang="en-US" sz="1200" b="1" dirty="0">
                <a:solidFill>
                  <a:schemeClr val="bg1"/>
                </a:solidFill>
                <a:latin typeface="Arial" panose="020B0604020202020204" pitchFamily="34" charset="0"/>
                <a:cs typeface="Arial" panose="020B0604020202020204" pitchFamily="34" charset="0"/>
              </a:rPr>
              <a:t>Thomas S. Monson</a:t>
            </a:r>
          </a:p>
        </p:txBody>
      </p:sp>
    </p:spTree>
    <p:extLst>
      <p:ext uri="{BB962C8B-B14F-4D97-AF65-F5344CB8AC3E}">
        <p14:creationId xmlns:p14="http://schemas.microsoft.com/office/powerpoint/2010/main" val="39807732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10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1000"/>
                                        <p:tgtEl>
                                          <p:spTgt spid="102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6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9" name="Rectangle: Top Corners Snipped 8">
            <a:extLst>
              <a:ext uri="{FF2B5EF4-FFF2-40B4-BE49-F238E27FC236}">
                <a16:creationId xmlns:a16="http://schemas.microsoft.com/office/drawing/2014/main" id="{613184E5-CE4B-45B5-80C7-DC30D6A7F2BE}"/>
              </a:ext>
            </a:extLst>
          </p:cNvPr>
          <p:cNvSpPr/>
          <p:nvPr/>
        </p:nvSpPr>
        <p:spPr>
          <a:xfrm>
            <a:off x="2738865" y="3613666"/>
            <a:ext cx="7456011" cy="2276061"/>
          </a:xfrm>
          <a:prstGeom prst="snip2Same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rgbClr val="0070C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54</a:t>
            </a:r>
          </a:p>
        </p:txBody>
      </p:sp>
      <p:sp>
        <p:nvSpPr>
          <p:cNvPr id="2" name="Rectangle 1">
            <a:extLst>
              <a:ext uri="{FF2B5EF4-FFF2-40B4-BE49-F238E27FC236}">
                <a16:creationId xmlns:a16="http://schemas.microsoft.com/office/drawing/2014/main" id="{E53C58BC-C02D-48E3-BEC0-2473422EC792}"/>
              </a:ext>
            </a:extLst>
          </p:cNvPr>
          <p:cNvSpPr/>
          <p:nvPr/>
        </p:nvSpPr>
        <p:spPr>
          <a:xfrm>
            <a:off x="4112925" y="968273"/>
            <a:ext cx="4198778" cy="400110"/>
          </a:xfrm>
          <a:prstGeom prst="rect">
            <a:avLst/>
          </a:prstGeom>
        </p:spPr>
        <p:txBody>
          <a:bodyPr wrap="none">
            <a:spAutoFit/>
          </a:bodyPr>
          <a:lstStyle/>
          <a:p>
            <a:pPr fontAlgn="base"/>
            <a:r>
              <a:rPr lang="en-US" sz="2000" b="1" dirty="0">
                <a:solidFill>
                  <a:srgbClr val="FFFF00"/>
                </a:solidFill>
                <a:latin typeface="Arial" panose="020B0604020202020204" pitchFamily="34" charset="0"/>
                <a:cs typeface="Arial" panose="020B0604020202020204" pitchFamily="34" charset="0"/>
              </a:rPr>
              <a:t>Exodus 20:2-7 Student Teacher 1</a:t>
            </a:r>
            <a:endParaRPr lang="en-US" sz="2000" b="1" dirty="0">
              <a:solidFill>
                <a:srgbClr val="FFFF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2A50EC3-3706-4DB8-971B-9D4D2248323C}"/>
              </a:ext>
            </a:extLst>
          </p:cNvPr>
          <p:cNvSpPr/>
          <p:nvPr/>
        </p:nvSpPr>
        <p:spPr>
          <a:xfrm>
            <a:off x="1073424" y="1542077"/>
            <a:ext cx="895847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when the Lord said, “Thou shalt have no other gods before me” (Exodus 20:3)? </a:t>
            </a:r>
          </a:p>
        </p:txBody>
      </p:sp>
      <p:sp>
        <p:nvSpPr>
          <p:cNvPr id="5" name="Rectangle 4">
            <a:extLst>
              <a:ext uri="{FF2B5EF4-FFF2-40B4-BE49-F238E27FC236}">
                <a16:creationId xmlns:a16="http://schemas.microsoft.com/office/drawing/2014/main" id="{DD59FF42-0C5C-4E78-8FBC-3981919C8B5F}"/>
              </a:ext>
            </a:extLst>
          </p:cNvPr>
          <p:cNvSpPr/>
          <p:nvPr/>
        </p:nvSpPr>
        <p:spPr>
          <a:xfrm>
            <a:off x="1073424" y="2577546"/>
            <a:ext cx="574586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God forbid in the second commandment?</a:t>
            </a:r>
          </a:p>
        </p:txBody>
      </p:sp>
      <p:sp>
        <p:nvSpPr>
          <p:cNvPr id="6" name="Rectangle 5">
            <a:extLst>
              <a:ext uri="{FF2B5EF4-FFF2-40B4-BE49-F238E27FC236}">
                <a16:creationId xmlns:a16="http://schemas.microsoft.com/office/drawing/2014/main" id="{3F735EA8-94AB-4795-9F3C-67331E331872}"/>
              </a:ext>
            </a:extLst>
          </p:cNvPr>
          <p:cNvSpPr/>
          <p:nvPr/>
        </p:nvSpPr>
        <p:spPr>
          <a:xfrm>
            <a:off x="13780271" y="3244334"/>
            <a:ext cx="440377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is the Lord described in verse 5? </a:t>
            </a:r>
          </a:p>
        </p:txBody>
      </p:sp>
      <p:sp>
        <p:nvSpPr>
          <p:cNvPr id="7" name="Rectangle 6">
            <a:extLst>
              <a:ext uri="{FF2B5EF4-FFF2-40B4-BE49-F238E27FC236}">
                <a16:creationId xmlns:a16="http://schemas.microsoft.com/office/drawing/2014/main" id="{654BF81F-DAAA-44D4-9C2B-E694AFAB20C4}"/>
              </a:ext>
            </a:extLst>
          </p:cNvPr>
          <p:cNvSpPr/>
          <p:nvPr/>
        </p:nvSpPr>
        <p:spPr>
          <a:xfrm>
            <a:off x="3946358" y="3950735"/>
            <a:ext cx="6096000" cy="1754326"/>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“The meaning of </a:t>
            </a:r>
            <a:r>
              <a:rPr lang="en-US" i="1" dirty="0">
                <a:solidFill>
                  <a:schemeClr val="bg1"/>
                </a:solidFill>
                <a:latin typeface="Arial" panose="020B0604020202020204" pitchFamily="34" charset="0"/>
                <a:cs typeface="Arial" panose="020B0604020202020204" pitchFamily="34" charset="0"/>
              </a:rPr>
              <a:t>jealous</a:t>
            </a:r>
            <a:r>
              <a:rPr lang="en-US" dirty="0">
                <a:solidFill>
                  <a:schemeClr val="bg1"/>
                </a:solidFill>
                <a:latin typeface="Arial" panose="020B0604020202020204" pitchFamily="34" charset="0"/>
                <a:cs typeface="Arial" panose="020B0604020202020204" pitchFamily="34" charset="0"/>
              </a:rPr>
              <a:t> is revealing. Its Hebrew origin means ‘possessing sensitive and deep feelings’ (Exodus 20:5, footnote </a:t>
            </a:r>
            <a:r>
              <a:rPr lang="en-US" i="1" dirty="0">
                <a:solidFill>
                  <a:schemeClr val="bg1"/>
                </a:solidFill>
                <a:latin typeface="Arial" panose="020B0604020202020204" pitchFamily="34" charset="0"/>
                <a:cs typeface="Arial" panose="020B0604020202020204" pitchFamily="34" charset="0"/>
              </a:rPr>
              <a:t>b</a:t>
            </a:r>
            <a:r>
              <a:rPr lang="en-US" dirty="0">
                <a:solidFill>
                  <a:schemeClr val="bg1"/>
                </a:solidFill>
                <a:latin typeface="Arial" panose="020B0604020202020204" pitchFamily="34" charset="0"/>
                <a:cs typeface="Arial" panose="020B0604020202020204" pitchFamily="34" charset="0"/>
              </a:rPr>
              <a:t>). Thus we offend God when we ‘serve’ other gods—when we have other first priorities” (Dallin H. Oaks, “No Other Gods,”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2013, 72).</a:t>
            </a:r>
          </a:p>
        </p:txBody>
      </p:sp>
      <p:pic>
        <p:nvPicPr>
          <p:cNvPr id="2050" name="Picture 2" descr="Dallin H. Oaks">
            <a:extLst>
              <a:ext uri="{FF2B5EF4-FFF2-40B4-BE49-F238E27FC236}">
                <a16:creationId xmlns:a16="http://schemas.microsoft.com/office/drawing/2014/main" id="{762B7125-011B-400A-8BBE-3E1BA9FF1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059" y="4036179"/>
            <a:ext cx="1058299" cy="12668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120235F-C134-4BCD-BADB-5049A4F789D7}"/>
              </a:ext>
            </a:extLst>
          </p:cNvPr>
          <p:cNvSpPr/>
          <p:nvPr/>
        </p:nvSpPr>
        <p:spPr>
          <a:xfrm>
            <a:off x="2807105" y="5243396"/>
            <a:ext cx="1220206"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Dallin H. Oaks</a:t>
            </a:r>
            <a:endParaRPr lang="en-US" sz="1200" b="1" dirty="0"/>
          </a:p>
        </p:txBody>
      </p:sp>
    </p:spTree>
    <p:extLst>
      <p:ext uri="{BB962C8B-B14F-4D97-AF65-F5344CB8AC3E}">
        <p14:creationId xmlns:p14="http://schemas.microsoft.com/office/powerpoint/2010/main" val="8468742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8" presetClass="path" presetSubtype="0" accel="50000" decel="50000" fill="hold" grpId="0" nodeType="clickEffect">
                                  <p:stCondLst>
                                    <p:cond delay="0"/>
                                  </p:stCondLst>
                                  <p:childTnLst>
                                    <p:animMotion origin="layout" path="M -0.10078 -0.01505 C -0.06667 0.00347 -0.02748 0.0213 -0.01068 0.04444 C 0.00664 0.07014 0.0151 0.1 0.02409 0.13032 C 0.03255 0.15995 0.02409 0.18588 0.0151 0.21389 C 0.00664 0.23866 -0.00612 0.26667 -0.03633 0.28981 C -0.06224 0.31319 -0.10534 0.33171 -0.15248 0.34537 C -0.19558 0.35995 -0.24714 0.36829 -0.29857 0.37338 C -0.35026 0.37778 -0.40235 0.37778 -0.44935 0.37338 C -0.50091 0.36829 -0.54857 0.35718 -0.58724 0.33866 C -0.62578 0.32222 -0.66016 0.30139 -0.67748 0.27616 C -0.69922 0.25324 -0.70768 0.2206 -0.70768 0.19491 C -0.71211 0.17014 -0.70768 0.13935 -0.68581 0.11389 C -0.66459 0.09097 -0.62578 0.07176 -0.57435 0.06343 C -0.52279 0.05625 -0.47071 0.06505 -0.43646 0.08148 C -0.40625 0.09815 -0.38503 0.12292 -0.38047 0.15324 C -0.38047 0.18356 -0.38503 0.21111 -0.40625 0.23472 C -0.42813 0.25764 -0.42357 0.26157 -0.5099 0.29259 C -0.58724 0.325 -0.66459 0.31551 -0.71211 0.31782 C -0.75925 0.31782 -0.79805 0.3088 -0.84558 0.29977 C -0.89714 0.28796 -0.94024 0.26667 -0.97005 0.24815 C -1.00026 0.23009 -1.01315 0.20671 -1.03047 0.17014 C -1.04323 0.13194 -1.04323 0.11389 -1.04323 0.08657 C -1.04323 0.05833 -1.04323 0.03032 -1.04323 0.00347 " pathEditMode="relative" rAng="0" ptsTypes="AAAAAAAAAAAAAAAAAAAAAAA">
                                      <p:cBhvr>
                                        <p:cTn id="19" dur="2750" fill="hold"/>
                                        <p:tgtEl>
                                          <p:spTgt spid="6"/>
                                        </p:tgtEl>
                                        <p:attrNameLst>
                                          <p:attrName>ppt_x</p:attrName>
                                          <p:attrName>ppt_y</p:attrName>
                                        </p:attrNameLst>
                                      </p:cBhvr>
                                      <p:rCtr x="-40716" y="19583"/>
                                    </p:animMotion>
                                  </p:childTnLst>
                                </p:cTn>
                              </p:par>
                            </p:childTnLst>
                          </p:cTn>
                        </p:par>
                      </p:childTnLst>
                    </p:cTn>
                  </p:par>
                  <p:par>
                    <p:cTn id="20" fill="hold">
                      <p:stCondLst>
                        <p:cond delay="indefinite"/>
                      </p:stCondLst>
                      <p:childTnLst>
                        <p:par>
                          <p:cTn id="21" fill="hold">
                            <p:stCondLst>
                              <p:cond delay="0"/>
                            </p:stCondLst>
                            <p:childTnLst>
                              <p:par>
                                <p:cTn id="22" presetID="21"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8)">
                                      <p:cBhvr>
                                        <p:cTn id="24" dur="1250"/>
                                        <p:tgtEl>
                                          <p:spTgt spid="9"/>
                                        </p:tgtEl>
                                      </p:cBhvr>
                                    </p:animEffect>
                                  </p:childTnLst>
                                </p:cTn>
                              </p:par>
                              <p:par>
                                <p:cTn id="25" presetID="21"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8)">
                                      <p:cBhvr>
                                        <p:cTn id="27" dur="1250"/>
                                        <p:tgtEl>
                                          <p:spTgt spid="7"/>
                                        </p:tgtEl>
                                      </p:cBhvr>
                                    </p:animEffect>
                                  </p:childTnLst>
                                </p:cTn>
                              </p:par>
                              <p:par>
                                <p:cTn id="28" presetID="21" presetClass="entr" presetSubtype="8"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wheel(8)">
                                      <p:cBhvr>
                                        <p:cTn id="30" dur="1250"/>
                                        <p:tgtEl>
                                          <p:spTgt spid="2050"/>
                                        </p:tgtEl>
                                      </p:cBhvr>
                                    </p:animEffect>
                                  </p:childTnLst>
                                </p:cTn>
                              </p:par>
                              <p:par>
                                <p:cTn id="31" presetID="21" presetClass="entr" presetSubtype="8"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8)">
                                      <p:cBhvr>
                                        <p:cTn id="3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102AA3-F4AC-4F3E-A24A-024F8204278F}"/>
              </a:ext>
            </a:extLst>
          </p:cNvPr>
          <p:cNvSpPr/>
          <p:nvPr/>
        </p:nvSpPr>
        <p:spPr>
          <a:xfrm>
            <a:off x="-5536807" y="3704235"/>
            <a:ext cx="507061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identify from verse 6?</a:t>
            </a:r>
          </a:p>
        </p:txBody>
      </p:sp>
      <p:sp>
        <p:nvSpPr>
          <p:cNvPr id="11" name="Rectangle 10">
            <a:extLst>
              <a:ext uri="{FF2B5EF4-FFF2-40B4-BE49-F238E27FC236}">
                <a16:creationId xmlns:a16="http://schemas.microsoft.com/office/drawing/2014/main" id="{9C4CE8B2-56DB-4253-BA6D-8755B7DF80E3}"/>
              </a:ext>
            </a:extLst>
          </p:cNvPr>
          <p:cNvSpPr/>
          <p:nvPr/>
        </p:nvSpPr>
        <p:spPr>
          <a:xfrm>
            <a:off x="1320250" y="2578700"/>
            <a:ext cx="1489211" cy="5277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9F6CBAE-2F3D-47BF-9247-00DF313C3DDF}"/>
              </a:ext>
            </a:extLst>
          </p:cNvPr>
          <p:cNvSpPr/>
          <p:nvPr/>
        </p:nvSpPr>
        <p:spPr>
          <a:xfrm>
            <a:off x="1320250" y="2921168"/>
            <a:ext cx="9109211" cy="32799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rgbClr val="0070C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54</a:t>
            </a:r>
          </a:p>
        </p:txBody>
      </p:sp>
      <p:sp>
        <p:nvSpPr>
          <p:cNvPr id="2" name="Rectangle 1">
            <a:extLst>
              <a:ext uri="{FF2B5EF4-FFF2-40B4-BE49-F238E27FC236}">
                <a16:creationId xmlns:a16="http://schemas.microsoft.com/office/drawing/2014/main" id="{F85840BD-14BA-45B1-A9C4-FD3B9C922178}"/>
              </a:ext>
            </a:extLst>
          </p:cNvPr>
          <p:cNvSpPr/>
          <p:nvPr/>
        </p:nvSpPr>
        <p:spPr>
          <a:xfrm>
            <a:off x="1298712" y="1152939"/>
            <a:ext cx="86006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priorities may we be tempted to place ahead of worshipping God?</a:t>
            </a:r>
          </a:p>
        </p:txBody>
      </p:sp>
      <p:sp>
        <p:nvSpPr>
          <p:cNvPr id="4" name="Rectangle 3">
            <a:extLst>
              <a:ext uri="{FF2B5EF4-FFF2-40B4-BE49-F238E27FC236}">
                <a16:creationId xmlns:a16="http://schemas.microsoft.com/office/drawing/2014/main" id="{F56B2F40-2AC2-4C7E-8BD3-4421E3B02325}"/>
              </a:ext>
            </a:extLst>
          </p:cNvPr>
          <p:cNvSpPr/>
          <p:nvPr/>
        </p:nvSpPr>
        <p:spPr>
          <a:xfrm>
            <a:off x="1298712" y="1655370"/>
            <a:ext cx="934278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may be hurtful to the Lord when He sees us placing these other priorities above our worship of Him?</a:t>
            </a:r>
          </a:p>
        </p:txBody>
      </p:sp>
      <p:sp>
        <p:nvSpPr>
          <p:cNvPr id="5" name="Rectangle 4">
            <a:extLst>
              <a:ext uri="{FF2B5EF4-FFF2-40B4-BE49-F238E27FC236}">
                <a16:creationId xmlns:a16="http://schemas.microsoft.com/office/drawing/2014/main" id="{121B4714-A6A4-4052-BE04-E6299BA4C5C0}"/>
              </a:ext>
            </a:extLst>
          </p:cNvPr>
          <p:cNvSpPr/>
          <p:nvPr/>
        </p:nvSpPr>
        <p:spPr>
          <a:xfrm>
            <a:off x="1320250" y="2879827"/>
            <a:ext cx="9321245"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shewing mercy unto thousands of them that love me, and keep my commandments.</a:t>
            </a:r>
          </a:p>
        </p:txBody>
      </p:sp>
      <p:sp>
        <p:nvSpPr>
          <p:cNvPr id="6" name="Rectangle 5">
            <a:extLst>
              <a:ext uri="{FF2B5EF4-FFF2-40B4-BE49-F238E27FC236}">
                <a16:creationId xmlns:a16="http://schemas.microsoft.com/office/drawing/2014/main" id="{EDD8867C-02BC-4BCE-B86E-99C529F7658A}"/>
              </a:ext>
            </a:extLst>
          </p:cNvPr>
          <p:cNvSpPr/>
          <p:nvPr/>
        </p:nvSpPr>
        <p:spPr>
          <a:xfrm>
            <a:off x="1298711" y="2551836"/>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20:6.</a:t>
            </a:r>
          </a:p>
        </p:txBody>
      </p:sp>
      <p:sp>
        <p:nvSpPr>
          <p:cNvPr id="8" name="Rectangle 7">
            <a:extLst>
              <a:ext uri="{FF2B5EF4-FFF2-40B4-BE49-F238E27FC236}">
                <a16:creationId xmlns:a16="http://schemas.microsoft.com/office/drawing/2014/main" id="{A5B0F8F7-6A33-4FFA-AD93-15F87971404F}"/>
              </a:ext>
            </a:extLst>
          </p:cNvPr>
          <p:cNvSpPr/>
          <p:nvPr/>
        </p:nvSpPr>
        <p:spPr>
          <a:xfrm>
            <a:off x="1298711" y="4305588"/>
            <a:ext cx="8242853" cy="369332"/>
          </a:xfrm>
          <a:prstGeom prst="rect">
            <a:avLst/>
          </a:prstGeom>
        </p:spPr>
        <p:txBody>
          <a:bodyPr wrap="square">
            <a:spAutoFit/>
          </a:bodyPr>
          <a:lstStyle/>
          <a:p>
            <a:pPr algn="just"/>
            <a:r>
              <a:rPr lang="en-US"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love God and keep His commandments, He will show us mercy.</a:t>
            </a:r>
          </a:p>
        </p:txBody>
      </p:sp>
      <p:sp>
        <p:nvSpPr>
          <p:cNvPr id="9" name="Rectangle 8">
            <a:extLst>
              <a:ext uri="{FF2B5EF4-FFF2-40B4-BE49-F238E27FC236}">
                <a16:creationId xmlns:a16="http://schemas.microsoft.com/office/drawing/2014/main" id="{68414CB3-F9D2-4C02-806A-2F575D41E4CE}"/>
              </a:ext>
            </a:extLst>
          </p:cNvPr>
          <p:cNvSpPr/>
          <p:nvPr/>
        </p:nvSpPr>
        <p:spPr>
          <a:xfrm>
            <a:off x="1298711" y="5202630"/>
            <a:ext cx="932124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the Lord’s mercy as you have shown your love for Him and kept His commandments? </a:t>
            </a:r>
          </a:p>
        </p:txBody>
      </p:sp>
    </p:spTree>
    <p:extLst>
      <p:ext uri="{BB962C8B-B14F-4D97-AF65-F5344CB8AC3E}">
        <p14:creationId xmlns:p14="http://schemas.microsoft.com/office/powerpoint/2010/main" val="322191125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4" presetClass="path" presetSubtype="0" accel="50000" decel="50000" fill="hold" grpId="0" nodeType="clickEffect">
                                  <p:stCondLst>
                                    <p:cond delay="0"/>
                                  </p:stCondLst>
                                  <p:childTnLst>
                                    <p:animMotion origin="layout" path="M 3.95833E-6 1.48148E-6 L 0.15078 -0.2456 C 0.18203 -0.30208 0.2289 -0.33033 0.27851 -0.33033 C 0.33476 -0.33033 0.37981 -0.30208 0.41106 -0.2456 L 0.56185 1.48148E-6 " pathEditMode="relative" rAng="0" ptsTypes="AAAAA">
                                      <p:cBhvr>
                                        <p:cTn id="35" dur="2000" fill="hold"/>
                                        <p:tgtEl>
                                          <p:spTgt spid="7"/>
                                        </p:tgtEl>
                                        <p:attrNameLst>
                                          <p:attrName>ppt_x</p:attrName>
                                          <p:attrName>ppt_y</p:attrName>
                                        </p:attrNameLst>
                                      </p:cBhvr>
                                      <p:rCtr x="28086" y="-16528"/>
                                    </p:animMotion>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p:cTn id="40"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42"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dissolve">
                                      <p:cBhvr>
                                        <p:cTn id="4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0" grpId="0" animBg="1"/>
      <p:bldP spid="4" grpId="0"/>
      <p:bldP spid="5" grpId="0"/>
      <p:bldP spid="6" grpId="0"/>
      <p:bldP spid="8"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3AFC7-1375-4E4D-A953-0BBC521E4C8F}"/>
              </a:ext>
            </a:extLst>
          </p:cNvPr>
          <p:cNvSpPr/>
          <p:nvPr/>
        </p:nvSpPr>
        <p:spPr>
          <a:xfrm>
            <a:off x="989937" y="2286864"/>
            <a:ext cx="58528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take the name of God in vain?</a:t>
            </a:r>
          </a:p>
        </p:txBody>
      </p:sp>
      <p:sp>
        <p:nvSpPr>
          <p:cNvPr id="8" name="Rectangle 7">
            <a:extLst>
              <a:ext uri="{FF2B5EF4-FFF2-40B4-BE49-F238E27FC236}">
                <a16:creationId xmlns:a16="http://schemas.microsoft.com/office/drawing/2014/main" id="{302E69E7-1697-42F9-8A7F-F7C195B50B47}"/>
              </a:ext>
            </a:extLst>
          </p:cNvPr>
          <p:cNvSpPr/>
          <p:nvPr/>
        </p:nvSpPr>
        <p:spPr>
          <a:xfrm>
            <a:off x="989937" y="1009378"/>
            <a:ext cx="1544013" cy="5013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77FB1EF-14F4-477D-869C-B0FFE9956B59}"/>
              </a:ext>
            </a:extLst>
          </p:cNvPr>
          <p:cNvSpPr/>
          <p:nvPr/>
        </p:nvSpPr>
        <p:spPr>
          <a:xfrm>
            <a:off x="989938" y="1335192"/>
            <a:ext cx="9505782" cy="64633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rgbClr val="0070C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54</a:t>
            </a:r>
          </a:p>
        </p:txBody>
      </p:sp>
      <p:sp>
        <p:nvSpPr>
          <p:cNvPr id="4" name="Rectangle 3">
            <a:extLst>
              <a:ext uri="{FF2B5EF4-FFF2-40B4-BE49-F238E27FC236}">
                <a16:creationId xmlns:a16="http://schemas.microsoft.com/office/drawing/2014/main" id="{708CDF64-5663-49D6-96E7-CA30C7C0BF09}"/>
              </a:ext>
            </a:extLst>
          </p:cNvPr>
          <p:cNvSpPr/>
          <p:nvPr/>
        </p:nvSpPr>
        <p:spPr>
          <a:xfrm>
            <a:off x="989939" y="1335192"/>
            <a:ext cx="9505782"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Thou shalt not take the name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in vain;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not hold him guiltless that taketh his name in vain.</a:t>
            </a:r>
          </a:p>
        </p:txBody>
      </p:sp>
      <p:sp>
        <p:nvSpPr>
          <p:cNvPr id="5" name="Rectangle 4">
            <a:extLst>
              <a:ext uri="{FF2B5EF4-FFF2-40B4-BE49-F238E27FC236}">
                <a16:creationId xmlns:a16="http://schemas.microsoft.com/office/drawing/2014/main" id="{6F922D3D-CE0E-48E7-BB57-4FD6B4100F0B}"/>
              </a:ext>
            </a:extLst>
          </p:cNvPr>
          <p:cNvSpPr/>
          <p:nvPr/>
        </p:nvSpPr>
        <p:spPr>
          <a:xfrm>
            <a:off x="989938" y="956370"/>
            <a:ext cx="15440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20:7</a:t>
            </a:r>
          </a:p>
        </p:txBody>
      </p:sp>
      <p:sp>
        <p:nvSpPr>
          <p:cNvPr id="6" name="Rectangle 5">
            <a:extLst>
              <a:ext uri="{FF2B5EF4-FFF2-40B4-BE49-F238E27FC236}">
                <a16:creationId xmlns:a16="http://schemas.microsoft.com/office/drawing/2014/main" id="{6A360CCA-3B25-41BB-8EBB-E09D4A80BB1C}"/>
              </a:ext>
            </a:extLst>
          </p:cNvPr>
          <p:cNvSpPr/>
          <p:nvPr/>
        </p:nvSpPr>
        <p:spPr>
          <a:xfrm>
            <a:off x="989938" y="2982712"/>
            <a:ext cx="95057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obeying the commandment to not take the name of God in vain show our love for Him?</a:t>
            </a:r>
          </a:p>
        </p:txBody>
      </p:sp>
    </p:spTree>
    <p:extLst>
      <p:ext uri="{BB962C8B-B14F-4D97-AF65-F5344CB8AC3E}">
        <p14:creationId xmlns:p14="http://schemas.microsoft.com/office/powerpoint/2010/main" val="366561994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583</Words>
  <Application>Microsoft Office PowerPoint</Application>
  <PresentationFormat>Widescreen</PresentationFormat>
  <Paragraphs>86</Paragraphs>
  <Slides>14</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Century Gothic</vt:lpstr>
      <vt:lpstr>MV Boli</vt:lpstr>
      <vt:lpstr>Open Sans</vt:lpstr>
      <vt:lpstr>Segoe UI Semibold</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4135</cp:revision>
  <dcterms:created xsi:type="dcterms:W3CDTF">2018-08-29T04:26:39Z</dcterms:created>
  <dcterms:modified xsi:type="dcterms:W3CDTF">2019-03-25T14:12:06Z</dcterms:modified>
</cp:coreProperties>
</file>